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93" r:id="rId1"/>
  </p:sldMasterIdLst>
  <p:notesMasterIdLst>
    <p:notesMasterId r:id="rId47"/>
  </p:notesMasterIdLst>
  <p:sldIdLst>
    <p:sldId id="361" r:id="rId2"/>
    <p:sldId id="403" r:id="rId3"/>
    <p:sldId id="404" r:id="rId4"/>
    <p:sldId id="406" r:id="rId5"/>
    <p:sldId id="407" r:id="rId6"/>
    <p:sldId id="408" r:id="rId7"/>
    <p:sldId id="410" r:id="rId8"/>
    <p:sldId id="411" r:id="rId9"/>
    <p:sldId id="412" r:id="rId10"/>
    <p:sldId id="445" r:id="rId11"/>
    <p:sldId id="413" r:id="rId12"/>
    <p:sldId id="416" r:id="rId13"/>
    <p:sldId id="418" r:id="rId14"/>
    <p:sldId id="417" r:id="rId15"/>
    <p:sldId id="414" r:id="rId16"/>
    <p:sldId id="415" r:id="rId17"/>
    <p:sldId id="419" r:id="rId18"/>
    <p:sldId id="420" r:id="rId19"/>
    <p:sldId id="421" r:id="rId20"/>
    <p:sldId id="422" r:id="rId21"/>
    <p:sldId id="423" r:id="rId22"/>
    <p:sldId id="424" r:id="rId23"/>
    <p:sldId id="425" r:id="rId24"/>
    <p:sldId id="426" r:id="rId25"/>
    <p:sldId id="427" r:id="rId26"/>
    <p:sldId id="428" r:id="rId27"/>
    <p:sldId id="429" r:id="rId28"/>
    <p:sldId id="430" r:id="rId29"/>
    <p:sldId id="431" r:id="rId30"/>
    <p:sldId id="432" r:id="rId31"/>
    <p:sldId id="433" r:id="rId32"/>
    <p:sldId id="434" r:id="rId33"/>
    <p:sldId id="435" r:id="rId34"/>
    <p:sldId id="436" r:id="rId35"/>
    <p:sldId id="437" r:id="rId36"/>
    <p:sldId id="439" r:id="rId37"/>
    <p:sldId id="438" r:id="rId38"/>
    <p:sldId id="448" r:id="rId39"/>
    <p:sldId id="441" r:id="rId40"/>
    <p:sldId id="449" r:id="rId41"/>
    <p:sldId id="442" r:id="rId42"/>
    <p:sldId id="446" r:id="rId43"/>
    <p:sldId id="443" r:id="rId44"/>
    <p:sldId id="444" r:id="rId45"/>
    <p:sldId id="447"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3" userDrawn="1">
          <p15:clr>
            <a:srgbClr val="A4A3A4"/>
          </p15:clr>
        </p15:guide>
        <p15:guide id="2" pos="2867" userDrawn="1">
          <p15:clr>
            <a:srgbClr val="A4A3A4"/>
          </p15:clr>
        </p15:guide>
        <p15:guide id="3" pos="54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 yuguang" initials="ly"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1B29"/>
    <a:srgbClr val="01090C"/>
    <a:srgbClr val="000000"/>
    <a:srgbClr val="7F7F7F"/>
    <a:srgbClr val="669900"/>
    <a:srgbClr val="17375E"/>
    <a:srgbClr val="4C4C4C"/>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309" autoAdjust="0"/>
    <p:restoredTop sz="92205" autoAdjust="0"/>
  </p:normalViewPr>
  <p:slideViewPr>
    <p:cSldViewPr>
      <p:cViewPr varScale="1">
        <p:scale>
          <a:sx n="110" d="100"/>
          <a:sy n="110" d="100"/>
        </p:scale>
        <p:origin x="1260" y="18"/>
      </p:cViewPr>
      <p:guideLst>
        <p:guide orient="horz" pos="2073"/>
        <p:guide pos="2867"/>
        <p:guide pos="5472"/>
      </p:guideLst>
    </p:cSldViewPr>
  </p:slideViewPr>
  <p:outlineViewPr>
    <p:cViewPr>
      <p:scale>
        <a:sx n="33" d="100"/>
        <a:sy n="33" d="100"/>
      </p:scale>
      <p:origin x="0" y="-1926"/>
    </p:cViewPr>
  </p:outlin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页眉占位符 1"/>
          <p:cNvSpPr>
            <a:spLocks noGrp="1" noChangeArrowheads="1"/>
          </p:cNvSpPr>
          <p:nvPr>
            <p:ph type="hdr" sz="quarter" idx="4294967295"/>
          </p:nvPr>
        </p:nvSpPr>
        <p:spPr bwMode="auto">
          <a:xfrm>
            <a:off x="0" y="0"/>
            <a:ext cx="2970213" cy="457200"/>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200"/>
            </a:lvl1pPr>
          </a:lstStyle>
          <a:p>
            <a:pPr>
              <a:defRPr/>
            </a:pPr>
            <a:endParaRPr lang="zh-CN" altLang="en-US"/>
          </a:p>
        </p:txBody>
      </p:sp>
      <p:sp>
        <p:nvSpPr>
          <p:cNvPr id="13315" name="日期占位符 2"/>
          <p:cNvSpPr>
            <a:spLocks noGrp="1" noChangeArrowheads="1"/>
          </p:cNvSpPr>
          <p:nvPr>
            <p:ph type="dt" idx="1"/>
          </p:nvPr>
        </p:nvSpPr>
        <p:spPr bwMode="auto">
          <a:xfrm>
            <a:off x="3883025" y="0"/>
            <a:ext cx="2973388" cy="457200"/>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a:lvl1pPr>
          </a:lstStyle>
          <a:p>
            <a:pPr>
              <a:defRPr/>
            </a:pPr>
            <a:fld id="{5E93587F-CCA4-4744-B097-815D1C45E4C9}" type="datetime1">
              <a:rPr lang="zh-CN" altLang="en-US"/>
              <a:t>2018/4/3</a:t>
            </a:fld>
            <a:endParaRPr lang="zh-CN" altLang="en-US" sz="1200"/>
          </a:p>
        </p:txBody>
      </p:sp>
      <p:sp>
        <p:nvSpPr>
          <p:cNvPr id="10244" name="幻灯片图像占位符 3"/>
          <p:cNvSpPr>
            <a:spLocks noGrp="1" noRot="1" noChangeAspect="1" noChangeArrowheads="1"/>
          </p:cNvSpPr>
          <p:nvPr>
            <p:ph type="sldImg" idx="9"/>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37221" name="备注占位符 4"/>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spcBef>
                <a:spcPct val="30000"/>
              </a:spcBef>
              <a:defRPr/>
            </a:pPr>
            <a:r>
              <a:rPr lang="zh-CN" altLang="en-US" sz="1200">
                <a:sym typeface="+mn-ea"/>
              </a:rPr>
              <a:t>单击此处编辑母版文本样式</a:t>
            </a:r>
          </a:p>
          <a:p>
            <a:pPr eaLnBrk="0" hangingPunct="0">
              <a:spcBef>
                <a:spcPct val="30000"/>
              </a:spcBef>
              <a:defRPr/>
            </a:pPr>
            <a:r>
              <a:rPr lang="zh-CN" altLang="en-US" sz="1200">
                <a:sym typeface="+mn-ea"/>
              </a:rPr>
              <a:t>第二级</a:t>
            </a:r>
          </a:p>
          <a:p>
            <a:pPr eaLnBrk="0" hangingPunct="0">
              <a:spcBef>
                <a:spcPct val="30000"/>
              </a:spcBef>
              <a:defRPr/>
            </a:pPr>
            <a:r>
              <a:rPr lang="zh-CN" altLang="en-US" sz="1200">
                <a:sym typeface="+mn-ea"/>
              </a:rPr>
              <a:t>第三级</a:t>
            </a:r>
          </a:p>
          <a:p>
            <a:pPr eaLnBrk="0" hangingPunct="0">
              <a:spcBef>
                <a:spcPct val="30000"/>
              </a:spcBef>
              <a:defRPr/>
            </a:pPr>
            <a:r>
              <a:rPr lang="zh-CN" altLang="en-US" sz="1200">
                <a:sym typeface="+mn-ea"/>
              </a:rPr>
              <a:t>第四级</a:t>
            </a:r>
          </a:p>
          <a:p>
            <a:pPr eaLnBrk="0" hangingPunct="0">
              <a:spcBef>
                <a:spcPct val="30000"/>
              </a:spcBef>
              <a:defRPr/>
            </a:pPr>
            <a:r>
              <a:rPr lang="zh-CN" altLang="en-US" sz="1200">
                <a:sym typeface="+mn-ea"/>
              </a:rPr>
              <a:t>第五级</a:t>
            </a:r>
          </a:p>
        </p:txBody>
      </p:sp>
      <p:sp>
        <p:nvSpPr>
          <p:cNvPr id="13318" name="页脚占位符 5"/>
          <p:cNvSpPr>
            <a:spLocks noGrp="1" noChangeArrowheads="1"/>
          </p:cNvSpPr>
          <p:nvPr>
            <p:ph type="ftr" sz="quarter" idx="4"/>
          </p:nvPr>
        </p:nvSpPr>
        <p:spPr bwMode="auto">
          <a:xfrm>
            <a:off x="0" y="8685213"/>
            <a:ext cx="2970213" cy="457200"/>
          </a:xfrm>
          <a:prstGeom prst="rect">
            <a:avLst/>
          </a:prstGeom>
          <a:noFill/>
          <a:ln w="9525">
            <a:noFill/>
            <a:miter lim="800000"/>
          </a:ln>
        </p:spPr>
        <p:txBody>
          <a:bodyPr vert="horz" wrap="square" lIns="91440" tIns="45720" rIns="91440" bIns="45720" numCol="1" anchor="b" anchorCtr="0" compatLnSpc="1"/>
          <a:lstStyle>
            <a:lvl1pPr eaLnBrk="1" hangingPunct="1">
              <a:buFont typeface="Arial" panose="020B0604020202020204" pitchFamily="34" charset="0"/>
              <a:buNone/>
              <a:defRPr sz="1200"/>
            </a:lvl1pPr>
          </a:lstStyle>
          <a:p>
            <a:pPr>
              <a:defRPr/>
            </a:pPr>
            <a:endParaRPr lang="zh-CN" altLang="en-US"/>
          </a:p>
        </p:txBody>
      </p:sp>
      <p:sp>
        <p:nvSpPr>
          <p:cNvPr id="13319" name="灯片编号占位符 6"/>
          <p:cNvSpPr>
            <a:spLocks noGrp="1" noChangeArrowheads="1"/>
          </p:cNvSpPr>
          <p:nvPr>
            <p:ph type="sldNum" sz="quarter" idx="5"/>
          </p:nvPr>
        </p:nvSpPr>
        <p:spPr bwMode="auto">
          <a:xfrm>
            <a:off x="3883025" y="8685213"/>
            <a:ext cx="2973388" cy="457200"/>
          </a:xfrm>
          <a:prstGeom prst="rect">
            <a:avLst/>
          </a:prstGeom>
          <a:noFill/>
          <a:ln w="9525">
            <a:noFill/>
            <a:miter lim="800000"/>
          </a:ln>
        </p:spPr>
        <p:txBody>
          <a:bodyPr vert="horz" wrap="square" lIns="91440" tIns="45720" rIns="91440" bIns="45720" numCol="1" anchor="b" anchorCtr="0" compatLnSpc="1"/>
          <a:lstStyle>
            <a:lvl1pPr algn="r" eaLnBrk="1" hangingPunct="1">
              <a:buFont typeface="Arial" panose="020B0604020202020204" pitchFamily="34" charset="0"/>
              <a:buNone/>
              <a:defRPr/>
            </a:lvl1pPr>
          </a:lstStyle>
          <a:p>
            <a:pPr>
              <a:defRPr/>
            </a:pPr>
            <a:fld id="{7C5F0202-0FFD-49B9-B05D-703D3770BF7F}" type="slidenum">
              <a:rPr lang="zh-CN" altLang="en-US"/>
              <a:t>‹#›</a:t>
            </a:fld>
            <a:endParaRPr lang="zh-CN" altLang="en-US" sz="1200"/>
          </a:p>
        </p:txBody>
      </p:sp>
    </p:spTree>
  </p:cSld>
  <p:clrMap bg1="lt1" tx1="dk1" bg2="lt2" tx2="dk2" accent1="accent1" accent2="accent2" accent3="accent3" accent4="accent4" accent5="accent5" accent6="accent6" hlink="hlink" folHlink="folHlink"/>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defTabSz="0"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defTabSz="0"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defTabSz="0"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defTabSz="0"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图像占位符 1"/>
          <p:cNvSpPr>
            <a:spLocks noGrp="1" noRot="1" noChangeAspect="1" noChangeArrowheads="1" noTextEdit="1"/>
          </p:cNvSpPr>
          <p:nvPr>
            <p:ph type="sldImg" idx="4294967295"/>
          </p:nvPr>
        </p:nvSpPr>
        <p:spPr>
          <a:xfrm>
            <a:off x="1143000" y="685800"/>
            <a:ext cx="4572000" cy="3429000"/>
          </a:xfrm>
        </p:spPr>
      </p:sp>
      <p:sp>
        <p:nvSpPr>
          <p:cNvPr id="12290" name="备注占位符 2"/>
          <p:cNvSpPr>
            <a:spLocks noGrp="1" noChangeArrowheads="1"/>
          </p:cNvSpPr>
          <p:nvPr>
            <p:ph type="body" idx="4294967295"/>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2291"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06A16618-152A-4EC1-9EB8-F6C9D52168BC}" type="slidenum">
              <a:rPr lang="zh-CN" altLang="en-US" smtClean="0"/>
              <a:t>1</a:t>
            </a:fld>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nvPr>
        </p:nvSpPr>
        <p:spPr>
          <a:xfrm>
            <a:off x="1143000" y="685800"/>
            <a:ext cx="4572000" cy="3429000"/>
          </a:xfrm>
        </p:spPr>
      </p:sp>
      <p:sp>
        <p:nvSpPr>
          <p:cNvPr id="14338" name="备注占位符 2"/>
          <p:cNvSpPr>
            <a:spLocks noGrp="1" noChangeArrowheads="1"/>
          </p:cNvSpPr>
          <p:nvPr>
            <p:ph type="body" idx="4294967295"/>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43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E62B5DB4-0A27-4C09-BA08-E3669BF251DF}" type="slidenum">
              <a:rPr lang="zh-CN" altLang="en-US" smtClean="0"/>
              <a:t>2</a:t>
            </a:fld>
            <a:endParaRPr lang="zh-CN" altLang="en-US" sz="120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a:defRPr/>
            </a:pPr>
            <a:fld id="{D9540E0F-CC5D-4A2C-9037-1E5DCA97CD7C}" type="datetime1">
              <a:rPr lang="zh-CN" altLang="en-US" smtClean="0"/>
              <a:t>2018/4/3</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07A85211-4820-460D-B6F9-D62B403D482D}" type="slidenum">
              <a:rPr lang="zh-CN" altLang="en-US" smtClean="0"/>
              <a:t>‹#›</a:t>
            </a:fld>
            <a:endParaRPr lang="zh-CN" altLang="en-US"/>
          </a:p>
        </p:txBody>
      </p:sp>
    </p:spTree>
    <p:extLst>
      <p:ext uri="{BB962C8B-B14F-4D97-AF65-F5344CB8AC3E}">
        <p14:creationId xmlns:p14="http://schemas.microsoft.com/office/powerpoint/2010/main" val="3784866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D9540E0F-CC5D-4A2C-9037-1E5DCA97CD7C}" type="datetime1">
              <a:rPr lang="zh-CN" altLang="en-US" smtClean="0"/>
              <a:t>2018/4/3</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7F8217CA-479F-4313-B042-A5625C852589}" type="slidenum">
              <a:rPr lang="zh-CN" altLang="en-US" smtClean="0"/>
              <a:t>‹#›</a:t>
            </a:fld>
            <a:endParaRPr lang="zh-CN" altLang="en-US"/>
          </a:p>
        </p:txBody>
      </p:sp>
    </p:spTree>
    <p:extLst>
      <p:ext uri="{BB962C8B-B14F-4D97-AF65-F5344CB8AC3E}">
        <p14:creationId xmlns:p14="http://schemas.microsoft.com/office/powerpoint/2010/main" val="3984058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D9540E0F-CC5D-4A2C-9037-1E5DCA97CD7C}" type="datetime1">
              <a:rPr lang="zh-CN" altLang="en-US" smtClean="0"/>
              <a:t>2018/4/3</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07A85211-4820-460D-B6F9-D62B403D482D}" type="slidenum">
              <a:rPr lang="zh-CN" altLang="en-US" smtClean="0"/>
              <a:t>‹#›</a:t>
            </a:fld>
            <a:endParaRPr lang="zh-CN" altLang="en-US"/>
          </a:p>
        </p:txBody>
      </p:sp>
    </p:spTree>
    <p:extLst>
      <p:ext uri="{BB962C8B-B14F-4D97-AF65-F5344CB8AC3E}">
        <p14:creationId xmlns:p14="http://schemas.microsoft.com/office/powerpoint/2010/main" val="40954802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92" y="0"/>
            <a:ext cx="914161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1204" y="-768350"/>
            <a:ext cx="9364266" cy="837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1"/>
          <p:cNvSpPr>
            <a:spLocks noChangeArrowheads="1"/>
          </p:cNvSpPr>
          <p:nvPr/>
        </p:nvSpPr>
        <p:spPr bwMode="auto">
          <a:xfrm>
            <a:off x="-101204" y="2336800"/>
            <a:ext cx="6216254" cy="2590800"/>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zh-CN" altLang="en-US" sz="1800" smtClean="0"/>
          </a:p>
        </p:txBody>
      </p:sp>
      <p:sp>
        <p:nvSpPr>
          <p:cNvPr id="5" name="日期占位符 1"/>
          <p:cNvSpPr>
            <a:spLocks noGrp="1"/>
          </p:cNvSpPr>
          <p:nvPr>
            <p:ph type="dt" sz="half" idx="10"/>
          </p:nvPr>
        </p:nvSpPr>
        <p:spPr/>
        <p:txBody>
          <a:bodyPr/>
          <a:lstStyle>
            <a:lvl1pPr>
              <a:defRPr/>
            </a:lvl1pPr>
          </a:lstStyle>
          <a:p>
            <a:pPr>
              <a:defRPr/>
            </a:pPr>
            <a:fld id="{D9540E0F-CC5D-4A2C-9037-1E5DCA97CD7C}" type="datetime1">
              <a:rPr lang="zh-CN" altLang="en-US"/>
              <a:t>2018/4/3</a:t>
            </a:fld>
            <a:endParaRPr lang="zh-CN" altLang="en-US"/>
          </a:p>
        </p:txBody>
      </p:sp>
      <p:sp>
        <p:nvSpPr>
          <p:cNvPr id="6" name="页脚占位符 2"/>
          <p:cNvSpPr>
            <a:spLocks noGrp="1"/>
          </p:cNvSpPr>
          <p:nvPr>
            <p:ph type="ftr" sz="quarter" idx="11"/>
          </p:nvPr>
        </p:nvSpPr>
        <p:spPr/>
        <p:txBody>
          <a:bodyPr/>
          <a:lstStyle>
            <a:lvl1pPr>
              <a:defRPr/>
            </a:lvl1pPr>
          </a:lstStyle>
          <a:p>
            <a:pPr>
              <a:defRPr/>
            </a:pPr>
            <a:endParaRPr lang="zh-CN" altLang="en-US"/>
          </a:p>
        </p:txBody>
      </p:sp>
      <p:sp>
        <p:nvSpPr>
          <p:cNvPr id="7" name="灯片编号占位符 3"/>
          <p:cNvSpPr>
            <a:spLocks noGrp="1"/>
          </p:cNvSpPr>
          <p:nvPr>
            <p:ph type="sldNum" sz="quarter" idx="12"/>
          </p:nvPr>
        </p:nvSpPr>
        <p:spPr/>
        <p:txBody>
          <a:bodyPr/>
          <a:lstStyle>
            <a:lvl1pPr>
              <a:defRPr/>
            </a:lvl1pPr>
          </a:lstStyle>
          <a:p>
            <a:pPr>
              <a:defRPr/>
            </a:pPr>
            <a:fld id="{886BE623-43E2-4DE3-B2D7-AABD224BE73A}" type="slidenum">
              <a:rPr lang="zh-CN" altLang="en-US"/>
              <a:t>‹#›</a:t>
            </a:fld>
            <a:endParaRPr lang="zh-CN" altLang="en-US"/>
          </a:p>
        </p:txBody>
      </p:sp>
    </p:spTree>
    <p:extLst>
      <p:ext uri="{BB962C8B-B14F-4D97-AF65-F5344CB8AC3E}">
        <p14:creationId xmlns:p14="http://schemas.microsoft.com/office/powerpoint/2010/main" val="2825562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2"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92" y="0"/>
            <a:ext cx="914161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1204" y="-768350"/>
            <a:ext cx="9364266" cy="837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4"/>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92920" y="1147763"/>
            <a:ext cx="4718447"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日期占位符 1"/>
          <p:cNvSpPr>
            <a:spLocks noGrp="1"/>
          </p:cNvSpPr>
          <p:nvPr>
            <p:ph type="dt" sz="half" idx="10"/>
          </p:nvPr>
        </p:nvSpPr>
        <p:spPr/>
        <p:txBody>
          <a:bodyPr/>
          <a:lstStyle>
            <a:lvl1pPr>
              <a:defRPr/>
            </a:lvl1pPr>
          </a:lstStyle>
          <a:p>
            <a:pPr>
              <a:defRPr/>
            </a:pPr>
            <a:fld id="{D9540E0F-CC5D-4A2C-9037-1E5DCA97CD7C}" type="datetime1">
              <a:rPr lang="zh-CN" altLang="en-US"/>
              <a:t>2018/4/3</a:t>
            </a:fld>
            <a:endParaRPr lang="zh-CN" altLang="en-US"/>
          </a:p>
        </p:txBody>
      </p:sp>
      <p:sp>
        <p:nvSpPr>
          <p:cNvPr id="6" name="页脚占位符 2"/>
          <p:cNvSpPr>
            <a:spLocks noGrp="1"/>
          </p:cNvSpPr>
          <p:nvPr>
            <p:ph type="ftr" sz="quarter" idx="11"/>
          </p:nvPr>
        </p:nvSpPr>
        <p:spPr/>
        <p:txBody>
          <a:bodyPr/>
          <a:lstStyle>
            <a:lvl1pPr>
              <a:defRPr/>
            </a:lvl1pPr>
          </a:lstStyle>
          <a:p>
            <a:pPr>
              <a:defRPr/>
            </a:pPr>
            <a:endParaRPr lang="zh-CN" altLang="en-US"/>
          </a:p>
        </p:txBody>
      </p:sp>
      <p:sp>
        <p:nvSpPr>
          <p:cNvPr id="7" name="灯片编号占位符 3"/>
          <p:cNvSpPr>
            <a:spLocks noGrp="1"/>
          </p:cNvSpPr>
          <p:nvPr>
            <p:ph type="sldNum" sz="quarter" idx="12"/>
          </p:nvPr>
        </p:nvSpPr>
        <p:spPr/>
        <p:txBody>
          <a:bodyPr/>
          <a:lstStyle>
            <a:lvl1pPr>
              <a:defRPr/>
            </a:lvl1pPr>
          </a:lstStyle>
          <a:p>
            <a:pPr>
              <a:defRPr/>
            </a:pPr>
            <a:fld id="{4E59F1BD-95E7-449F-91F0-191BE8858898}" type="slidenum">
              <a:rPr lang="zh-CN" altLang="en-US"/>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2"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92" y="0"/>
            <a:ext cx="914161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1"/>
          <p:cNvSpPr>
            <a:spLocks noGrp="1"/>
          </p:cNvSpPr>
          <p:nvPr>
            <p:ph type="dt" sz="half" idx="10"/>
          </p:nvPr>
        </p:nvSpPr>
        <p:spPr/>
        <p:txBody>
          <a:bodyPr/>
          <a:lstStyle>
            <a:lvl1pPr>
              <a:defRPr/>
            </a:lvl1pPr>
          </a:lstStyle>
          <a:p>
            <a:pPr>
              <a:defRPr/>
            </a:pPr>
            <a:fld id="{D9540E0F-CC5D-4A2C-9037-1E5DCA97CD7C}" type="datetime1">
              <a:rPr lang="zh-CN" altLang="en-US"/>
              <a:t>2018/4/3</a:t>
            </a:fld>
            <a:endParaRPr lang="zh-CN" altLang="en-US"/>
          </a:p>
        </p:txBody>
      </p:sp>
      <p:sp>
        <p:nvSpPr>
          <p:cNvPr id="4" name="页脚占位符 2"/>
          <p:cNvSpPr>
            <a:spLocks noGrp="1"/>
          </p:cNvSpPr>
          <p:nvPr>
            <p:ph type="ftr" sz="quarter" idx="11"/>
          </p:nvPr>
        </p:nvSpPr>
        <p:spPr/>
        <p:txBody>
          <a:bodyPr/>
          <a:lstStyle>
            <a:lvl1pPr>
              <a:defRPr/>
            </a:lvl1pPr>
          </a:lstStyle>
          <a:p>
            <a:pPr>
              <a:defRPr/>
            </a:pPr>
            <a:endParaRPr lang="zh-CN" altLang="en-US"/>
          </a:p>
        </p:txBody>
      </p:sp>
      <p:sp>
        <p:nvSpPr>
          <p:cNvPr id="5" name="灯片编号占位符 3"/>
          <p:cNvSpPr>
            <a:spLocks noGrp="1"/>
          </p:cNvSpPr>
          <p:nvPr>
            <p:ph type="sldNum" sz="quarter" idx="12"/>
          </p:nvPr>
        </p:nvSpPr>
        <p:spPr/>
        <p:txBody>
          <a:bodyPr/>
          <a:lstStyle>
            <a:lvl1pPr>
              <a:defRPr/>
            </a:lvl1pPr>
          </a:lstStyle>
          <a:p>
            <a:pPr>
              <a:defRPr/>
            </a:pPr>
            <a:fld id="{2E9C5D0D-D2A4-40BA-9498-90845B3CB7B2}" type="slidenum">
              <a:rPr lang="zh-CN" altLang="en-US"/>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D9540E0F-CC5D-4A2C-9037-1E5DCA97CD7C}" type="datetime1">
              <a:rPr lang="zh-CN" altLang="en-US"/>
              <a:t>2018/4/3</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0162B4AE-ED11-485E-B269-FBBF4B514565}" type="slidenum">
              <a:rPr lang="zh-CN" altLang="en-US"/>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KSO_Shape"/>
          <p:cNvSpPr/>
          <p:nvPr/>
        </p:nvSpPr>
        <p:spPr bwMode="auto">
          <a:xfrm>
            <a:off x="400051" y="460378"/>
            <a:ext cx="290513" cy="530225"/>
          </a:xfrm>
          <a:custGeom>
            <a:avLst/>
            <a:gdLst>
              <a:gd name="T0" fmla="*/ 559992551 w 2924"/>
              <a:gd name="T1" fmla="*/ 344656664 h 3994"/>
              <a:gd name="T2" fmla="*/ 252371942 w 2924"/>
              <a:gd name="T3" fmla="*/ 765751810 h 3994"/>
              <a:gd name="T4" fmla="*/ 559992551 w 2924"/>
              <a:gd name="T5" fmla="*/ 765751810 h 3994"/>
              <a:gd name="T6" fmla="*/ 559992551 w 2924"/>
              <a:gd name="T7" fmla="*/ 344656664 h 3994"/>
              <a:gd name="T8" fmla="*/ 559992551 w 2924"/>
              <a:gd name="T9" fmla="*/ 344656664 h 3994"/>
              <a:gd name="T10" fmla="*/ 664806380 w 2924"/>
              <a:gd name="T11" fmla="*/ 0 h 3994"/>
              <a:gd name="T12" fmla="*/ 664806380 w 2924"/>
              <a:gd name="T13" fmla="*/ 908619179 h 3994"/>
              <a:gd name="T14" fmla="*/ 0 w 2924"/>
              <a:gd name="T15" fmla="*/ 908619179 h 3994"/>
              <a:gd name="T16" fmla="*/ 664806380 w 2924"/>
              <a:gd name="T17" fmla="*/ 0 h 3994"/>
              <a:gd name="T18" fmla="*/ 664806380 w 2924"/>
              <a:gd name="T19" fmla="*/ 0 h 39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24" h="3994">
                <a:moveTo>
                  <a:pt x="2463" y="1515"/>
                </a:moveTo>
                <a:lnTo>
                  <a:pt x="1110" y="3366"/>
                </a:lnTo>
                <a:lnTo>
                  <a:pt x="2463" y="3366"/>
                </a:lnTo>
                <a:lnTo>
                  <a:pt x="2463" y="1515"/>
                </a:lnTo>
                <a:close/>
                <a:moveTo>
                  <a:pt x="2924" y="0"/>
                </a:moveTo>
                <a:lnTo>
                  <a:pt x="2924" y="3994"/>
                </a:lnTo>
                <a:lnTo>
                  <a:pt x="0" y="3994"/>
                </a:lnTo>
                <a:lnTo>
                  <a:pt x="2924" y="0"/>
                </a:lnTo>
                <a:close/>
              </a:path>
            </a:pathLst>
          </a:custGeom>
          <a:solidFill>
            <a:schemeClr val="bg1"/>
          </a:solidFill>
          <a:ln>
            <a:noFill/>
          </a:ln>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FontTx/>
              <a:buNone/>
              <a:defRPr/>
            </a:pPr>
            <a:endParaRPr lang="zh-CN" altLang="en-US" sz="1800"/>
          </a:p>
        </p:txBody>
      </p:sp>
      <p:pic>
        <p:nvPicPr>
          <p:cNvPr id="3" name="图片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920" y="1147763"/>
            <a:ext cx="4718447"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1"/>
          <p:cNvSpPr>
            <a:spLocks noChangeArrowheads="1"/>
          </p:cNvSpPr>
          <p:nvPr/>
        </p:nvSpPr>
        <p:spPr bwMode="auto">
          <a:xfrm>
            <a:off x="771525" y="2228850"/>
            <a:ext cx="4106466" cy="2743200"/>
          </a:xfrm>
          <a:prstGeom prst="rect">
            <a:avLst/>
          </a:prstGeom>
          <a:solidFill>
            <a:srgbClr val="001B29"/>
          </a:solidFill>
          <a:ln w="9525" algn="ctr">
            <a:solidFill>
              <a:schemeClr val="tx1"/>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zh-CN" altLang="en-US" sz="1800" smtClean="0"/>
          </a:p>
        </p:txBody>
      </p:sp>
      <p:pic>
        <p:nvPicPr>
          <p:cNvPr id="5" name="图片 4"/>
          <p:cNvPicPr>
            <a:picLocks noChangeAspect="1"/>
          </p:cNvPicPr>
          <p:nvPr/>
        </p:nvPicPr>
        <p:blipFill>
          <a:blip r:embed="rId3"/>
          <a:stretch>
            <a:fillRect/>
          </a:stretch>
        </p:blipFill>
        <p:spPr>
          <a:xfrm rot="19850327">
            <a:off x="246461" y="5581653"/>
            <a:ext cx="717947" cy="969963"/>
          </a:xfrm>
          <a:prstGeom prst="rect">
            <a:avLst/>
          </a:prstGeom>
          <a:ln>
            <a:noFill/>
          </a:ln>
          <a:effectLst>
            <a:outerShdw blurRad="292100" dist="139700" dir="2700000" algn="tl" rotWithShape="0">
              <a:srgbClr val="333333">
                <a:alpha val="65000"/>
              </a:srgbClr>
            </a:outerShdw>
          </a:effectLst>
        </p:spPr>
      </p:pic>
      <p:sp>
        <p:nvSpPr>
          <p:cNvPr id="6" name="日期占位符 1"/>
          <p:cNvSpPr>
            <a:spLocks noGrp="1"/>
          </p:cNvSpPr>
          <p:nvPr>
            <p:ph type="dt" sz="half" idx="10"/>
          </p:nvPr>
        </p:nvSpPr>
        <p:spPr/>
        <p:txBody>
          <a:bodyPr/>
          <a:lstStyle>
            <a:lvl1pPr>
              <a:defRPr/>
            </a:lvl1pPr>
          </a:lstStyle>
          <a:p>
            <a:pPr>
              <a:defRPr/>
            </a:pPr>
            <a:fld id="{D9540E0F-CC5D-4A2C-9037-1E5DCA97CD7C}" type="datetime1">
              <a:rPr lang="zh-CN" altLang="en-US"/>
              <a:t>2018/4/3</a:t>
            </a:fld>
            <a:endParaRPr lang="zh-CN" altLang="en-US"/>
          </a:p>
        </p:txBody>
      </p:sp>
      <p:sp>
        <p:nvSpPr>
          <p:cNvPr id="7" name="页脚占位符 2"/>
          <p:cNvSpPr>
            <a:spLocks noGrp="1"/>
          </p:cNvSpPr>
          <p:nvPr>
            <p:ph type="ftr" sz="quarter" idx="11"/>
          </p:nvPr>
        </p:nvSpPr>
        <p:spPr/>
        <p:txBody>
          <a:bodyPr/>
          <a:lstStyle>
            <a:lvl1pPr>
              <a:defRPr/>
            </a:lvl1pPr>
          </a:lstStyle>
          <a:p>
            <a:pPr>
              <a:defRPr/>
            </a:pPr>
            <a:endParaRPr lang="zh-CN" altLang="en-US"/>
          </a:p>
        </p:txBody>
      </p:sp>
      <p:sp>
        <p:nvSpPr>
          <p:cNvPr id="8" name="灯片编号占位符 3"/>
          <p:cNvSpPr>
            <a:spLocks noGrp="1"/>
          </p:cNvSpPr>
          <p:nvPr>
            <p:ph type="sldNum" sz="quarter" idx="12"/>
          </p:nvPr>
        </p:nvSpPr>
        <p:spPr/>
        <p:txBody>
          <a:bodyPr/>
          <a:lstStyle>
            <a:lvl1pPr>
              <a:defRPr/>
            </a:lvl1pPr>
          </a:lstStyle>
          <a:p>
            <a:pPr>
              <a:defRPr/>
            </a:pPr>
            <a:fld id="{30B1E88F-D608-4F38-A696-3CAA1DE61E81}" type="slidenum">
              <a:rPr lang="zh-CN" altLang="en-US"/>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2" name="KSO_Shape"/>
          <p:cNvSpPr/>
          <p:nvPr/>
        </p:nvSpPr>
        <p:spPr bwMode="auto">
          <a:xfrm>
            <a:off x="400051" y="460378"/>
            <a:ext cx="290513" cy="530225"/>
          </a:xfrm>
          <a:custGeom>
            <a:avLst/>
            <a:gdLst>
              <a:gd name="T0" fmla="*/ 559992551 w 2924"/>
              <a:gd name="T1" fmla="*/ 344656664 h 3994"/>
              <a:gd name="T2" fmla="*/ 252371942 w 2924"/>
              <a:gd name="T3" fmla="*/ 765751810 h 3994"/>
              <a:gd name="T4" fmla="*/ 559992551 w 2924"/>
              <a:gd name="T5" fmla="*/ 765751810 h 3994"/>
              <a:gd name="T6" fmla="*/ 559992551 w 2924"/>
              <a:gd name="T7" fmla="*/ 344656664 h 3994"/>
              <a:gd name="T8" fmla="*/ 559992551 w 2924"/>
              <a:gd name="T9" fmla="*/ 344656664 h 3994"/>
              <a:gd name="T10" fmla="*/ 664806380 w 2924"/>
              <a:gd name="T11" fmla="*/ 0 h 3994"/>
              <a:gd name="T12" fmla="*/ 664806380 w 2924"/>
              <a:gd name="T13" fmla="*/ 908619179 h 3994"/>
              <a:gd name="T14" fmla="*/ 0 w 2924"/>
              <a:gd name="T15" fmla="*/ 908619179 h 3994"/>
              <a:gd name="T16" fmla="*/ 664806380 w 2924"/>
              <a:gd name="T17" fmla="*/ 0 h 3994"/>
              <a:gd name="T18" fmla="*/ 664806380 w 2924"/>
              <a:gd name="T19" fmla="*/ 0 h 39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24" h="3994">
                <a:moveTo>
                  <a:pt x="2463" y="1515"/>
                </a:moveTo>
                <a:lnTo>
                  <a:pt x="1110" y="3366"/>
                </a:lnTo>
                <a:lnTo>
                  <a:pt x="2463" y="3366"/>
                </a:lnTo>
                <a:lnTo>
                  <a:pt x="2463" y="1515"/>
                </a:lnTo>
                <a:close/>
                <a:moveTo>
                  <a:pt x="2924" y="0"/>
                </a:moveTo>
                <a:lnTo>
                  <a:pt x="2924" y="3994"/>
                </a:lnTo>
                <a:lnTo>
                  <a:pt x="0" y="3994"/>
                </a:lnTo>
                <a:lnTo>
                  <a:pt x="2924" y="0"/>
                </a:lnTo>
                <a:close/>
              </a:path>
            </a:pathLst>
          </a:custGeom>
          <a:solidFill>
            <a:schemeClr val="bg1"/>
          </a:solidFill>
          <a:ln>
            <a:noFill/>
          </a:ln>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FontTx/>
              <a:buNone/>
              <a:defRPr/>
            </a:pPr>
            <a:endParaRPr lang="zh-CN" altLang="en-US" sz="1800"/>
          </a:p>
        </p:txBody>
      </p:sp>
      <p:grpSp>
        <p:nvGrpSpPr>
          <p:cNvPr id="3" name="组合 2"/>
          <p:cNvGrpSpPr/>
          <p:nvPr/>
        </p:nvGrpSpPr>
        <p:grpSpPr>
          <a:xfrm>
            <a:off x="514457" y="1371654"/>
            <a:ext cx="5257662" cy="4648078"/>
            <a:chOff x="1021338" y="1295456"/>
            <a:chExt cx="10332324" cy="5105265"/>
          </a:xfrm>
          <a:effectLst>
            <a:outerShdw blurRad="50800" dist="38100" dir="18900000" algn="bl" rotWithShape="0">
              <a:prstClr val="black">
                <a:alpha val="40000"/>
              </a:prstClr>
            </a:outerShdw>
          </a:effectLst>
        </p:grpSpPr>
        <p:sp>
          <p:nvSpPr>
            <p:cNvPr id="4" name="矩形 3"/>
            <p:cNvSpPr/>
            <p:nvPr/>
          </p:nvSpPr>
          <p:spPr bwMode="auto">
            <a:xfrm>
              <a:off x="1021338" y="1295456"/>
              <a:ext cx="10332324" cy="5105265"/>
            </a:xfrm>
            <a:prstGeom prst="rect">
              <a:avLst/>
            </a:prstGeom>
            <a:solidFill>
              <a:schemeClr val="bg1"/>
            </a:solidFill>
            <a:ln w="9525" cap="flat" cmpd="sng" algn="ctr">
              <a:noFill/>
              <a:prstDash val="solid"/>
              <a:round/>
              <a:headEnd type="none" w="med" len="med"/>
              <a:tailEnd type="none" w="med" len="med"/>
            </a:ln>
            <a:effectLst/>
          </p:spPr>
          <p:txBody>
            <a:bodyPr/>
            <a:lstStyle/>
            <a:p>
              <a:pPr>
                <a:defRPr/>
              </a:pPr>
              <a:endParaRPr lang="zh-CN" altLang="en-US" sz="1800"/>
            </a:p>
          </p:txBody>
        </p:sp>
        <p:sp>
          <p:nvSpPr>
            <p:cNvPr id="5" name="矩形 4"/>
            <p:cNvSpPr/>
            <p:nvPr/>
          </p:nvSpPr>
          <p:spPr bwMode="auto">
            <a:xfrm>
              <a:off x="1303333" y="1568395"/>
              <a:ext cx="9768334" cy="4559387"/>
            </a:xfrm>
            <a:prstGeom prst="rect">
              <a:avLst/>
            </a:prstGeom>
            <a:solidFill>
              <a:srgbClr val="001B29"/>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p>
              <a:pPr>
                <a:defRPr/>
              </a:pPr>
              <a:endParaRPr lang="zh-CN" altLang="en-US" sz="1800"/>
            </a:p>
          </p:txBody>
        </p:sp>
      </p:grpSp>
      <p:pic>
        <p:nvPicPr>
          <p:cNvPr id="6" name="图片 5"/>
          <p:cNvPicPr>
            <a:picLocks noChangeAspect="1"/>
          </p:cNvPicPr>
          <p:nvPr/>
        </p:nvPicPr>
        <p:blipFill>
          <a:blip r:embed="rId2"/>
          <a:stretch>
            <a:fillRect/>
          </a:stretch>
        </p:blipFill>
        <p:spPr>
          <a:xfrm rot="19850327">
            <a:off x="132161" y="5791200"/>
            <a:ext cx="717947" cy="971550"/>
          </a:xfrm>
          <a:prstGeom prst="rect">
            <a:avLst/>
          </a:prstGeom>
          <a:ln>
            <a:noFill/>
          </a:ln>
          <a:effectLst>
            <a:outerShdw blurRad="292100" dist="139700" dir="2700000" algn="tl" rotWithShape="0">
              <a:srgbClr val="333333">
                <a:alpha val="65000"/>
              </a:srgbClr>
            </a:outerShdw>
          </a:effectLst>
        </p:spPr>
      </p:pic>
      <p:sp>
        <p:nvSpPr>
          <p:cNvPr id="7" name="日期占位符 1"/>
          <p:cNvSpPr>
            <a:spLocks noGrp="1"/>
          </p:cNvSpPr>
          <p:nvPr>
            <p:ph type="dt" sz="half" idx="10"/>
          </p:nvPr>
        </p:nvSpPr>
        <p:spPr/>
        <p:txBody>
          <a:bodyPr/>
          <a:lstStyle>
            <a:lvl1pPr>
              <a:defRPr/>
            </a:lvl1pPr>
          </a:lstStyle>
          <a:p>
            <a:pPr>
              <a:defRPr/>
            </a:pPr>
            <a:fld id="{D9540E0F-CC5D-4A2C-9037-1E5DCA97CD7C}" type="datetime1">
              <a:rPr lang="zh-CN" altLang="en-US"/>
              <a:t>2018/4/3</a:t>
            </a:fld>
            <a:endParaRPr lang="zh-CN" altLang="en-US"/>
          </a:p>
        </p:txBody>
      </p:sp>
      <p:sp>
        <p:nvSpPr>
          <p:cNvPr id="8" name="页脚占位符 2"/>
          <p:cNvSpPr>
            <a:spLocks noGrp="1"/>
          </p:cNvSpPr>
          <p:nvPr>
            <p:ph type="ftr" sz="quarter" idx="11"/>
          </p:nvPr>
        </p:nvSpPr>
        <p:spPr/>
        <p:txBody>
          <a:bodyPr/>
          <a:lstStyle>
            <a:lvl1pPr>
              <a:defRPr/>
            </a:lvl1pPr>
          </a:lstStyle>
          <a:p>
            <a:pPr>
              <a:defRPr/>
            </a:pPr>
            <a:endParaRPr lang="zh-CN" altLang="en-US"/>
          </a:p>
        </p:txBody>
      </p:sp>
      <p:sp>
        <p:nvSpPr>
          <p:cNvPr id="9" name="灯片编号占位符 3"/>
          <p:cNvSpPr>
            <a:spLocks noGrp="1"/>
          </p:cNvSpPr>
          <p:nvPr>
            <p:ph type="sldNum" sz="quarter" idx="12"/>
          </p:nvPr>
        </p:nvSpPr>
        <p:spPr/>
        <p:txBody>
          <a:bodyPr/>
          <a:lstStyle>
            <a:lvl1pPr>
              <a:defRPr/>
            </a:lvl1pPr>
          </a:lstStyle>
          <a:p>
            <a:pPr>
              <a:defRPr/>
            </a:pPr>
            <a:fld id="{31C92690-DCBA-46A7-A556-5DE0EFDB6C41}" type="slidenum">
              <a:rPr lang="zh-CN" altLang="en-US"/>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2" name="KSO_Shape"/>
          <p:cNvSpPr/>
          <p:nvPr/>
        </p:nvSpPr>
        <p:spPr bwMode="auto">
          <a:xfrm>
            <a:off x="400051" y="460378"/>
            <a:ext cx="290513" cy="530225"/>
          </a:xfrm>
          <a:custGeom>
            <a:avLst/>
            <a:gdLst>
              <a:gd name="T0" fmla="*/ 559992551 w 2924"/>
              <a:gd name="T1" fmla="*/ 344656664 h 3994"/>
              <a:gd name="T2" fmla="*/ 252371942 w 2924"/>
              <a:gd name="T3" fmla="*/ 765751810 h 3994"/>
              <a:gd name="T4" fmla="*/ 559992551 w 2924"/>
              <a:gd name="T5" fmla="*/ 765751810 h 3994"/>
              <a:gd name="T6" fmla="*/ 559992551 w 2924"/>
              <a:gd name="T7" fmla="*/ 344656664 h 3994"/>
              <a:gd name="T8" fmla="*/ 559992551 w 2924"/>
              <a:gd name="T9" fmla="*/ 344656664 h 3994"/>
              <a:gd name="T10" fmla="*/ 664806380 w 2924"/>
              <a:gd name="T11" fmla="*/ 0 h 3994"/>
              <a:gd name="T12" fmla="*/ 664806380 w 2924"/>
              <a:gd name="T13" fmla="*/ 908619179 h 3994"/>
              <a:gd name="T14" fmla="*/ 0 w 2924"/>
              <a:gd name="T15" fmla="*/ 908619179 h 3994"/>
              <a:gd name="T16" fmla="*/ 664806380 w 2924"/>
              <a:gd name="T17" fmla="*/ 0 h 3994"/>
              <a:gd name="T18" fmla="*/ 664806380 w 2924"/>
              <a:gd name="T19" fmla="*/ 0 h 39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24" h="3994">
                <a:moveTo>
                  <a:pt x="2463" y="1515"/>
                </a:moveTo>
                <a:lnTo>
                  <a:pt x="1110" y="3366"/>
                </a:lnTo>
                <a:lnTo>
                  <a:pt x="2463" y="3366"/>
                </a:lnTo>
                <a:lnTo>
                  <a:pt x="2463" y="1515"/>
                </a:lnTo>
                <a:close/>
                <a:moveTo>
                  <a:pt x="2924" y="0"/>
                </a:moveTo>
                <a:lnTo>
                  <a:pt x="2924" y="3994"/>
                </a:lnTo>
                <a:lnTo>
                  <a:pt x="0" y="3994"/>
                </a:lnTo>
                <a:lnTo>
                  <a:pt x="2924" y="0"/>
                </a:lnTo>
                <a:close/>
              </a:path>
            </a:pathLst>
          </a:custGeom>
          <a:solidFill>
            <a:schemeClr val="bg1"/>
          </a:solidFill>
          <a:ln>
            <a:noFill/>
          </a:ln>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FontTx/>
              <a:buNone/>
              <a:defRPr/>
            </a:pPr>
            <a:endParaRPr lang="zh-CN" altLang="en-US" sz="1800"/>
          </a:p>
        </p:txBody>
      </p:sp>
      <p:pic>
        <p:nvPicPr>
          <p:cNvPr id="3" name="图片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9102" y="685800"/>
            <a:ext cx="8365331"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1"/>
          <p:cNvSpPr>
            <a:spLocks noChangeArrowheads="1"/>
          </p:cNvSpPr>
          <p:nvPr/>
        </p:nvSpPr>
        <p:spPr bwMode="auto">
          <a:xfrm>
            <a:off x="903686" y="2222500"/>
            <a:ext cx="7325915" cy="3873500"/>
          </a:xfrm>
          <a:prstGeom prst="rect">
            <a:avLst/>
          </a:prstGeom>
          <a:solidFill>
            <a:srgbClr val="001B29"/>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zh-CN" altLang="en-US" sz="1800" smtClean="0"/>
          </a:p>
        </p:txBody>
      </p:sp>
      <p:pic>
        <p:nvPicPr>
          <p:cNvPr id="5" name="图片 4"/>
          <p:cNvPicPr>
            <a:picLocks noChangeAspect="1"/>
          </p:cNvPicPr>
          <p:nvPr/>
        </p:nvPicPr>
        <p:blipFill>
          <a:blip r:embed="rId3"/>
          <a:stretch>
            <a:fillRect/>
          </a:stretch>
        </p:blipFill>
        <p:spPr>
          <a:xfrm rot="19850327">
            <a:off x="246461" y="5581653"/>
            <a:ext cx="717947" cy="969963"/>
          </a:xfrm>
          <a:prstGeom prst="rect">
            <a:avLst/>
          </a:prstGeom>
          <a:ln>
            <a:noFill/>
          </a:ln>
          <a:effectLst>
            <a:outerShdw blurRad="292100" dist="139700" dir="2700000" algn="tl" rotWithShape="0">
              <a:srgbClr val="333333">
                <a:alpha val="65000"/>
              </a:srgbClr>
            </a:outerShdw>
          </a:effectLst>
        </p:spPr>
      </p:pic>
      <p:sp>
        <p:nvSpPr>
          <p:cNvPr id="6" name="日期占位符 1"/>
          <p:cNvSpPr>
            <a:spLocks noGrp="1"/>
          </p:cNvSpPr>
          <p:nvPr>
            <p:ph type="dt" sz="half" idx="10"/>
          </p:nvPr>
        </p:nvSpPr>
        <p:spPr/>
        <p:txBody>
          <a:bodyPr/>
          <a:lstStyle>
            <a:lvl1pPr>
              <a:defRPr/>
            </a:lvl1pPr>
          </a:lstStyle>
          <a:p>
            <a:pPr>
              <a:defRPr/>
            </a:pPr>
            <a:fld id="{D9540E0F-CC5D-4A2C-9037-1E5DCA97CD7C}" type="datetime1">
              <a:rPr lang="zh-CN" altLang="en-US"/>
              <a:t>2018/4/3</a:t>
            </a:fld>
            <a:endParaRPr lang="zh-CN" altLang="en-US"/>
          </a:p>
        </p:txBody>
      </p:sp>
      <p:sp>
        <p:nvSpPr>
          <p:cNvPr id="7" name="页脚占位符 2"/>
          <p:cNvSpPr>
            <a:spLocks noGrp="1"/>
          </p:cNvSpPr>
          <p:nvPr>
            <p:ph type="ftr" sz="quarter" idx="11"/>
          </p:nvPr>
        </p:nvSpPr>
        <p:spPr/>
        <p:txBody>
          <a:bodyPr/>
          <a:lstStyle>
            <a:lvl1pPr>
              <a:defRPr/>
            </a:lvl1pPr>
          </a:lstStyle>
          <a:p>
            <a:pPr>
              <a:defRPr/>
            </a:pPr>
            <a:endParaRPr lang="zh-CN" altLang="en-US"/>
          </a:p>
        </p:txBody>
      </p:sp>
      <p:sp>
        <p:nvSpPr>
          <p:cNvPr id="8" name="灯片编号占位符 3"/>
          <p:cNvSpPr>
            <a:spLocks noGrp="1"/>
          </p:cNvSpPr>
          <p:nvPr>
            <p:ph type="sldNum" sz="quarter" idx="12"/>
          </p:nvPr>
        </p:nvSpPr>
        <p:spPr/>
        <p:txBody>
          <a:bodyPr/>
          <a:lstStyle>
            <a:lvl1pPr>
              <a:defRPr/>
            </a:lvl1pPr>
          </a:lstStyle>
          <a:p>
            <a:pPr>
              <a:defRPr/>
            </a:pPr>
            <a:fld id="{95951117-EAB5-4F53-9769-DA0F49A0468D}" type="slidenum">
              <a:rPr lang="zh-CN" altLang="en-US"/>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2" name="KSO_Shape"/>
          <p:cNvSpPr/>
          <p:nvPr/>
        </p:nvSpPr>
        <p:spPr bwMode="auto">
          <a:xfrm>
            <a:off x="400051" y="460378"/>
            <a:ext cx="290513" cy="530225"/>
          </a:xfrm>
          <a:custGeom>
            <a:avLst/>
            <a:gdLst>
              <a:gd name="T0" fmla="*/ 559992551 w 2924"/>
              <a:gd name="T1" fmla="*/ 344656664 h 3994"/>
              <a:gd name="T2" fmla="*/ 252371942 w 2924"/>
              <a:gd name="T3" fmla="*/ 765751810 h 3994"/>
              <a:gd name="T4" fmla="*/ 559992551 w 2924"/>
              <a:gd name="T5" fmla="*/ 765751810 h 3994"/>
              <a:gd name="T6" fmla="*/ 559992551 w 2924"/>
              <a:gd name="T7" fmla="*/ 344656664 h 3994"/>
              <a:gd name="T8" fmla="*/ 559992551 w 2924"/>
              <a:gd name="T9" fmla="*/ 344656664 h 3994"/>
              <a:gd name="T10" fmla="*/ 664806380 w 2924"/>
              <a:gd name="T11" fmla="*/ 0 h 3994"/>
              <a:gd name="T12" fmla="*/ 664806380 w 2924"/>
              <a:gd name="T13" fmla="*/ 908619179 h 3994"/>
              <a:gd name="T14" fmla="*/ 0 w 2924"/>
              <a:gd name="T15" fmla="*/ 908619179 h 3994"/>
              <a:gd name="T16" fmla="*/ 664806380 w 2924"/>
              <a:gd name="T17" fmla="*/ 0 h 3994"/>
              <a:gd name="T18" fmla="*/ 664806380 w 2924"/>
              <a:gd name="T19" fmla="*/ 0 h 39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24" h="3994">
                <a:moveTo>
                  <a:pt x="2463" y="1515"/>
                </a:moveTo>
                <a:lnTo>
                  <a:pt x="1110" y="3366"/>
                </a:lnTo>
                <a:lnTo>
                  <a:pt x="2463" y="3366"/>
                </a:lnTo>
                <a:lnTo>
                  <a:pt x="2463" y="1515"/>
                </a:lnTo>
                <a:close/>
                <a:moveTo>
                  <a:pt x="2924" y="0"/>
                </a:moveTo>
                <a:lnTo>
                  <a:pt x="2924" y="3994"/>
                </a:lnTo>
                <a:lnTo>
                  <a:pt x="0" y="3994"/>
                </a:lnTo>
                <a:lnTo>
                  <a:pt x="2924" y="0"/>
                </a:lnTo>
                <a:close/>
              </a:path>
            </a:pathLst>
          </a:custGeom>
          <a:solidFill>
            <a:schemeClr val="bg1"/>
          </a:solidFill>
          <a:ln>
            <a:noFill/>
          </a:ln>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FontTx/>
              <a:buNone/>
              <a:defRPr/>
            </a:pPr>
            <a:endParaRPr lang="zh-CN" altLang="en-US" sz="1800"/>
          </a:p>
        </p:txBody>
      </p:sp>
      <p:grpSp>
        <p:nvGrpSpPr>
          <p:cNvPr id="3" name="组合 2"/>
          <p:cNvGrpSpPr/>
          <p:nvPr/>
        </p:nvGrpSpPr>
        <p:grpSpPr>
          <a:xfrm>
            <a:off x="628753" y="1295459"/>
            <a:ext cx="7749243" cy="5105265"/>
            <a:chOff x="1021338" y="1295456"/>
            <a:chExt cx="10332324" cy="5105265"/>
          </a:xfrm>
          <a:effectLst>
            <a:outerShdw blurRad="50800" dist="38100" dir="18900000" algn="bl" rotWithShape="0">
              <a:prstClr val="black">
                <a:alpha val="40000"/>
              </a:prstClr>
            </a:outerShdw>
          </a:effectLst>
        </p:grpSpPr>
        <p:sp>
          <p:nvSpPr>
            <p:cNvPr id="4" name="矩形 3"/>
            <p:cNvSpPr/>
            <p:nvPr/>
          </p:nvSpPr>
          <p:spPr bwMode="auto">
            <a:xfrm>
              <a:off x="1021338" y="1295456"/>
              <a:ext cx="10332324" cy="5105265"/>
            </a:xfrm>
            <a:prstGeom prst="rect">
              <a:avLst/>
            </a:prstGeom>
            <a:solidFill>
              <a:schemeClr val="bg1"/>
            </a:solidFill>
            <a:ln w="9525" cap="flat" cmpd="sng" algn="ctr">
              <a:noFill/>
              <a:prstDash val="solid"/>
              <a:round/>
              <a:headEnd type="none" w="med" len="med"/>
              <a:tailEnd type="none" w="med" len="med"/>
            </a:ln>
            <a:effectLst/>
          </p:spPr>
          <p:txBody>
            <a:bodyPr/>
            <a:lstStyle/>
            <a:p>
              <a:pPr>
                <a:defRPr/>
              </a:pPr>
              <a:endParaRPr lang="zh-CN" altLang="en-US" sz="1800"/>
            </a:p>
          </p:txBody>
        </p:sp>
        <p:sp>
          <p:nvSpPr>
            <p:cNvPr id="5" name="矩形 4"/>
            <p:cNvSpPr/>
            <p:nvPr/>
          </p:nvSpPr>
          <p:spPr bwMode="auto">
            <a:xfrm>
              <a:off x="1303333" y="1568395"/>
              <a:ext cx="9768334" cy="4559387"/>
            </a:xfrm>
            <a:prstGeom prst="rect">
              <a:avLst/>
            </a:prstGeom>
            <a:solidFill>
              <a:srgbClr val="001B29"/>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p>
              <a:pPr>
                <a:defRPr/>
              </a:pPr>
              <a:endParaRPr lang="zh-CN" altLang="en-US" sz="1800"/>
            </a:p>
          </p:txBody>
        </p:sp>
      </p:grpSp>
      <p:pic>
        <p:nvPicPr>
          <p:cNvPr id="6" name="图片 5"/>
          <p:cNvPicPr>
            <a:picLocks noChangeAspect="1"/>
          </p:cNvPicPr>
          <p:nvPr/>
        </p:nvPicPr>
        <p:blipFill>
          <a:blip r:embed="rId2"/>
          <a:stretch>
            <a:fillRect/>
          </a:stretch>
        </p:blipFill>
        <p:spPr>
          <a:xfrm rot="19850327">
            <a:off x="132161" y="5791200"/>
            <a:ext cx="717947" cy="971550"/>
          </a:xfrm>
          <a:prstGeom prst="rect">
            <a:avLst/>
          </a:prstGeom>
          <a:ln>
            <a:noFill/>
          </a:ln>
          <a:effectLst>
            <a:outerShdw blurRad="292100" dist="139700" dir="2700000" algn="tl" rotWithShape="0">
              <a:srgbClr val="333333">
                <a:alpha val="65000"/>
              </a:srgbClr>
            </a:outerShdw>
          </a:effectLst>
        </p:spPr>
      </p:pic>
      <p:sp>
        <p:nvSpPr>
          <p:cNvPr id="7" name="日期占位符 1"/>
          <p:cNvSpPr>
            <a:spLocks noGrp="1"/>
          </p:cNvSpPr>
          <p:nvPr>
            <p:ph type="dt" sz="half" idx="10"/>
          </p:nvPr>
        </p:nvSpPr>
        <p:spPr/>
        <p:txBody>
          <a:bodyPr/>
          <a:lstStyle>
            <a:lvl1pPr>
              <a:defRPr/>
            </a:lvl1pPr>
          </a:lstStyle>
          <a:p>
            <a:pPr>
              <a:defRPr/>
            </a:pPr>
            <a:fld id="{D9540E0F-CC5D-4A2C-9037-1E5DCA97CD7C}" type="datetime1">
              <a:rPr lang="zh-CN" altLang="en-US"/>
              <a:t>2018/4/3</a:t>
            </a:fld>
            <a:endParaRPr lang="zh-CN" altLang="en-US"/>
          </a:p>
        </p:txBody>
      </p:sp>
      <p:sp>
        <p:nvSpPr>
          <p:cNvPr id="8" name="页脚占位符 2"/>
          <p:cNvSpPr>
            <a:spLocks noGrp="1"/>
          </p:cNvSpPr>
          <p:nvPr>
            <p:ph type="ftr" sz="quarter" idx="11"/>
          </p:nvPr>
        </p:nvSpPr>
        <p:spPr/>
        <p:txBody>
          <a:bodyPr/>
          <a:lstStyle>
            <a:lvl1pPr>
              <a:defRPr/>
            </a:lvl1pPr>
          </a:lstStyle>
          <a:p>
            <a:pPr>
              <a:defRPr/>
            </a:pPr>
            <a:endParaRPr lang="zh-CN" altLang="en-US"/>
          </a:p>
        </p:txBody>
      </p:sp>
      <p:sp>
        <p:nvSpPr>
          <p:cNvPr id="9" name="灯片编号占位符 3"/>
          <p:cNvSpPr>
            <a:spLocks noGrp="1"/>
          </p:cNvSpPr>
          <p:nvPr>
            <p:ph type="sldNum" sz="quarter" idx="12"/>
          </p:nvPr>
        </p:nvSpPr>
        <p:spPr/>
        <p:txBody>
          <a:bodyPr/>
          <a:lstStyle>
            <a:lvl1pPr>
              <a:defRPr/>
            </a:lvl1pPr>
          </a:lstStyle>
          <a:p>
            <a:pPr>
              <a:defRPr/>
            </a:pPr>
            <a:fld id="{F48A4675-95BD-4D1C-8555-AC913BD9ACA3}"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D9540E0F-CC5D-4A2C-9037-1E5DCA97CD7C}" type="datetime1">
              <a:rPr lang="zh-CN" altLang="en-US" smtClean="0"/>
              <a:t>2018/4/3</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07A85211-4820-460D-B6F9-D62B403D482D}" type="slidenum">
              <a:rPr lang="zh-CN" altLang="en-US" smtClean="0"/>
              <a:t>‹#›</a:t>
            </a:fld>
            <a:endParaRPr lang="zh-CN" altLang="en-US"/>
          </a:p>
        </p:txBody>
      </p:sp>
    </p:spTree>
    <p:extLst>
      <p:ext uri="{BB962C8B-B14F-4D97-AF65-F5344CB8AC3E}">
        <p14:creationId xmlns:p14="http://schemas.microsoft.com/office/powerpoint/2010/main" val="5123984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KSO_Shape"/>
          <p:cNvSpPr/>
          <p:nvPr/>
        </p:nvSpPr>
        <p:spPr bwMode="auto">
          <a:xfrm>
            <a:off x="400051" y="460378"/>
            <a:ext cx="290513" cy="530225"/>
          </a:xfrm>
          <a:custGeom>
            <a:avLst/>
            <a:gdLst>
              <a:gd name="T0" fmla="*/ 559992551 w 2924"/>
              <a:gd name="T1" fmla="*/ 344656664 h 3994"/>
              <a:gd name="T2" fmla="*/ 252371942 w 2924"/>
              <a:gd name="T3" fmla="*/ 765751810 h 3994"/>
              <a:gd name="T4" fmla="*/ 559992551 w 2924"/>
              <a:gd name="T5" fmla="*/ 765751810 h 3994"/>
              <a:gd name="T6" fmla="*/ 559992551 w 2924"/>
              <a:gd name="T7" fmla="*/ 344656664 h 3994"/>
              <a:gd name="T8" fmla="*/ 559992551 w 2924"/>
              <a:gd name="T9" fmla="*/ 344656664 h 3994"/>
              <a:gd name="T10" fmla="*/ 664806380 w 2924"/>
              <a:gd name="T11" fmla="*/ 0 h 3994"/>
              <a:gd name="T12" fmla="*/ 664806380 w 2924"/>
              <a:gd name="T13" fmla="*/ 908619179 h 3994"/>
              <a:gd name="T14" fmla="*/ 0 w 2924"/>
              <a:gd name="T15" fmla="*/ 908619179 h 3994"/>
              <a:gd name="T16" fmla="*/ 664806380 w 2924"/>
              <a:gd name="T17" fmla="*/ 0 h 3994"/>
              <a:gd name="T18" fmla="*/ 664806380 w 2924"/>
              <a:gd name="T19" fmla="*/ 0 h 39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24" h="3994">
                <a:moveTo>
                  <a:pt x="2463" y="1515"/>
                </a:moveTo>
                <a:lnTo>
                  <a:pt x="1110" y="3366"/>
                </a:lnTo>
                <a:lnTo>
                  <a:pt x="2463" y="3366"/>
                </a:lnTo>
                <a:lnTo>
                  <a:pt x="2463" y="1515"/>
                </a:lnTo>
                <a:close/>
                <a:moveTo>
                  <a:pt x="2924" y="0"/>
                </a:moveTo>
                <a:lnTo>
                  <a:pt x="2924" y="3994"/>
                </a:lnTo>
                <a:lnTo>
                  <a:pt x="0" y="3994"/>
                </a:lnTo>
                <a:lnTo>
                  <a:pt x="2924" y="0"/>
                </a:lnTo>
                <a:close/>
              </a:path>
            </a:pathLst>
          </a:custGeom>
          <a:solidFill>
            <a:schemeClr val="bg1"/>
          </a:solidFill>
          <a:ln>
            <a:noFill/>
          </a:ln>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FontTx/>
              <a:buNone/>
              <a:defRPr/>
            </a:pPr>
            <a:endParaRPr lang="zh-CN" altLang="en-US" sz="1800"/>
          </a:p>
        </p:txBody>
      </p:sp>
      <p:sp>
        <p:nvSpPr>
          <p:cNvPr id="3" name="日期占位符 1"/>
          <p:cNvSpPr>
            <a:spLocks noGrp="1"/>
          </p:cNvSpPr>
          <p:nvPr>
            <p:ph type="dt" sz="half" idx="10"/>
          </p:nvPr>
        </p:nvSpPr>
        <p:spPr/>
        <p:txBody>
          <a:bodyPr/>
          <a:lstStyle>
            <a:lvl1pPr>
              <a:defRPr/>
            </a:lvl1pPr>
          </a:lstStyle>
          <a:p>
            <a:pPr>
              <a:defRPr/>
            </a:pPr>
            <a:fld id="{D9540E0F-CC5D-4A2C-9037-1E5DCA97CD7C}" type="datetime1">
              <a:rPr lang="zh-CN" altLang="en-US"/>
              <a:t>2018/4/3</a:t>
            </a:fld>
            <a:endParaRPr lang="zh-CN" altLang="en-US"/>
          </a:p>
        </p:txBody>
      </p:sp>
      <p:sp>
        <p:nvSpPr>
          <p:cNvPr id="4" name="页脚占位符 2"/>
          <p:cNvSpPr>
            <a:spLocks noGrp="1"/>
          </p:cNvSpPr>
          <p:nvPr>
            <p:ph type="ftr" sz="quarter" idx="11"/>
          </p:nvPr>
        </p:nvSpPr>
        <p:spPr/>
        <p:txBody>
          <a:bodyPr/>
          <a:lstStyle>
            <a:lvl1pPr>
              <a:defRPr/>
            </a:lvl1pPr>
          </a:lstStyle>
          <a:p>
            <a:pPr>
              <a:defRPr/>
            </a:pPr>
            <a:endParaRPr lang="zh-CN" altLang="en-US"/>
          </a:p>
        </p:txBody>
      </p:sp>
      <p:sp>
        <p:nvSpPr>
          <p:cNvPr id="5" name="灯片编号占位符 3"/>
          <p:cNvSpPr>
            <a:spLocks noGrp="1"/>
          </p:cNvSpPr>
          <p:nvPr>
            <p:ph type="sldNum" sz="quarter" idx="12"/>
          </p:nvPr>
        </p:nvSpPr>
        <p:spPr/>
        <p:txBody>
          <a:bodyPr/>
          <a:lstStyle>
            <a:lvl1pPr>
              <a:defRPr/>
            </a:lvl1pPr>
          </a:lstStyle>
          <a:p>
            <a:pPr>
              <a:defRPr/>
            </a:pPr>
            <a:fld id="{C07FA2AD-AD6D-411B-96AA-1F867021C1D5}"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pPr>
              <a:defRPr/>
            </a:pPr>
            <a:fld id="{D9540E0F-CC5D-4A2C-9037-1E5DCA97CD7C}" type="datetime1">
              <a:rPr lang="zh-CN" altLang="en-US" smtClean="0"/>
              <a:t>2018/4/3</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13353131-B550-4809-9236-BB84B398F384}" type="slidenum">
              <a:rPr lang="zh-CN" altLang="en-US" smtClean="0"/>
              <a:t>‹#›</a:t>
            </a:fld>
            <a:endParaRPr lang="zh-CN" altLang="en-US"/>
          </a:p>
        </p:txBody>
      </p:sp>
    </p:spTree>
    <p:extLst>
      <p:ext uri="{BB962C8B-B14F-4D97-AF65-F5344CB8AC3E}">
        <p14:creationId xmlns:p14="http://schemas.microsoft.com/office/powerpoint/2010/main" val="4194273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fld id="{D9540E0F-CC5D-4A2C-9037-1E5DCA97CD7C}" type="datetime1">
              <a:rPr lang="zh-CN" altLang="en-US" smtClean="0"/>
              <a:t>2018/4/3</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982647BD-BE83-4D99-9982-6C93BE47DEEF}" type="slidenum">
              <a:rPr lang="zh-CN" altLang="en-US" smtClean="0"/>
              <a:t>‹#›</a:t>
            </a:fld>
            <a:endParaRPr lang="zh-CN" altLang="en-US"/>
          </a:p>
        </p:txBody>
      </p:sp>
    </p:spTree>
    <p:extLst>
      <p:ext uri="{BB962C8B-B14F-4D97-AF65-F5344CB8AC3E}">
        <p14:creationId xmlns:p14="http://schemas.microsoft.com/office/powerpoint/2010/main" val="2454893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fld id="{D9540E0F-CC5D-4A2C-9037-1E5DCA97CD7C}" type="datetime1">
              <a:rPr lang="zh-CN" altLang="en-US" smtClean="0"/>
              <a:t>2018/4/3</a:t>
            </a:fld>
            <a:endParaRPr lang="zh-CN" altLang="en-US"/>
          </a:p>
        </p:txBody>
      </p:sp>
      <p:sp>
        <p:nvSpPr>
          <p:cNvPr id="8" name="Footer Placeholder 7"/>
          <p:cNvSpPr>
            <a:spLocks noGrp="1"/>
          </p:cNvSpPr>
          <p:nvPr>
            <p:ph type="ftr" sz="quarter" idx="11"/>
          </p:nvPr>
        </p:nvSpPr>
        <p:spPr/>
        <p:txBody>
          <a:bodyPr/>
          <a:lstStyle/>
          <a:p>
            <a:pPr>
              <a:defRPr/>
            </a:pPr>
            <a:endParaRPr lang="zh-CN" altLang="en-US"/>
          </a:p>
        </p:txBody>
      </p:sp>
      <p:sp>
        <p:nvSpPr>
          <p:cNvPr id="9" name="Slide Number Placeholder 8"/>
          <p:cNvSpPr>
            <a:spLocks noGrp="1"/>
          </p:cNvSpPr>
          <p:nvPr>
            <p:ph type="sldNum" sz="quarter" idx="12"/>
          </p:nvPr>
        </p:nvSpPr>
        <p:spPr/>
        <p:txBody>
          <a:bodyPr/>
          <a:lstStyle/>
          <a:p>
            <a:pPr>
              <a:defRPr/>
            </a:pPr>
            <a:fld id="{5B8EE42D-37C2-42F5-A12D-DA9543E580FE}" type="slidenum">
              <a:rPr lang="zh-CN" altLang="en-US" smtClean="0"/>
              <a:t>‹#›</a:t>
            </a:fld>
            <a:endParaRPr lang="zh-CN" altLang="en-US"/>
          </a:p>
        </p:txBody>
      </p:sp>
    </p:spTree>
    <p:extLst>
      <p:ext uri="{BB962C8B-B14F-4D97-AF65-F5344CB8AC3E}">
        <p14:creationId xmlns:p14="http://schemas.microsoft.com/office/powerpoint/2010/main" val="592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fld id="{D9540E0F-CC5D-4A2C-9037-1E5DCA97CD7C}" type="datetime1">
              <a:rPr lang="zh-CN" altLang="en-US" smtClean="0"/>
              <a:t>2018/4/3</a:t>
            </a:fld>
            <a:endParaRPr lang="zh-CN" altLang="en-US"/>
          </a:p>
        </p:txBody>
      </p:sp>
      <p:sp>
        <p:nvSpPr>
          <p:cNvPr id="4" name="Footer Placeholder 3"/>
          <p:cNvSpPr>
            <a:spLocks noGrp="1"/>
          </p:cNvSpPr>
          <p:nvPr>
            <p:ph type="ftr" sz="quarter" idx="11"/>
          </p:nvPr>
        </p:nvSpPr>
        <p:spPr/>
        <p:txBody>
          <a:bodyPr/>
          <a:lstStyle/>
          <a:p>
            <a:pPr>
              <a:defRPr/>
            </a:pPr>
            <a:endParaRPr lang="zh-CN" altLang="en-US"/>
          </a:p>
        </p:txBody>
      </p:sp>
      <p:sp>
        <p:nvSpPr>
          <p:cNvPr id="5" name="Slide Number Placeholder 4"/>
          <p:cNvSpPr>
            <a:spLocks noGrp="1"/>
          </p:cNvSpPr>
          <p:nvPr>
            <p:ph type="sldNum" sz="quarter" idx="12"/>
          </p:nvPr>
        </p:nvSpPr>
        <p:spPr/>
        <p:txBody>
          <a:bodyPr/>
          <a:lstStyle/>
          <a:p>
            <a:pPr>
              <a:defRPr/>
            </a:pPr>
            <a:fld id="{4339A27A-5DF9-4CC1-B5A5-FB4D2BBBBCC9}" type="slidenum">
              <a:rPr lang="zh-CN" altLang="en-US" smtClean="0"/>
              <a:t>‹#›</a:t>
            </a:fld>
            <a:endParaRPr lang="zh-CN" altLang="en-US"/>
          </a:p>
        </p:txBody>
      </p:sp>
    </p:spTree>
    <p:extLst>
      <p:ext uri="{BB962C8B-B14F-4D97-AF65-F5344CB8AC3E}">
        <p14:creationId xmlns:p14="http://schemas.microsoft.com/office/powerpoint/2010/main" val="3864233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9540E0F-CC5D-4A2C-9037-1E5DCA97CD7C}" type="datetime1">
              <a:rPr lang="zh-CN" altLang="en-US" smtClean="0"/>
              <a:t>2018/4/3</a:t>
            </a:fld>
            <a:endParaRPr lang="zh-CN" altLang="en-US"/>
          </a:p>
        </p:txBody>
      </p:sp>
      <p:sp>
        <p:nvSpPr>
          <p:cNvPr id="3" name="Footer Placeholder 2"/>
          <p:cNvSpPr>
            <a:spLocks noGrp="1"/>
          </p:cNvSpPr>
          <p:nvPr>
            <p:ph type="ftr" sz="quarter" idx="11"/>
          </p:nvPr>
        </p:nvSpPr>
        <p:spPr/>
        <p:txBody>
          <a:bodyPr/>
          <a:lstStyle/>
          <a:p>
            <a:pPr>
              <a:defRPr/>
            </a:pPr>
            <a:endParaRPr lang="zh-CN" altLang="en-US"/>
          </a:p>
        </p:txBody>
      </p:sp>
      <p:sp>
        <p:nvSpPr>
          <p:cNvPr id="4" name="Slide Number Placeholder 3"/>
          <p:cNvSpPr>
            <a:spLocks noGrp="1"/>
          </p:cNvSpPr>
          <p:nvPr>
            <p:ph type="sldNum" sz="quarter" idx="12"/>
          </p:nvPr>
        </p:nvSpPr>
        <p:spPr/>
        <p:txBody>
          <a:bodyPr/>
          <a:lstStyle/>
          <a:p>
            <a:pPr>
              <a:defRPr/>
            </a:pPr>
            <a:fld id="{5BBB8127-1E71-4FE2-9013-6CAFEECAB27B}" type="slidenum">
              <a:rPr lang="zh-CN" altLang="en-US" smtClean="0"/>
              <a:t>‹#›</a:t>
            </a:fld>
            <a:endParaRPr lang="zh-CN" altLang="en-US"/>
          </a:p>
        </p:txBody>
      </p:sp>
    </p:spTree>
    <p:extLst>
      <p:ext uri="{BB962C8B-B14F-4D97-AF65-F5344CB8AC3E}">
        <p14:creationId xmlns:p14="http://schemas.microsoft.com/office/powerpoint/2010/main" val="762871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pPr>
              <a:defRPr/>
            </a:pPr>
            <a:fld id="{D9540E0F-CC5D-4A2C-9037-1E5DCA97CD7C}" type="datetime1">
              <a:rPr lang="zh-CN" altLang="en-US" smtClean="0"/>
              <a:t>2018/4/3</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CD34496F-D61C-4C86-8979-33FE163D41D0}" type="slidenum">
              <a:rPr lang="zh-CN" altLang="en-US" smtClean="0"/>
              <a:t>‹#›</a:t>
            </a:fld>
            <a:endParaRPr lang="zh-CN" altLang="en-US"/>
          </a:p>
        </p:txBody>
      </p:sp>
    </p:spTree>
    <p:extLst>
      <p:ext uri="{BB962C8B-B14F-4D97-AF65-F5344CB8AC3E}">
        <p14:creationId xmlns:p14="http://schemas.microsoft.com/office/powerpoint/2010/main" val="1914825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pPr>
              <a:defRPr/>
            </a:pPr>
            <a:fld id="{D9540E0F-CC5D-4A2C-9037-1E5DCA97CD7C}" type="datetime1">
              <a:rPr lang="zh-CN" altLang="en-US" smtClean="0"/>
              <a:t>2018/4/3</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3A7C90A9-4D1A-4581-94D3-F1619716125B}" type="slidenum">
              <a:rPr lang="zh-CN" altLang="en-US" smtClean="0"/>
              <a:t>‹#›</a:t>
            </a:fld>
            <a:endParaRPr lang="zh-CN" altLang="en-US"/>
          </a:p>
        </p:txBody>
      </p:sp>
    </p:spTree>
    <p:extLst>
      <p:ext uri="{BB962C8B-B14F-4D97-AF65-F5344CB8AC3E}">
        <p14:creationId xmlns:p14="http://schemas.microsoft.com/office/powerpoint/2010/main" val="2717636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D9540E0F-CC5D-4A2C-9037-1E5DCA97CD7C}" type="datetime1">
              <a:rPr lang="zh-CN" altLang="en-US" smtClean="0"/>
              <a:t>2018/4/3</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7A85211-4820-460D-B6F9-D62B403D482D}" type="slidenum">
              <a:rPr lang="zh-CN" altLang="en-US" smtClean="0"/>
              <a:t>‹#›</a:t>
            </a:fld>
            <a:endParaRPr lang="zh-CN" altLang="en-US"/>
          </a:p>
        </p:txBody>
      </p:sp>
      <p:pic>
        <p:nvPicPr>
          <p:cNvPr id="7" name="图片 2"/>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9"/>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89296" y="0"/>
            <a:ext cx="9347597" cy="701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784722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49" r:id="rId13"/>
    <p:sldLayoutId id="2147483651" r:id="rId14"/>
    <p:sldLayoutId id="2147483652" r:id="rId15"/>
    <p:sldLayoutId id="2147483653" r:id="rId16"/>
    <p:sldLayoutId id="2147483654" r:id="rId17"/>
    <p:sldLayoutId id="2147483655" r:id="rId18"/>
    <p:sldLayoutId id="2147483656" r:id="rId19"/>
    <p:sldLayoutId id="2147483657"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28600" y="3244453"/>
            <a:ext cx="5372100" cy="923330"/>
          </a:xfrm>
          <a:prstGeom prst="rect">
            <a:avLst/>
          </a:prstGeom>
        </p:spPr>
        <p:txBody>
          <a:bodyPr>
            <a:spAutoFit/>
          </a:bodyPr>
          <a:lstStyle/>
          <a:p>
            <a:pPr algn="ctr" eaLnBrk="0" hangingPunct="0">
              <a:buFontTx/>
              <a:buNone/>
              <a:defRPr/>
            </a:pPr>
            <a:r>
              <a:rPr lang="zh-CN" altLang="en-US" sz="5400" b="1" dirty="0">
                <a:effectLst>
                  <a:outerShdw blurRad="38100" dist="38100" dir="2700000" algn="tl">
                    <a:srgbClr val="000000">
                      <a:alpha val="43137"/>
                    </a:srgbClr>
                  </a:outerShdw>
                </a:effectLst>
                <a:latin typeface="全新硬笔行书简" panose="02010600040101010101" pitchFamily="2" charset="-122"/>
                <a:ea typeface="全新硬笔行书简" panose="02010600040101010101" pitchFamily="2" charset="-122"/>
                <a:cs typeface="方正静蕾简体" panose="02000000000000000000" pitchFamily="2" charset="-122"/>
                <a:sym typeface="+mn-ea"/>
              </a:rPr>
              <a:t>数值计算方法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5" name="文本框 24"/>
              <p:cNvSpPr txBox="1"/>
              <p:nvPr/>
            </p:nvSpPr>
            <p:spPr bwMode="auto">
              <a:xfrm>
                <a:off x="171566" y="199995"/>
                <a:ext cx="8915166" cy="1970155"/>
              </a:xfrm>
              <a:prstGeom prst="rect">
                <a:avLst/>
              </a:prstGeom>
              <a:noFill/>
              <a:ln>
                <a:noFill/>
              </a:ln>
            </p:spPr>
            <p:txBody>
              <a:bodyPr wrap="square" rtlCol="0">
                <a:spAutoFit/>
              </a:bodyPr>
              <a:lstStyle/>
              <a:p>
                <a:pPr eaLnBrk="0" hangingPunct="0">
                  <a:buFontTx/>
                  <a:buNone/>
                </a:pPr>
                <a:r>
                  <a:rPr lang="zh-CN" altLang="en-US" sz="2800" dirty="0">
                    <a:solidFill>
                      <a:schemeClr val="bg1"/>
                    </a:solidFill>
                    <a:latin typeface="全新硬笔行书简" panose="02010600040101010101" pitchFamily="2" charset="-122"/>
                    <a:ea typeface="全新硬笔行书简" panose="02010600040101010101" pitchFamily="2" charset="-122"/>
                    <a:sym typeface="+mn-ea"/>
                  </a:rPr>
                  <a:t>例</a:t>
                </a:r>
                <a:r>
                  <a:rPr lang="en-US" altLang="zh-CN" sz="2800" dirty="0">
                    <a:solidFill>
                      <a:schemeClr val="bg1"/>
                    </a:solidFill>
                    <a:latin typeface="华文宋体" panose="02010600040101010101" pitchFamily="2" charset="-122"/>
                    <a:ea typeface="华文宋体" panose="02010600040101010101" pitchFamily="2" charset="-122"/>
                    <a:sym typeface="+mn-ea"/>
                  </a:rPr>
                  <a:t>2</a:t>
                </a:r>
                <a:r>
                  <a:rPr lang="zh-CN" altLang="en-US" sz="2800" dirty="0">
                    <a:solidFill>
                      <a:schemeClr val="bg1"/>
                    </a:solidFill>
                    <a:latin typeface="全新硬笔行书简" panose="02010600040101010101" pitchFamily="2" charset="-122"/>
                    <a:ea typeface="全新硬笔行书简" panose="02010600040101010101" pitchFamily="2" charset="-122"/>
                    <a:sym typeface="+mn-ea"/>
                  </a:rPr>
                  <a:t>：</a:t>
                </a:r>
                <a:endParaRPr lang="en-US" altLang="zh-CN" sz="28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zh-CN" altLang="en-US" sz="2800" dirty="0">
                    <a:solidFill>
                      <a:schemeClr val="bg1"/>
                    </a:solidFill>
                    <a:latin typeface="全新硬笔行书简" panose="02010600040101010101" pitchFamily="2" charset="-122"/>
                    <a:ea typeface="全新硬笔行书简" panose="02010600040101010101" pitchFamily="2" charset="-122"/>
                    <a:sym typeface="+mn-ea"/>
                  </a:rPr>
                  <a:t>为使求积公式</a:t>
                </a:r>
                <a14:m>
                  <m:oMath xmlns:m="http://schemas.openxmlformats.org/officeDocument/2006/math">
                    <m:nary>
                      <m:naryPr>
                        <m:ctrlPr>
                          <a:rPr lang="zh-CN" altLang="en-US" sz="2800"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sz="2800" i="1">
                            <a:solidFill>
                              <a:schemeClr val="bg1"/>
                            </a:solidFill>
                            <a:latin typeface="Cambria Math" panose="02040503050406030204" pitchFamily="18" charset="0"/>
                            <a:ea typeface="全新硬笔行书简" panose="02010600040101010101" pitchFamily="2" charset="-122"/>
                            <a:sym typeface="+mn-ea"/>
                          </a:rPr>
                          <m:t>0</m:t>
                        </m:r>
                      </m:sub>
                      <m:sup>
                        <m:r>
                          <a:rPr lang="en-US" altLang="zh-CN" sz="2800" i="1">
                            <a:solidFill>
                              <a:schemeClr val="bg1"/>
                            </a:solidFill>
                            <a:latin typeface="Cambria Math" panose="02040503050406030204" pitchFamily="18" charset="0"/>
                            <a:ea typeface="全新硬笔行书简" panose="02010600040101010101" pitchFamily="2" charset="-122"/>
                            <a:sym typeface="+mn-ea"/>
                          </a:rPr>
                          <m:t>3</m:t>
                        </m:r>
                      </m:sup>
                      <m:e>
                        <m:r>
                          <a:rPr lang="en-US" altLang="zh-CN" sz="2800"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sz="28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800" i="1">
                                <a:solidFill>
                                  <a:schemeClr val="bg1"/>
                                </a:solidFill>
                                <a:latin typeface="Cambria Math" panose="02040503050406030204" pitchFamily="18" charset="0"/>
                                <a:ea typeface="全新硬笔行书简" panose="02010600040101010101" pitchFamily="2" charset="-122"/>
                                <a:sym typeface="+mn-ea"/>
                              </a:rPr>
                              <m:t>𝑥</m:t>
                            </m:r>
                          </m:e>
                        </m:d>
                        <m:r>
                          <a:rPr lang="en-US" altLang="zh-CN" sz="2800" i="1">
                            <a:solidFill>
                              <a:schemeClr val="bg1"/>
                            </a:solidFill>
                            <a:latin typeface="Cambria Math" panose="02040503050406030204" pitchFamily="18" charset="0"/>
                            <a:ea typeface="全新硬笔行书简" panose="02010600040101010101" pitchFamily="2" charset="-122"/>
                            <a:sym typeface="+mn-ea"/>
                          </a:rPr>
                          <m:t>𝑑𝑥</m:t>
                        </m:r>
                      </m:e>
                    </m:nary>
                    <m:r>
                      <a:rPr lang="en-US" altLang="zh-CN" sz="2800" i="1">
                        <a:solidFill>
                          <a:schemeClr val="bg1"/>
                        </a:solidFill>
                        <a:latin typeface="Cambria Math" panose="02040503050406030204" pitchFamily="18" charset="0"/>
                        <a:ea typeface="Cambria Math" panose="02040503050406030204" pitchFamily="18" charset="0"/>
                        <a:sym typeface="+mn-ea"/>
                      </a:rPr>
                      <m:t>≈</m:t>
                    </m:r>
                    <m:sSub>
                      <m:sSubPr>
                        <m:ctrlPr>
                          <a:rPr lang="en-US" altLang="zh-CN" sz="2800" i="1">
                            <a:solidFill>
                              <a:schemeClr val="bg1"/>
                            </a:solidFill>
                            <a:latin typeface="Cambria Math" panose="02040503050406030204" pitchFamily="18" charset="0"/>
                            <a:ea typeface="Cambria Math" panose="02040503050406030204" pitchFamily="18" charset="0"/>
                            <a:sym typeface="+mn-ea"/>
                          </a:rPr>
                        </m:ctrlPr>
                      </m:sSubPr>
                      <m:e>
                        <m:r>
                          <a:rPr lang="en-US" altLang="zh-CN" sz="2800" i="1">
                            <a:solidFill>
                              <a:schemeClr val="bg1"/>
                            </a:solidFill>
                            <a:latin typeface="Cambria Math" panose="02040503050406030204" pitchFamily="18" charset="0"/>
                            <a:ea typeface="Cambria Math" panose="02040503050406030204" pitchFamily="18" charset="0"/>
                            <a:sym typeface="+mn-ea"/>
                          </a:rPr>
                          <m:t>𝐴</m:t>
                        </m:r>
                      </m:e>
                      <m:sub>
                        <m:r>
                          <a:rPr lang="en-US" altLang="zh-CN" sz="2800" i="1">
                            <a:solidFill>
                              <a:schemeClr val="bg1"/>
                            </a:solidFill>
                            <a:latin typeface="Cambria Math" panose="02040503050406030204" pitchFamily="18" charset="0"/>
                            <a:ea typeface="Cambria Math" panose="02040503050406030204" pitchFamily="18" charset="0"/>
                            <a:sym typeface="+mn-ea"/>
                          </a:rPr>
                          <m:t>0</m:t>
                        </m:r>
                      </m:sub>
                    </m:sSub>
                    <m:r>
                      <a:rPr lang="en-US" altLang="zh-CN" sz="2800" i="1">
                        <a:solidFill>
                          <a:schemeClr val="bg1"/>
                        </a:solidFill>
                        <a:latin typeface="Cambria Math" panose="02040503050406030204" pitchFamily="18" charset="0"/>
                        <a:ea typeface="Cambria Math" panose="02040503050406030204" pitchFamily="18" charset="0"/>
                        <a:sym typeface="+mn-ea"/>
                      </a:rPr>
                      <m:t>𝑓</m:t>
                    </m:r>
                    <m:d>
                      <m:dPr>
                        <m:ctrlPr>
                          <a:rPr lang="en-US" altLang="zh-CN" sz="2800" i="1">
                            <a:solidFill>
                              <a:schemeClr val="bg1"/>
                            </a:solidFill>
                            <a:latin typeface="Cambria Math" panose="02040503050406030204" pitchFamily="18" charset="0"/>
                            <a:ea typeface="Cambria Math" panose="02040503050406030204" pitchFamily="18" charset="0"/>
                            <a:sym typeface="+mn-ea"/>
                          </a:rPr>
                        </m:ctrlPr>
                      </m:dPr>
                      <m:e>
                        <m:r>
                          <a:rPr lang="en-US" altLang="zh-CN" sz="2800" i="1">
                            <a:solidFill>
                              <a:schemeClr val="bg1"/>
                            </a:solidFill>
                            <a:latin typeface="Cambria Math" panose="02040503050406030204" pitchFamily="18" charset="0"/>
                            <a:ea typeface="Cambria Math" panose="02040503050406030204" pitchFamily="18" charset="0"/>
                            <a:sym typeface="+mn-ea"/>
                          </a:rPr>
                          <m:t>1</m:t>
                        </m:r>
                      </m:e>
                    </m:d>
                    <m:r>
                      <a:rPr lang="en-US" altLang="zh-CN" sz="2800" i="1">
                        <a:solidFill>
                          <a:schemeClr val="bg1"/>
                        </a:solidFill>
                        <a:latin typeface="Cambria Math" panose="02040503050406030204" pitchFamily="18" charset="0"/>
                        <a:ea typeface="Cambria Math" panose="02040503050406030204" pitchFamily="18" charset="0"/>
                        <a:sym typeface="+mn-ea"/>
                      </a:rPr>
                      <m:t>+</m:t>
                    </m:r>
                    <m:sSub>
                      <m:sSubPr>
                        <m:ctrlPr>
                          <a:rPr lang="en-US" altLang="zh-CN" sz="2800" i="1">
                            <a:solidFill>
                              <a:schemeClr val="bg1"/>
                            </a:solidFill>
                            <a:latin typeface="Cambria Math" panose="02040503050406030204" pitchFamily="18" charset="0"/>
                            <a:ea typeface="Cambria Math" panose="02040503050406030204" pitchFamily="18" charset="0"/>
                            <a:sym typeface="+mn-ea"/>
                          </a:rPr>
                        </m:ctrlPr>
                      </m:sSubPr>
                      <m:e>
                        <m:r>
                          <a:rPr lang="en-US" altLang="zh-CN" sz="2800" i="1">
                            <a:solidFill>
                              <a:schemeClr val="bg1"/>
                            </a:solidFill>
                            <a:latin typeface="Cambria Math" panose="02040503050406030204" pitchFamily="18" charset="0"/>
                            <a:ea typeface="Cambria Math" panose="02040503050406030204" pitchFamily="18" charset="0"/>
                            <a:sym typeface="+mn-ea"/>
                          </a:rPr>
                          <m:t>𝐴</m:t>
                        </m:r>
                      </m:e>
                      <m:sub>
                        <m:r>
                          <a:rPr lang="en-US" altLang="zh-CN" sz="2800" i="1">
                            <a:solidFill>
                              <a:schemeClr val="bg1"/>
                            </a:solidFill>
                            <a:latin typeface="Cambria Math" panose="02040503050406030204" pitchFamily="18" charset="0"/>
                            <a:ea typeface="Cambria Math" panose="02040503050406030204" pitchFamily="18" charset="0"/>
                            <a:sym typeface="+mn-ea"/>
                          </a:rPr>
                          <m:t>1</m:t>
                        </m:r>
                      </m:sub>
                    </m:sSub>
                    <m:r>
                      <a:rPr lang="en-US" altLang="zh-CN" sz="2800" i="1">
                        <a:solidFill>
                          <a:schemeClr val="bg1"/>
                        </a:solidFill>
                        <a:latin typeface="Cambria Math" panose="02040503050406030204" pitchFamily="18" charset="0"/>
                        <a:ea typeface="Cambria Math" panose="02040503050406030204" pitchFamily="18" charset="0"/>
                        <a:sym typeface="+mn-ea"/>
                      </a:rPr>
                      <m:t>𝑓</m:t>
                    </m:r>
                    <m:r>
                      <a:rPr lang="en-US" altLang="zh-CN" sz="2800" i="1">
                        <a:solidFill>
                          <a:schemeClr val="bg1"/>
                        </a:solidFill>
                        <a:latin typeface="Cambria Math" panose="02040503050406030204" pitchFamily="18" charset="0"/>
                        <a:ea typeface="Cambria Math" panose="02040503050406030204" pitchFamily="18" charset="0"/>
                        <a:sym typeface="+mn-ea"/>
                      </a:rPr>
                      <m:t>(</m:t>
                    </m:r>
                    <m:sSub>
                      <m:sSubPr>
                        <m:ctrlPr>
                          <a:rPr lang="en-US" altLang="zh-CN" sz="2800" i="1">
                            <a:solidFill>
                              <a:schemeClr val="bg1"/>
                            </a:solidFill>
                            <a:latin typeface="Cambria Math" panose="02040503050406030204" pitchFamily="18" charset="0"/>
                            <a:ea typeface="Cambria Math" panose="02040503050406030204" pitchFamily="18" charset="0"/>
                            <a:sym typeface="+mn-ea"/>
                          </a:rPr>
                        </m:ctrlPr>
                      </m:sSubPr>
                      <m:e>
                        <m:r>
                          <a:rPr lang="en-US" altLang="zh-CN" sz="2800" i="1">
                            <a:solidFill>
                              <a:schemeClr val="bg1"/>
                            </a:solidFill>
                            <a:latin typeface="Cambria Math" panose="02040503050406030204" pitchFamily="18" charset="0"/>
                            <a:ea typeface="Cambria Math" panose="02040503050406030204" pitchFamily="18" charset="0"/>
                            <a:sym typeface="+mn-ea"/>
                          </a:rPr>
                          <m:t>𝑥</m:t>
                        </m:r>
                      </m:e>
                      <m:sub>
                        <m:r>
                          <a:rPr lang="en-US" altLang="zh-CN" sz="2800" i="1">
                            <a:solidFill>
                              <a:schemeClr val="bg1"/>
                            </a:solidFill>
                            <a:latin typeface="Cambria Math" panose="02040503050406030204" pitchFamily="18" charset="0"/>
                            <a:ea typeface="Cambria Math" panose="02040503050406030204" pitchFamily="18" charset="0"/>
                            <a:sym typeface="+mn-ea"/>
                          </a:rPr>
                          <m:t>1</m:t>
                        </m:r>
                      </m:sub>
                    </m:sSub>
                    <m:r>
                      <a:rPr lang="en-US" altLang="zh-CN" sz="2800" i="1">
                        <a:solidFill>
                          <a:schemeClr val="bg1"/>
                        </a:solidFill>
                        <a:latin typeface="Cambria Math" panose="02040503050406030204" pitchFamily="18" charset="0"/>
                        <a:ea typeface="Cambria Math" panose="02040503050406030204" pitchFamily="18" charset="0"/>
                        <a:sym typeface="+mn-ea"/>
                      </a:rPr>
                      <m:t>)</m:t>
                    </m:r>
                  </m:oMath>
                </a14:m>
                <a:r>
                  <a:rPr lang="zh-CN" altLang="en-US" sz="2800" dirty="0">
                    <a:solidFill>
                      <a:schemeClr val="bg1"/>
                    </a:solidFill>
                    <a:latin typeface="全新硬笔行书简" panose="02010600040101010101" pitchFamily="2" charset="-122"/>
                    <a:ea typeface="全新硬笔行书简" panose="02010600040101010101" pitchFamily="2" charset="-122"/>
                    <a:sym typeface="+mn-ea"/>
                  </a:rPr>
                  <a:t>的代数精度尽可能地高，求积系数</a:t>
                </a:r>
                <a14:m>
                  <m:oMath xmlns:m="http://schemas.openxmlformats.org/officeDocument/2006/math">
                    <m:sSub>
                      <m:sSubPr>
                        <m:ctrlPr>
                          <a:rPr lang="en-US" altLang="zh-CN" sz="2800" i="1">
                            <a:solidFill>
                              <a:schemeClr val="bg1"/>
                            </a:solidFill>
                            <a:latin typeface="Cambria Math" panose="02040503050406030204" pitchFamily="18" charset="0"/>
                            <a:ea typeface="Cambria Math" panose="02040503050406030204" pitchFamily="18" charset="0"/>
                            <a:sym typeface="+mn-ea"/>
                          </a:rPr>
                        </m:ctrlPr>
                      </m:sSubPr>
                      <m:e>
                        <m:r>
                          <a:rPr lang="en-US" altLang="zh-CN" sz="2800" i="1">
                            <a:solidFill>
                              <a:schemeClr val="bg1"/>
                            </a:solidFill>
                            <a:latin typeface="Cambria Math" panose="02040503050406030204" pitchFamily="18" charset="0"/>
                            <a:ea typeface="Cambria Math" panose="02040503050406030204" pitchFamily="18" charset="0"/>
                            <a:sym typeface="+mn-ea"/>
                          </a:rPr>
                          <m:t>𝐴</m:t>
                        </m:r>
                      </m:e>
                      <m:sub>
                        <m:r>
                          <a:rPr lang="en-US" altLang="zh-CN" sz="2800" i="1">
                            <a:solidFill>
                              <a:schemeClr val="bg1"/>
                            </a:solidFill>
                            <a:latin typeface="Cambria Math" panose="02040503050406030204" pitchFamily="18" charset="0"/>
                            <a:ea typeface="Cambria Math" panose="02040503050406030204" pitchFamily="18" charset="0"/>
                            <a:sym typeface="+mn-ea"/>
                          </a:rPr>
                          <m:t>0</m:t>
                        </m:r>
                      </m:sub>
                    </m:sSub>
                  </m:oMath>
                </a14:m>
                <a:r>
                  <a:rPr lang="zh-CN" altLang="en-US" sz="2800" dirty="0">
                    <a:solidFill>
                      <a:schemeClr val="bg1"/>
                    </a:solidFill>
                    <a:latin typeface="全新硬笔行书简" panose="02010600040101010101" pitchFamily="2" charset="-122"/>
                    <a:ea typeface="全新硬笔行书简" panose="02010600040101010101" pitchFamily="2" charset="-122"/>
                    <a:sym typeface="+mn-ea"/>
                  </a:rPr>
                  <a:t>、</a:t>
                </a:r>
                <a14:m>
                  <m:oMath xmlns:m="http://schemas.openxmlformats.org/officeDocument/2006/math">
                    <m:sSub>
                      <m:sSubPr>
                        <m:ctrlPr>
                          <a:rPr lang="en-US" altLang="zh-CN" sz="2800" i="1">
                            <a:solidFill>
                              <a:schemeClr val="bg1"/>
                            </a:solidFill>
                            <a:latin typeface="Cambria Math" panose="02040503050406030204" pitchFamily="18" charset="0"/>
                            <a:ea typeface="Cambria Math" panose="02040503050406030204" pitchFamily="18" charset="0"/>
                            <a:sym typeface="+mn-ea"/>
                          </a:rPr>
                        </m:ctrlPr>
                      </m:sSubPr>
                      <m:e>
                        <m:r>
                          <a:rPr lang="en-US" altLang="zh-CN" sz="2800" i="1">
                            <a:solidFill>
                              <a:schemeClr val="bg1"/>
                            </a:solidFill>
                            <a:latin typeface="Cambria Math" panose="02040503050406030204" pitchFamily="18" charset="0"/>
                            <a:ea typeface="Cambria Math" panose="02040503050406030204" pitchFamily="18" charset="0"/>
                            <a:sym typeface="+mn-ea"/>
                          </a:rPr>
                          <m:t>𝐴</m:t>
                        </m:r>
                      </m:e>
                      <m:sub>
                        <m:r>
                          <a:rPr lang="en-US" altLang="zh-CN" sz="2800" i="1">
                            <a:solidFill>
                              <a:schemeClr val="bg1"/>
                            </a:solidFill>
                            <a:latin typeface="Cambria Math" panose="02040503050406030204" pitchFamily="18" charset="0"/>
                            <a:ea typeface="Cambria Math" panose="02040503050406030204" pitchFamily="18" charset="0"/>
                            <a:sym typeface="+mn-ea"/>
                          </a:rPr>
                          <m:t>1</m:t>
                        </m:r>
                      </m:sub>
                    </m:sSub>
                  </m:oMath>
                </a14:m>
                <a:r>
                  <a:rPr lang="zh-CN" altLang="en-US" sz="2800" dirty="0">
                    <a:solidFill>
                      <a:schemeClr val="bg1"/>
                    </a:solidFill>
                    <a:latin typeface="全新硬笔行书简" panose="02010600040101010101" pitchFamily="2" charset="-122"/>
                    <a:ea typeface="全新硬笔行书简" panose="02010600040101010101" pitchFamily="2" charset="-122"/>
                    <a:sym typeface="+mn-ea"/>
                  </a:rPr>
                  <a:t>和求积节点应取为多少？指出求积公式的代数精度。</a:t>
                </a:r>
                <a:endParaRPr lang="en-US" altLang="zh-CN" sz="2800" dirty="0">
                  <a:solidFill>
                    <a:schemeClr val="bg1"/>
                  </a:solidFill>
                  <a:latin typeface="全新硬笔行书简" panose="02010600040101010101" pitchFamily="2" charset="-122"/>
                  <a:ea typeface="全新硬笔行书简" panose="02010600040101010101" pitchFamily="2" charset="-122"/>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171566" y="199995"/>
                <a:ext cx="8915166" cy="1970155"/>
              </a:xfrm>
              <a:prstGeom prst="rect">
                <a:avLst/>
              </a:prstGeom>
              <a:blipFill>
                <a:blip r:embed="rId2"/>
                <a:stretch>
                  <a:fillRect l="-1367" t="-3715" r="-68" b="-7740"/>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152516" y="2209834"/>
                <a:ext cx="8762770" cy="4356193"/>
              </a:xfrm>
              <a:prstGeom prst="rect">
                <a:avLst/>
              </a:prstGeom>
              <a:noFill/>
            </p:spPr>
            <p:txBody>
              <a:bodyPr wrap="square" rtlCol="0">
                <a:spAutoFit/>
              </a:bodyPr>
              <a:lstStyle/>
              <a:p>
                <a:pPr eaLnBrk="0" hangingPunct="0">
                  <a:buFontTx/>
                  <a:buNone/>
                </a:pPr>
                <a:r>
                  <a:rPr lang="zh-CN" altLang="en-US" sz="2400" dirty="0">
                    <a:solidFill>
                      <a:schemeClr val="bg1"/>
                    </a:solidFill>
                    <a:latin typeface="全新硬笔行书简" panose="02010600040101010101" pitchFamily="2" charset="-122"/>
                    <a:ea typeface="全新硬笔行书简" panose="02010600040101010101" pitchFamily="2" charset="-122"/>
                    <a:sym typeface="+mn-ea"/>
                  </a:rPr>
                  <a:t>解法</a:t>
                </a:r>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1</a:t>
                </a:r>
                <a:r>
                  <a:rPr lang="zh-CN" altLang="en-US" sz="2400" dirty="0">
                    <a:solidFill>
                      <a:schemeClr val="bg1"/>
                    </a:solidFill>
                    <a:latin typeface="全新硬笔行书简" panose="02010600040101010101" pitchFamily="2" charset="-122"/>
                    <a:ea typeface="全新硬笔行书简" panose="02010600040101010101" pitchFamily="2" charset="-122"/>
                    <a:sym typeface="+mn-ea"/>
                  </a:rPr>
                  <a:t>：考虑</a:t>
                </a:r>
                <a14:m>
                  <m:oMath xmlns:m="http://schemas.openxmlformats.org/officeDocument/2006/math">
                    <m:r>
                      <a:rPr lang="zh-CN" altLang="en-US" sz="2400" i="1">
                        <a:solidFill>
                          <a:schemeClr val="bg1"/>
                        </a:solidFill>
                        <a:latin typeface="Cambria Math" panose="02040503050406030204" pitchFamily="18" charset="0"/>
                        <a:ea typeface="全新硬笔行书简" panose="02010600040101010101" pitchFamily="2" charset="-122"/>
                        <a:sym typeface="+mn-ea"/>
                      </a:rPr>
                      <m:t>到求积公式中有三个待定参数，</m:t>
                    </m:r>
                  </m:oMath>
                </a14:m>
                <a:r>
                  <a:rPr lang="zh-CN" altLang="en-US" sz="2400" dirty="0">
                    <a:solidFill>
                      <a:schemeClr val="bg1"/>
                    </a:solidFill>
                    <a:latin typeface="Cambria Math" panose="02040503050406030204" pitchFamily="18" charset="0"/>
                    <a:ea typeface="全新硬笔行书简" panose="02010600040101010101" pitchFamily="2" charset="-122"/>
                    <a:sym typeface="+mn-ea"/>
                  </a:rPr>
                  <a:t>可分别将</a:t>
                </a:r>
                <a14:m>
                  <m:oMath xmlns:m="http://schemas.openxmlformats.org/officeDocument/2006/math">
                    <m:r>
                      <a:rPr lang="en-US" altLang="zh-CN" sz="2400"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sym typeface="+mn-ea"/>
                          </a:rPr>
                          <m:t>𝑥</m:t>
                        </m:r>
                      </m:e>
                    </m:d>
                    <m:r>
                      <a:rPr lang="zh-CN" altLang="en-US" sz="2400" i="1">
                        <a:solidFill>
                          <a:schemeClr val="bg1"/>
                        </a:solidFill>
                        <a:latin typeface="Cambria Math" panose="02040503050406030204" pitchFamily="18" charset="0"/>
                        <a:ea typeface="全新硬笔行书简" panose="02010600040101010101" pitchFamily="2" charset="-122"/>
                        <a:sym typeface="+mn-ea"/>
                      </a:rPr>
                      <m:t>取</m:t>
                    </m:r>
                    <m:r>
                      <a:rPr lang="en-US" altLang="zh-CN" sz="2400" i="1">
                        <a:solidFill>
                          <a:schemeClr val="bg1"/>
                        </a:solidFill>
                        <a:latin typeface="Cambria Math" panose="02040503050406030204" pitchFamily="18" charset="0"/>
                        <a:ea typeface="全新硬笔行书简" panose="02010600040101010101" pitchFamily="2" charset="-122"/>
                        <a:sym typeface="+mn-ea"/>
                      </a:rPr>
                      <m:t>1,</m:t>
                    </m:r>
                    <m:r>
                      <a:rPr lang="en-US" altLang="zh-CN" sz="2400" i="1">
                        <a:solidFill>
                          <a:schemeClr val="bg1"/>
                        </a:solidFill>
                        <a:latin typeface="Cambria Math" panose="02040503050406030204" pitchFamily="18" charset="0"/>
                        <a:ea typeface="全新硬笔行书简" panose="02010600040101010101" pitchFamily="2" charset="-122"/>
                        <a:sym typeface="+mn-ea"/>
                      </a:rPr>
                      <m:t>𝑥</m:t>
                    </m:r>
                    <m:r>
                      <a:rPr lang="en-US" altLang="zh-CN" sz="2400" i="1">
                        <a:solidFill>
                          <a:schemeClr val="bg1"/>
                        </a:solidFill>
                        <a:latin typeface="Cambria Math" panose="02040503050406030204" pitchFamily="18" charset="0"/>
                        <a:ea typeface="全新硬笔行书简" panose="02010600040101010101" pitchFamily="2" charset="-122"/>
                        <a:sym typeface="+mn-ea"/>
                      </a:rPr>
                      <m:t>,</m:t>
                    </m:r>
                    <m:sSup>
                      <m:sSup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pPr>
                      <m:e>
                        <m:r>
                          <a:rPr lang="en-US" altLang="zh-CN" sz="2400" i="1">
                            <a:solidFill>
                              <a:schemeClr val="bg1"/>
                            </a:solidFill>
                            <a:latin typeface="Cambria Math" panose="02040503050406030204" pitchFamily="18" charset="0"/>
                            <a:ea typeface="全新硬笔行书简" panose="02010600040101010101" pitchFamily="2" charset="-122"/>
                            <a:sym typeface="+mn-ea"/>
                          </a:rPr>
                          <m:t>𝑥</m:t>
                        </m:r>
                      </m:e>
                      <m:sup>
                        <m:r>
                          <a:rPr lang="en-US" altLang="zh-CN" sz="2400" i="1">
                            <a:solidFill>
                              <a:schemeClr val="bg1"/>
                            </a:solidFill>
                            <a:latin typeface="Cambria Math" panose="02040503050406030204" pitchFamily="18" charset="0"/>
                            <a:ea typeface="全新硬笔行书简" panose="02010600040101010101" pitchFamily="2" charset="-122"/>
                            <a:sym typeface="+mn-ea"/>
                          </a:rPr>
                          <m:t>2</m:t>
                        </m:r>
                      </m:sup>
                    </m:sSup>
                    <m:r>
                      <a:rPr lang="zh-CN" altLang="en-US" sz="2400" i="1">
                        <a:solidFill>
                          <a:schemeClr val="bg1"/>
                        </a:solidFill>
                        <a:latin typeface="Cambria Math" panose="02040503050406030204" pitchFamily="18" charset="0"/>
                        <a:ea typeface="全新硬笔行书简" panose="02010600040101010101" pitchFamily="2" charset="-122"/>
                        <a:sym typeface="+mn-ea"/>
                      </a:rPr>
                      <m:t>代</m:t>
                    </m:r>
                  </m:oMath>
                </a14:m>
                <a:r>
                  <a:rPr lang="zh-CN" altLang="en-US" sz="2400" dirty="0">
                    <a:solidFill>
                      <a:schemeClr val="bg1"/>
                    </a:solidFill>
                    <a:latin typeface="Cambria Math" panose="02040503050406030204" pitchFamily="18" charset="0"/>
                    <a:ea typeface="全新硬笔行书简" panose="02010600040101010101" pitchFamily="2" charset="-122"/>
                    <a:sym typeface="+mn-ea"/>
                  </a:rPr>
                  <a:t>入求积公式令其能准确成立，得到代数方程组：</a:t>
                </a:r>
                <a:endParaRPr lang="en-US" altLang="zh-CN" sz="2400" dirty="0">
                  <a:solidFill>
                    <a:schemeClr val="bg1"/>
                  </a:solidFill>
                  <a:latin typeface="Cambria Math" panose="02040503050406030204" pitchFamily="18" charset="0"/>
                  <a:ea typeface="全新硬笔行书简" panose="02010600040101010101" pitchFamily="2" charset="-122"/>
                  <a:sym typeface="+mn-ea"/>
                </a:endParaRPr>
              </a:p>
              <a:p>
                <a:pPr eaLnBrk="0" hangingPunct="0">
                  <a:buFontTx/>
                  <a:buNone/>
                </a:pPr>
                <a14:m>
                  <m:oMathPara xmlns:m="http://schemas.openxmlformats.org/officeDocument/2006/math">
                    <m:oMathParaPr>
                      <m:jc m:val="centerGroup"/>
                    </m:oMathParaPr>
                    <m:oMath xmlns:m="http://schemas.openxmlformats.org/officeDocument/2006/math">
                      <m:d>
                        <m:dPr>
                          <m:begChr m:val="{"/>
                          <m:endChr m:val=""/>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dPr>
                        <m:e>
                          <m:eqArr>
                            <m:eqArr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eqArrPr>
                            <m:e>
                              <m:sSub>
                                <m:sSub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sym typeface="+mn-ea"/>
                                    </a:rPr>
                                    <m:t>𝐴</m:t>
                                  </m:r>
                                </m:e>
                                <m:sub>
                                  <m:r>
                                    <a:rPr lang="en-US" altLang="zh-CN" sz="2400" i="1">
                                      <a:solidFill>
                                        <a:schemeClr val="bg1"/>
                                      </a:solidFill>
                                      <a:latin typeface="Cambria Math" panose="02040503050406030204" pitchFamily="18" charset="0"/>
                                      <a:ea typeface="全新硬笔行书简" panose="02010600040101010101" pitchFamily="2" charset="-122"/>
                                      <a:sym typeface="+mn-ea"/>
                                    </a:rPr>
                                    <m:t>0</m:t>
                                  </m:r>
                                </m:sub>
                              </m:sSub>
                              <m:r>
                                <a:rPr lang="en-US" altLang="zh-CN" sz="2400" i="1">
                                  <a:solidFill>
                                    <a:schemeClr val="bg1"/>
                                  </a:solidFill>
                                  <a:latin typeface="Cambria Math" panose="02040503050406030204" pitchFamily="18" charset="0"/>
                                  <a:ea typeface="全新硬笔行书简" panose="02010600040101010101" pitchFamily="2" charset="-122"/>
                                  <a:sym typeface="+mn-ea"/>
                                </a:rPr>
                                <m:t>+</m:t>
                              </m:r>
                              <m:sSub>
                                <m:sSub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sym typeface="+mn-ea"/>
                                    </a:rPr>
                                    <m:t>𝐴</m:t>
                                  </m:r>
                                </m:e>
                                <m:sub>
                                  <m:r>
                                    <a:rPr lang="en-US" altLang="zh-CN" sz="2400" i="1">
                                      <a:solidFill>
                                        <a:schemeClr val="bg1"/>
                                      </a:solidFill>
                                      <a:latin typeface="Cambria Math" panose="02040503050406030204" pitchFamily="18" charset="0"/>
                                      <a:ea typeface="全新硬笔行书简" panose="02010600040101010101" pitchFamily="2" charset="-122"/>
                                      <a:sym typeface="+mn-ea"/>
                                    </a:rPr>
                                    <m:t>1</m:t>
                                  </m:r>
                                </m:sub>
                              </m:sSub>
                              <m:r>
                                <a:rPr lang="en-US" altLang="zh-CN" sz="2400" i="1">
                                  <a:solidFill>
                                    <a:schemeClr val="bg1"/>
                                  </a:solidFill>
                                  <a:latin typeface="Cambria Math" panose="02040503050406030204" pitchFamily="18" charset="0"/>
                                  <a:ea typeface="全新硬笔行书简" panose="02010600040101010101" pitchFamily="2" charset="-122"/>
                                  <a:sym typeface="+mn-ea"/>
                                </a:rPr>
                                <m:t>=3</m:t>
                              </m:r>
                            </m:e>
                            <m:e>
                              <m:sSub>
                                <m:sSub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sym typeface="+mn-ea"/>
                                    </a:rPr>
                                    <m:t>𝐴</m:t>
                                  </m:r>
                                </m:e>
                                <m:sub>
                                  <m:r>
                                    <a:rPr lang="en-US" altLang="zh-CN" sz="2400" i="1">
                                      <a:solidFill>
                                        <a:schemeClr val="bg1"/>
                                      </a:solidFill>
                                      <a:latin typeface="Cambria Math" panose="02040503050406030204" pitchFamily="18" charset="0"/>
                                      <a:ea typeface="全新硬笔行书简" panose="02010600040101010101" pitchFamily="2" charset="-122"/>
                                      <a:sym typeface="+mn-ea"/>
                                    </a:rPr>
                                    <m:t>0</m:t>
                                  </m:r>
                                </m:sub>
                              </m:sSub>
                              <m:r>
                                <a:rPr lang="en-US" altLang="zh-CN" sz="2400" i="1">
                                  <a:solidFill>
                                    <a:schemeClr val="bg1"/>
                                  </a:solidFill>
                                  <a:latin typeface="Cambria Math" panose="02040503050406030204" pitchFamily="18" charset="0"/>
                                  <a:ea typeface="全新硬笔行书简" panose="02010600040101010101" pitchFamily="2" charset="-122"/>
                                  <a:sym typeface="+mn-ea"/>
                                </a:rPr>
                                <m:t>+</m:t>
                              </m:r>
                              <m:sSub>
                                <m:sSub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sym typeface="+mn-ea"/>
                                    </a:rPr>
                                    <m:t>𝐴</m:t>
                                  </m:r>
                                </m:e>
                                <m:sub>
                                  <m:r>
                                    <a:rPr lang="en-US" altLang="zh-CN" sz="2400" i="1">
                                      <a:solidFill>
                                        <a:schemeClr val="bg1"/>
                                      </a:solidFill>
                                      <a:latin typeface="Cambria Math" panose="02040503050406030204" pitchFamily="18" charset="0"/>
                                      <a:ea typeface="全新硬笔行书简" panose="02010600040101010101" pitchFamily="2" charset="-122"/>
                                      <a:sym typeface="+mn-ea"/>
                                    </a:rPr>
                                    <m:t>1</m:t>
                                  </m:r>
                                </m:sub>
                              </m:sSub>
                              <m:sSub>
                                <m:sSub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sym typeface="+mn-ea"/>
                                    </a:rPr>
                                    <m:t>1</m:t>
                                  </m:r>
                                </m:sub>
                              </m:sSub>
                              <m:r>
                                <a:rPr lang="en-US" altLang="zh-CN" sz="2400" i="1">
                                  <a:solidFill>
                                    <a:schemeClr val="bg1"/>
                                  </a:solidFill>
                                  <a:latin typeface="Cambria Math" panose="02040503050406030204" pitchFamily="18" charset="0"/>
                                  <a:ea typeface="全新硬笔行书简" panose="02010600040101010101" pitchFamily="2" charset="-122"/>
                                  <a:sym typeface="+mn-ea"/>
                                </a:rPr>
                                <m:t>=9/2</m:t>
                              </m:r>
                            </m:e>
                            <m:e>
                              <m:sSub>
                                <m:sSub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sym typeface="+mn-ea"/>
                                    </a:rPr>
                                    <m:t>𝐴</m:t>
                                  </m:r>
                                </m:e>
                                <m:sub>
                                  <m:r>
                                    <a:rPr lang="en-US" altLang="zh-CN" sz="2400" i="1">
                                      <a:solidFill>
                                        <a:schemeClr val="bg1"/>
                                      </a:solidFill>
                                      <a:latin typeface="Cambria Math" panose="02040503050406030204" pitchFamily="18" charset="0"/>
                                      <a:ea typeface="全新硬笔行书简" panose="02010600040101010101" pitchFamily="2" charset="-122"/>
                                      <a:sym typeface="+mn-ea"/>
                                    </a:rPr>
                                    <m:t>0</m:t>
                                  </m:r>
                                </m:sub>
                              </m:sSub>
                              <m:r>
                                <a:rPr lang="en-US" altLang="zh-CN" sz="2400" i="1">
                                  <a:solidFill>
                                    <a:schemeClr val="bg1"/>
                                  </a:solidFill>
                                  <a:latin typeface="Cambria Math" panose="02040503050406030204" pitchFamily="18" charset="0"/>
                                  <a:ea typeface="全新硬笔行书简" panose="02010600040101010101" pitchFamily="2" charset="-122"/>
                                  <a:sym typeface="+mn-ea"/>
                                </a:rPr>
                                <m:t>+</m:t>
                              </m:r>
                              <m:sSub>
                                <m:sSub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sym typeface="+mn-ea"/>
                                    </a:rPr>
                                    <m:t>𝐴</m:t>
                                  </m:r>
                                </m:e>
                                <m:sub>
                                  <m:r>
                                    <a:rPr lang="en-US" altLang="zh-CN" sz="2400" i="1">
                                      <a:solidFill>
                                        <a:schemeClr val="bg1"/>
                                      </a:solidFill>
                                      <a:latin typeface="Cambria Math" panose="02040503050406030204" pitchFamily="18" charset="0"/>
                                      <a:ea typeface="全新硬笔行书简" panose="02010600040101010101" pitchFamily="2" charset="-122"/>
                                      <a:sym typeface="+mn-ea"/>
                                    </a:rPr>
                                    <m:t>1</m:t>
                                  </m:r>
                                </m:sub>
                              </m:sSub>
                              <m:sSubSup>
                                <m:sSubSup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bSupPr>
                                <m:e>
                                  <m:r>
                                    <a:rPr lang="en-US" altLang="zh-CN" sz="2400" i="1">
                                      <a:solidFill>
                                        <a:schemeClr val="bg1"/>
                                      </a:solidFill>
                                      <a:latin typeface="Cambria Math" panose="02040503050406030204" pitchFamily="18" charset="0"/>
                                      <a:ea typeface="全新硬笔行书简" panose="02010600040101010101" pitchFamily="2" charset="-122"/>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sym typeface="+mn-ea"/>
                                    </a:rPr>
                                    <m:t>1</m:t>
                                  </m:r>
                                </m:sub>
                                <m:sup>
                                  <m:r>
                                    <a:rPr lang="en-US" altLang="zh-CN" sz="2400" i="1">
                                      <a:solidFill>
                                        <a:schemeClr val="bg1"/>
                                      </a:solidFill>
                                      <a:latin typeface="Cambria Math" panose="02040503050406030204" pitchFamily="18" charset="0"/>
                                      <a:ea typeface="全新硬笔行书简" panose="02010600040101010101" pitchFamily="2" charset="-122"/>
                                      <a:sym typeface="+mn-ea"/>
                                    </a:rPr>
                                    <m:t>2</m:t>
                                  </m:r>
                                </m:sup>
                              </m:sSubSup>
                              <m:r>
                                <a:rPr lang="en-US" altLang="zh-CN" sz="2400" i="1">
                                  <a:solidFill>
                                    <a:schemeClr val="bg1"/>
                                  </a:solidFill>
                                  <a:latin typeface="Cambria Math" panose="02040503050406030204" pitchFamily="18" charset="0"/>
                                  <a:ea typeface="全新硬笔行书简" panose="02010600040101010101" pitchFamily="2" charset="-122"/>
                                  <a:sym typeface="+mn-ea"/>
                                </a:rPr>
                                <m:t>=9</m:t>
                              </m:r>
                            </m:e>
                          </m:eqArr>
                        </m:e>
                      </m:d>
                    </m:oMath>
                  </m:oMathPara>
                </a14:m>
                <a:endParaRPr lang="en-US" altLang="zh-CN" sz="2400" dirty="0">
                  <a:solidFill>
                    <a:schemeClr val="bg1"/>
                  </a:solidFill>
                  <a:latin typeface="Cambria Math" panose="02040503050406030204" pitchFamily="18" charset="0"/>
                  <a:ea typeface="全新硬笔行书简" panose="02010600040101010101" pitchFamily="2" charset="-122"/>
                  <a:sym typeface="+mn-ea"/>
                </a:endParaRPr>
              </a:p>
              <a:p>
                <a:pPr eaLnBrk="0" hangingPunct="0">
                  <a:buFontTx/>
                  <a:buNone/>
                </a:pPr>
                <a:r>
                  <a:rPr lang="zh-CN" altLang="en-US" sz="2400" dirty="0">
                    <a:solidFill>
                      <a:schemeClr val="bg1"/>
                    </a:solidFill>
                    <a:latin typeface="Cambria Math" panose="02040503050406030204" pitchFamily="18" charset="0"/>
                    <a:ea typeface="全新硬笔行书简" panose="02010600040101010101" pitchFamily="2" charset="-122"/>
                    <a:sym typeface="+mn-ea"/>
                  </a:rPr>
                  <a:t>解得：</a:t>
                </a:r>
                <a14:m>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sym typeface="+mn-ea"/>
                          </a:rPr>
                          <m:t>𝐴</m:t>
                        </m:r>
                      </m:e>
                      <m:sub>
                        <m:r>
                          <a:rPr lang="en-US" altLang="zh-CN" sz="2400" i="1">
                            <a:solidFill>
                              <a:schemeClr val="bg1"/>
                            </a:solidFill>
                            <a:latin typeface="Cambria Math" panose="02040503050406030204" pitchFamily="18" charset="0"/>
                            <a:ea typeface="全新硬笔行书简" panose="02010600040101010101" pitchFamily="2" charset="-122"/>
                            <a:sym typeface="+mn-ea"/>
                          </a:rPr>
                          <m:t>0</m:t>
                        </m:r>
                      </m:sub>
                    </m:sSub>
                    <m:r>
                      <a:rPr lang="en-US" altLang="zh-CN" sz="2400"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fPr>
                      <m:num>
                        <m:r>
                          <a:rPr lang="en-US" altLang="zh-CN" sz="2400" i="1">
                            <a:solidFill>
                              <a:schemeClr val="bg1"/>
                            </a:solidFill>
                            <a:latin typeface="Cambria Math" panose="02040503050406030204" pitchFamily="18" charset="0"/>
                            <a:ea typeface="全新硬笔行书简" panose="02010600040101010101" pitchFamily="2" charset="-122"/>
                            <a:sym typeface="+mn-ea"/>
                          </a:rPr>
                          <m:t>9</m:t>
                        </m:r>
                      </m:num>
                      <m:den>
                        <m:r>
                          <a:rPr lang="en-US" altLang="zh-CN" sz="2400" i="1">
                            <a:solidFill>
                              <a:schemeClr val="bg1"/>
                            </a:solidFill>
                            <a:latin typeface="Cambria Math" panose="02040503050406030204" pitchFamily="18" charset="0"/>
                            <a:ea typeface="全新硬笔行书简" panose="02010600040101010101" pitchFamily="2" charset="-122"/>
                            <a:sym typeface="+mn-ea"/>
                          </a:rPr>
                          <m:t>4</m:t>
                        </m:r>
                      </m:den>
                    </m:f>
                    <m:r>
                      <a:rPr lang="en-US" altLang="zh-CN" sz="2400" i="1">
                        <a:solidFill>
                          <a:schemeClr val="bg1"/>
                        </a:solidFill>
                        <a:latin typeface="Cambria Math" panose="02040503050406030204" pitchFamily="18" charset="0"/>
                        <a:ea typeface="全新硬笔行书简" panose="02010600040101010101" pitchFamily="2" charset="-122"/>
                        <a:sym typeface="+mn-ea"/>
                      </a:rPr>
                      <m:t>,</m:t>
                    </m:r>
                    <m:sSub>
                      <m:sSub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sym typeface="+mn-ea"/>
                          </a:rPr>
                          <m:t>𝐴</m:t>
                        </m:r>
                      </m:e>
                      <m:sub>
                        <m:r>
                          <a:rPr lang="en-US" altLang="zh-CN" sz="2400" i="1">
                            <a:solidFill>
                              <a:schemeClr val="bg1"/>
                            </a:solidFill>
                            <a:latin typeface="Cambria Math" panose="02040503050406030204" pitchFamily="18" charset="0"/>
                            <a:ea typeface="全新硬笔行书简" panose="02010600040101010101" pitchFamily="2" charset="-122"/>
                            <a:sym typeface="+mn-ea"/>
                          </a:rPr>
                          <m:t>1</m:t>
                        </m:r>
                      </m:sub>
                    </m:sSub>
                    <m:r>
                      <a:rPr lang="en-US" altLang="zh-CN" sz="2400"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fPr>
                      <m:num>
                        <m:r>
                          <a:rPr lang="en-US" altLang="zh-CN" sz="2400" i="1">
                            <a:solidFill>
                              <a:schemeClr val="bg1"/>
                            </a:solidFill>
                            <a:latin typeface="Cambria Math" panose="02040503050406030204" pitchFamily="18" charset="0"/>
                            <a:ea typeface="全新硬笔行书简" panose="02010600040101010101" pitchFamily="2" charset="-122"/>
                            <a:sym typeface="+mn-ea"/>
                          </a:rPr>
                          <m:t>3</m:t>
                        </m:r>
                      </m:num>
                      <m:den>
                        <m:r>
                          <a:rPr lang="en-US" altLang="zh-CN" sz="2400" i="1">
                            <a:solidFill>
                              <a:schemeClr val="bg1"/>
                            </a:solidFill>
                            <a:latin typeface="Cambria Math" panose="02040503050406030204" pitchFamily="18" charset="0"/>
                            <a:ea typeface="全新硬笔行书简" panose="02010600040101010101" pitchFamily="2" charset="-122"/>
                            <a:sym typeface="+mn-ea"/>
                          </a:rPr>
                          <m:t>4</m:t>
                        </m:r>
                      </m:den>
                    </m:f>
                    <m:r>
                      <a:rPr lang="en-US" altLang="zh-CN" sz="2400" i="1">
                        <a:solidFill>
                          <a:schemeClr val="bg1"/>
                        </a:solidFill>
                        <a:latin typeface="Cambria Math" panose="02040503050406030204" pitchFamily="18" charset="0"/>
                        <a:ea typeface="全新硬笔行书简" panose="02010600040101010101" pitchFamily="2" charset="-122"/>
                        <a:sym typeface="+mn-ea"/>
                      </a:rPr>
                      <m:t>,</m:t>
                    </m:r>
                    <m:sSub>
                      <m:sSub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sym typeface="+mn-ea"/>
                          </a:rPr>
                          <m:t>1</m:t>
                        </m:r>
                      </m:sub>
                    </m:sSub>
                    <m:r>
                      <a:rPr lang="en-US" altLang="zh-CN" sz="2400" i="1">
                        <a:solidFill>
                          <a:schemeClr val="bg1"/>
                        </a:solidFill>
                        <a:latin typeface="Cambria Math" panose="02040503050406030204" pitchFamily="18" charset="0"/>
                        <a:ea typeface="全新硬笔行书简" panose="02010600040101010101" pitchFamily="2" charset="-122"/>
                        <a:sym typeface="+mn-ea"/>
                      </a:rPr>
                      <m:t>=3</m:t>
                    </m:r>
                    <m:r>
                      <a:rPr lang="zh-CN" altLang="en-US" sz="2400" i="1">
                        <a:solidFill>
                          <a:schemeClr val="bg1"/>
                        </a:solidFill>
                        <a:latin typeface="Cambria Math" panose="02040503050406030204" pitchFamily="18" charset="0"/>
                        <a:ea typeface="全新硬笔行书简" panose="02010600040101010101" pitchFamily="2" charset="-122"/>
                        <a:sym typeface="+mn-ea"/>
                      </a:rPr>
                      <m:t>。</m:t>
                    </m:r>
                  </m:oMath>
                </a14:m>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这个求积公式</a:t>
                </a:r>
                <a14:m>
                  <m:oMath xmlns:m="http://schemas.openxmlformats.org/officeDocument/2006/math">
                    <m:nary>
                      <m:naryPr>
                        <m:ctrlPr>
                          <a:rPr lang="zh-CN" altLang="en-US" sz="2400"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sym typeface="+mn-ea"/>
                          </a:rPr>
                          <m:t>0</m:t>
                        </m:r>
                      </m:sub>
                      <m:sup>
                        <m:r>
                          <a:rPr lang="en-US" altLang="zh-CN" sz="2400" i="1">
                            <a:solidFill>
                              <a:schemeClr val="bg1"/>
                            </a:solidFill>
                            <a:latin typeface="Cambria Math" panose="02040503050406030204" pitchFamily="18" charset="0"/>
                            <a:ea typeface="全新硬笔行书简" panose="02010600040101010101" pitchFamily="2" charset="-122"/>
                            <a:sym typeface="+mn-ea"/>
                          </a:rPr>
                          <m:t>3</m:t>
                        </m:r>
                      </m:sup>
                      <m:e>
                        <m:r>
                          <a:rPr lang="en-US" altLang="zh-CN" sz="2400"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sym typeface="+mn-ea"/>
                          </a:rPr>
                          <m:t>𝑑𝑥</m:t>
                        </m:r>
                      </m:e>
                    </m:nary>
                    <m:r>
                      <a:rPr lang="en-US" altLang="zh-CN" sz="2400" i="1">
                        <a:solidFill>
                          <a:schemeClr val="bg1"/>
                        </a:solidFill>
                        <a:latin typeface="Cambria Math" panose="02040503050406030204" pitchFamily="18" charset="0"/>
                        <a:ea typeface="Cambria Math" panose="02040503050406030204" pitchFamily="18" charset="0"/>
                        <a:sym typeface="+mn-ea"/>
                      </a:rPr>
                      <m:t>≈</m:t>
                    </m:r>
                    <m:f>
                      <m:f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fPr>
                      <m:num>
                        <m:r>
                          <a:rPr lang="en-US" altLang="zh-CN" sz="2400" i="1">
                            <a:solidFill>
                              <a:schemeClr val="bg1"/>
                            </a:solidFill>
                            <a:latin typeface="Cambria Math" panose="02040503050406030204" pitchFamily="18" charset="0"/>
                            <a:ea typeface="全新硬笔行书简" panose="02010600040101010101" pitchFamily="2" charset="-122"/>
                            <a:sym typeface="+mn-ea"/>
                          </a:rPr>
                          <m:t>9</m:t>
                        </m:r>
                      </m:num>
                      <m:den>
                        <m:r>
                          <a:rPr lang="en-US" altLang="zh-CN" sz="2400" i="1">
                            <a:solidFill>
                              <a:schemeClr val="bg1"/>
                            </a:solidFill>
                            <a:latin typeface="Cambria Math" panose="02040503050406030204" pitchFamily="18" charset="0"/>
                            <a:ea typeface="全新硬笔行书简" panose="02010600040101010101" pitchFamily="2" charset="-122"/>
                            <a:sym typeface="+mn-ea"/>
                          </a:rPr>
                          <m:t>4</m:t>
                        </m:r>
                      </m:den>
                    </m:f>
                    <m:r>
                      <a:rPr lang="en-US" altLang="zh-CN" sz="2400" i="1">
                        <a:solidFill>
                          <a:schemeClr val="bg1"/>
                        </a:solidFill>
                        <a:latin typeface="Cambria Math" panose="02040503050406030204" pitchFamily="18" charset="0"/>
                        <a:ea typeface="Cambria Math" panose="02040503050406030204" pitchFamily="18" charset="0"/>
                        <a:sym typeface="+mn-ea"/>
                      </a:rPr>
                      <m:t>𝑓</m:t>
                    </m:r>
                    <m:d>
                      <m:dPr>
                        <m:ctrlPr>
                          <a:rPr lang="en-US" altLang="zh-CN" sz="2400" i="1">
                            <a:solidFill>
                              <a:schemeClr val="bg1"/>
                            </a:solidFill>
                            <a:latin typeface="Cambria Math" panose="02040503050406030204" pitchFamily="18" charset="0"/>
                            <a:ea typeface="Cambria Math" panose="02040503050406030204" pitchFamily="18" charset="0"/>
                            <a:sym typeface="+mn-ea"/>
                          </a:rPr>
                        </m:ctrlPr>
                      </m:dPr>
                      <m:e>
                        <m:r>
                          <a:rPr lang="en-US" altLang="zh-CN" sz="2400" i="1">
                            <a:solidFill>
                              <a:schemeClr val="bg1"/>
                            </a:solidFill>
                            <a:latin typeface="Cambria Math" panose="02040503050406030204" pitchFamily="18" charset="0"/>
                            <a:ea typeface="Cambria Math" panose="02040503050406030204" pitchFamily="18" charset="0"/>
                            <a:sym typeface="+mn-ea"/>
                          </a:rPr>
                          <m:t>1</m:t>
                        </m:r>
                      </m:e>
                    </m:d>
                    <m:r>
                      <a:rPr lang="en-US" altLang="zh-CN" sz="2400" i="1">
                        <a:solidFill>
                          <a:schemeClr val="bg1"/>
                        </a:solidFill>
                        <a:latin typeface="Cambria Math" panose="02040503050406030204" pitchFamily="18" charset="0"/>
                        <a:ea typeface="Cambria Math" panose="02040503050406030204" pitchFamily="18" charset="0"/>
                        <a:sym typeface="+mn-ea"/>
                      </a:rPr>
                      <m:t>+</m:t>
                    </m:r>
                    <m:f>
                      <m:f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fPr>
                      <m:num>
                        <m:r>
                          <a:rPr lang="en-US" altLang="zh-CN" sz="2400" i="1">
                            <a:solidFill>
                              <a:schemeClr val="bg1"/>
                            </a:solidFill>
                            <a:latin typeface="Cambria Math" panose="02040503050406030204" pitchFamily="18" charset="0"/>
                            <a:ea typeface="全新硬笔行书简" panose="02010600040101010101" pitchFamily="2" charset="-122"/>
                            <a:sym typeface="+mn-ea"/>
                          </a:rPr>
                          <m:t>3</m:t>
                        </m:r>
                      </m:num>
                      <m:den>
                        <m:r>
                          <a:rPr lang="en-US" altLang="zh-CN" sz="2400" i="1">
                            <a:solidFill>
                              <a:schemeClr val="bg1"/>
                            </a:solidFill>
                            <a:latin typeface="Cambria Math" panose="02040503050406030204" pitchFamily="18" charset="0"/>
                            <a:ea typeface="全新硬笔行书简" panose="02010600040101010101" pitchFamily="2" charset="-122"/>
                            <a:sym typeface="+mn-ea"/>
                          </a:rPr>
                          <m:t>4</m:t>
                        </m:r>
                      </m:den>
                    </m:f>
                    <m:r>
                      <a:rPr lang="en-US" altLang="zh-CN" sz="2400" i="1">
                        <a:solidFill>
                          <a:schemeClr val="bg1"/>
                        </a:solidFill>
                        <a:latin typeface="Cambria Math" panose="02040503050406030204" pitchFamily="18" charset="0"/>
                        <a:ea typeface="Cambria Math" panose="02040503050406030204" pitchFamily="18" charset="0"/>
                        <a:sym typeface="+mn-ea"/>
                      </a:rPr>
                      <m:t>𝑓</m:t>
                    </m:r>
                    <m:r>
                      <a:rPr lang="en-US" altLang="zh-CN" sz="2400" i="1">
                        <a:solidFill>
                          <a:schemeClr val="bg1"/>
                        </a:solidFill>
                        <a:latin typeface="Cambria Math" panose="02040503050406030204" pitchFamily="18" charset="0"/>
                        <a:ea typeface="Cambria Math" panose="02040503050406030204" pitchFamily="18" charset="0"/>
                        <a:sym typeface="+mn-ea"/>
                      </a:rPr>
                      <m:t>(3)</m:t>
                    </m:r>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至少具有</a:t>
                </a:r>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2</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次的代数精度</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。再</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将</a:t>
                </a:r>
                <a14:m>
                  <m:oMath xmlns:m="http://schemas.openxmlformats.org/officeDocument/2006/math">
                    <m:r>
                      <a:rPr lang="en-US" altLang="zh-CN" sz="2400"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sym typeface="+mn-ea"/>
                      </a:rPr>
                      <m:t>=</m:t>
                    </m:r>
                    <m:sSup>
                      <m:sSup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pPr>
                      <m:e>
                        <m:r>
                          <a:rPr lang="en-US" altLang="zh-CN" sz="2400" i="1">
                            <a:solidFill>
                              <a:schemeClr val="bg1"/>
                            </a:solidFill>
                            <a:latin typeface="Cambria Math" panose="02040503050406030204" pitchFamily="18" charset="0"/>
                            <a:ea typeface="全新硬笔行书简" panose="02010600040101010101" pitchFamily="2" charset="-122"/>
                            <a:sym typeface="+mn-ea"/>
                          </a:rPr>
                          <m:t>𝑥</m:t>
                        </m:r>
                      </m:e>
                      <m:sup>
                        <m:r>
                          <a:rPr lang="en-US" altLang="zh-CN" sz="2400" i="1">
                            <a:solidFill>
                              <a:schemeClr val="bg1"/>
                            </a:solidFill>
                            <a:latin typeface="Cambria Math" panose="02040503050406030204" pitchFamily="18" charset="0"/>
                            <a:ea typeface="全新硬笔行书简" panose="02010600040101010101" pitchFamily="2" charset="-122"/>
                            <a:sym typeface="+mn-ea"/>
                          </a:rPr>
                          <m:t>3</m:t>
                        </m:r>
                      </m:sup>
                    </m:sSup>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代入公式，左边</a:t>
                </a:r>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=81/4</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，右边</a:t>
                </a:r>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=45/2</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，公式不能准确成立</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。因此</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，求积公式的代数精度为</a:t>
                </a:r>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2</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次。</a:t>
                </a:r>
              </a:p>
              <a:p>
                <a:endParaRPr lang="zh-CN" altLang="en-US" sz="2400" dirty="0"/>
              </a:p>
            </p:txBody>
          </p:sp>
        </mc:Choice>
        <mc:Fallback>
          <p:sp>
            <p:nvSpPr>
              <p:cNvPr id="2" name="文本框 1"/>
              <p:cNvSpPr txBox="1">
                <a:spLocks noRot="1" noChangeAspect="1" noMove="1" noResize="1" noEditPoints="1" noAdjustHandles="1" noChangeArrowheads="1" noChangeShapeType="1" noTextEdit="1"/>
              </p:cNvSpPr>
              <p:nvPr/>
            </p:nvSpPr>
            <p:spPr>
              <a:xfrm>
                <a:off x="152516" y="2209834"/>
                <a:ext cx="8762770" cy="4356193"/>
              </a:xfrm>
              <a:prstGeom prst="rect">
                <a:avLst/>
              </a:prstGeom>
              <a:blipFill>
                <a:blip r:embed="rId3"/>
                <a:stretch>
                  <a:fillRect l="-1044" t="-1261" r="-6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35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5">
                                            <p:txEl>
                                              <p:pRg st="0" end="0"/>
                                            </p:txEl>
                                          </p:spTgt>
                                        </p:tgtEl>
                                        <p:attrNameLst>
                                          <p:attrName>style.visibility</p:attrName>
                                        </p:attrNameLst>
                                      </p:cBhvr>
                                      <p:to>
                                        <p:strVal val="visible"/>
                                      </p:to>
                                    </p:set>
                                    <p:animEffect transition="in" filter="fade">
                                      <p:cBhvr>
                                        <p:cTn id="14" dur="500"/>
                                        <p:tgtEl>
                                          <p:spTgt spid="2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animEffect transition="in" filter="fade">
                                      <p:cBhvr>
                                        <p:cTn id="19" dur="500"/>
                                        <p:tgtEl>
                                          <p:spTgt spid="2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5" name="文本框 24"/>
              <p:cNvSpPr txBox="1"/>
              <p:nvPr/>
            </p:nvSpPr>
            <p:spPr bwMode="auto">
              <a:xfrm>
                <a:off x="171566" y="152488"/>
                <a:ext cx="8915166" cy="1970155"/>
              </a:xfrm>
              <a:prstGeom prst="rect">
                <a:avLst/>
              </a:prstGeom>
              <a:noFill/>
              <a:ln>
                <a:noFill/>
              </a:ln>
            </p:spPr>
            <p:txBody>
              <a:bodyPr wrap="square" rtlCol="0">
                <a:spAutoFit/>
              </a:bodyPr>
              <a:lstStyle/>
              <a:p>
                <a:pPr eaLnBrk="0" hangingPunct="0">
                  <a:buFontTx/>
                  <a:buNone/>
                </a:pPr>
                <a:r>
                  <a:rPr lang="zh-CN" altLang="en-US" sz="2800" dirty="0">
                    <a:solidFill>
                      <a:schemeClr val="bg1"/>
                    </a:solidFill>
                    <a:latin typeface="全新硬笔行书简" panose="02010600040101010101" pitchFamily="2" charset="-122"/>
                    <a:ea typeface="全新硬笔行书简" panose="02010600040101010101" pitchFamily="2" charset="-122"/>
                    <a:sym typeface="+mn-ea"/>
                  </a:rPr>
                  <a:t>例</a:t>
                </a:r>
                <a:r>
                  <a:rPr lang="en-US" altLang="zh-CN" sz="2800" dirty="0">
                    <a:solidFill>
                      <a:schemeClr val="bg1"/>
                    </a:solidFill>
                    <a:latin typeface="华文宋体" panose="02010600040101010101" pitchFamily="2" charset="-122"/>
                    <a:ea typeface="华文宋体" panose="02010600040101010101" pitchFamily="2" charset="-122"/>
                    <a:sym typeface="+mn-ea"/>
                  </a:rPr>
                  <a:t>2</a:t>
                </a:r>
                <a:r>
                  <a:rPr lang="zh-CN" altLang="en-US" sz="2800" dirty="0">
                    <a:solidFill>
                      <a:schemeClr val="bg1"/>
                    </a:solidFill>
                    <a:latin typeface="全新硬笔行书简" panose="02010600040101010101" pitchFamily="2" charset="-122"/>
                    <a:ea typeface="全新硬笔行书简" panose="02010600040101010101" pitchFamily="2" charset="-122"/>
                    <a:sym typeface="+mn-ea"/>
                  </a:rPr>
                  <a:t>：</a:t>
                </a:r>
                <a:endParaRPr lang="en-US" altLang="zh-CN" sz="28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zh-CN" altLang="en-US" sz="2800" dirty="0">
                    <a:solidFill>
                      <a:schemeClr val="bg1"/>
                    </a:solidFill>
                    <a:latin typeface="全新硬笔行书简" panose="02010600040101010101" pitchFamily="2" charset="-122"/>
                    <a:ea typeface="全新硬笔行书简" panose="02010600040101010101" pitchFamily="2" charset="-122"/>
                    <a:sym typeface="+mn-ea"/>
                  </a:rPr>
                  <a:t>为使求积公式</a:t>
                </a:r>
                <a14:m>
                  <m:oMath xmlns:m="http://schemas.openxmlformats.org/officeDocument/2006/math">
                    <m:nary>
                      <m:naryPr>
                        <m:ctrlPr>
                          <a:rPr lang="zh-CN" altLang="en-US" sz="2800"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sz="2800" i="1">
                            <a:solidFill>
                              <a:schemeClr val="bg1"/>
                            </a:solidFill>
                            <a:latin typeface="Cambria Math" panose="02040503050406030204" pitchFamily="18" charset="0"/>
                            <a:ea typeface="全新硬笔行书简" panose="02010600040101010101" pitchFamily="2" charset="-122"/>
                            <a:sym typeface="+mn-ea"/>
                          </a:rPr>
                          <m:t>0</m:t>
                        </m:r>
                      </m:sub>
                      <m:sup>
                        <m:r>
                          <a:rPr lang="en-US" altLang="zh-CN" sz="2800" i="1">
                            <a:solidFill>
                              <a:schemeClr val="bg1"/>
                            </a:solidFill>
                            <a:latin typeface="Cambria Math" panose="02040503050406030204" pitchFamily="18" charset="0"/>
                            <a:ea typeface="全新硬笔行书简" panose="02010600040101010101" pitchFamily="2" charset="-122"/>
                            <a:sym typeface="+mn-ea"/>
                          </a:rPr>
                          <m:t>3</m:t>
                        </m:r>
                      </m:sup>
                      <m:e>
                        <m:r>
                          <a:rPr lang="en-US" altLang="zh-CN" sz="2800"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sz="28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800" i="1">
                                <a:solidFill>
                                  <a:schemeClr val="bg1"/>
                                </a:solidFill>
                                <a:latin typeface="Cambria Math" panose="02040503050406030204" pitchFamily="18" charset="0"/>
                                <a:ea typeface="全新硬笔行书简" panose="02010600040101010101" pitchFamily="2" charset="-122"/>
                                <a:sym typeface="+mn-ea"/>
                              </a:rPr>
                              <m:t>𝑥</m:t>
                            </m:r>
                          </m:e>
                        </m:d>
                        <m:r>
                          <a:rPr lang="en-US" altLang="zh-CN" sz="2800" i="1">
                            <a:solidFill>
                              <a:schemeClr val="bg1"/>
                            </a:solidFill>
                            <a:latin typeface="Cambria Math" panose="02040503050406030204" pitchFamily="18" charset="0"/>
                            <a:ea typeface="全新硬笔行书简" panose="02010600040101010101" pitchFamily="2" charset="-122"/>
                            <a:sym typeface="+mn-ea"/>
                          </a:rPr>
                          <m:t>𝑑𝑥</m:t>
                        </m:r>
                      </m:e>
                    </m:nary>
                    <m:r>
                      <a:rPr lang="en-US" altLang="zh-CN" sz="2800" i="1">
                        <a:solidFill>
                          <a:schemeClr val="bg1"/>
                        </a:solidFill>
                        <a:latin typeface="Cambria Math" panose="02040503050406030204" pitchFamily="18" charset="0"/>
                        <a:ea typeface="Cambria Math" panose="02040503050406030204" pitchFamily="18" charset="0"/>
                        <a:sym typeface="+mn-ea"/>
                      </a:rPr>
                      <m:t>≈</m:t>
                    </m:r>
                    <m:sSub>
                      <m:sSubPr>
                        <m:ctrlPr>
                          <a:rPr lang="en-US" altLang="zh-CN" sz="2800" i="1">
                            <a:solidFill>
                              <a:schemeClr val="bg1"/>
                            </a:solidFill>
                            <a:latin typeface="Cambria Math" panose="02040503050406030204" pitchFamily="18" charset="0"/>
                            <a:ea typeface="Cambria Math" panose="02040503050406030204" pitchFamily="18" charset="0"/>
                            <a:sym typeface="+mn-ea"/>
                          </a:rPr>
                        </m:ctrlPr>
                      </m:sSubPr>
                      <m:e>
                        <m:r>
                          <a:rPr lang="en-US" altLang="zh-CN" sz="2800" i="1">
                            <a:solidFill>
                              <a:schemeClr val="bg1"/>
                            </a:solidFill>
                            <a:latin typeface="Cambria Math" panose="02040503050406030204" pitchFamily="18" charset="0"/>
                            <a:ea typeface="Cambria Math" panose="02040503050406030204" pitchFamily="18" charset="0"/>
                            <a:sym typeface="+mn-ea"/>
                          </a:rPr>
                          <m:t>𝐴</m:t>
                        </m:r>
                      </m:e>
                      <m:sub>
                        <m:r>
                          <a:rPr lang="en-US" altLang="zh-CN" sz="2800" i="1">
                            <a:solidFill>
                              <a:schemeClr val="bg1"/>
                            </a:solidFill>
                            <a:latin typeface="Cambria Math" panose="02040503050406030204" pitchFamily="18" charset="0"/>
                            <a:ea typeface="Cambria Math" panose="02040503050406030204" pitchFamily="18" charset="0"/>
                            <a:sym typeface="+mn-ea"/>
                          </a:rPr>
                          <m:t>0</m:t>
                        </m:r>
                      </m:sub>
                    </m:sSub>
                    <m:r>
                      <a:rPr lang="en-US" altLang="zh-CN" sz="2800" i="1">
                        <a:solidFill>
                          <a:schemeClr val="bg1"/>
                        </a:solidFill>
                        <a:latin typeface="Cambria Math" panose="02040503050406030204" pitchFamily="18" charset="0"/>
                        <a:ea typeface="Cambria Math" panose="02040503050406030204" pitchFamily="18" charset="0"/>
                        <a:sym typeface="+mn-ea"/>
                      </a:rPr>
                      <m:t>𝑓</m:t>
                    </m:r>
                    <m:d>
                      <m:dPr>
                        <m:ctrlPr>
                          <a:rPr lang="en-US" altLang="zh-CN" sz="2800" i="1">
                            <a:solidFill>
                              <a:schemeClr val="bg1"/>
                            </a:solidFill>
                            <a:latin typeface="Cambria Math" panose="02040503050406030204" pitchFamily="18" charset="0"/>
                            <a:ea typeface="Cambria Math" panose="02040503050406030204" pitchFamily="18" charset="0"/>
                            <a:sym typeface="+mn-ea"/>
                          </a:rPr>
                        </m:ctrlPr>
                      </m:dPr>
                      <m:e>
                        <m:r>
                          <a:rPr lang="en-US" altLang="zh-CN" sz="2800" i="1">
                            <a:solidFill>
                              <a:schemeClr val="bg1"/>
                            </a:solidFill>
                            <a:latin typeface="Cambria Math" panose="02040503050406030204" pitchFamily="18" charset="0"/>
                            <a:ea typeface="Cambria Math" panose="02040503050406030204" pitchFamily="18" charset="0"/>
                            <a:sym typeface="+mn-ea"/>
                          </a:rPr>
                          <m:t>1</m:t>
                        </m:r>
                      </m:e>
                    </m:d>
                    <m:r>
                      <a:rPr lang="en-US" altLang="zh-CN" sz="2800" i="1">
                        <a:solidFill>
                          <a:schemeClr val="bg1"/>
                        </a:solidFill>
                        <a:latin typeface="Cambria Math" panose="02040503050406030204" pitchFamily="18" charset="0"/>
                        <a:ea typeface="Cambria Math" panose="02040503050406030204" pitchFamily="18" charset="0"/>
                        <a:sym typeface="+mn-ea"/>
                      </a:rPr>
                      <m:t>+</m:t>
                    </m:r>
                    <m:sSub>
                      <m:sSubPr>
                        <m:ctrlPr>
                          <a:rPr lang="en-US" altLang="zh-CN" sz="2800" i="1">
                            <a:solidFill>
                              <a:schemeClr val="bg1"/>
                            </a:solidFill>
                            <a:latin typeface="Cambria Math" panose="02040503050406030204" pitchFamily="18" charset="0"/>
                            <a:ea typeface="Cambria Math" panose="02040503050406030204" pitchFamily="18" charset="0"/>
                            <a:sym typeface="+mn-ea"/>
                          </a:rPr>
                        </m:ctrlPr>
                      </m:sSubPr>
                      <m:e>
                        <m:r>
                          <a:rPr lang="en-US" altLang="zh-CN" sz="2800" i="1">
                            <a:solidFill>
                              <a:schemeClr val="bg1"/>
                            </a:solidFill>
                            <a:latin typeface="Cambria Math" panose="02040503050406030204" pitchFamily="18" charset="0"/>
                            <a:ea typeface="Cambria Math" panose="02040503050406030204" pitchFamily="18" charset="0"/>
                            <a:sym typeface="+mn-ea"/>
                          </a:rPr>
                          <m:t>𝐴</m:t>
                        </m:r>
                      </m:e>
                      <m:sub>
                        <m:r>
                          <a:rPr lang="en-US" altLang="zh-CN" sz="2800" i="1">
                            <a:solidFill>
                              <a:schemeClr val="bg1"/>
                            </a:solidFill>
                            <a:latin typeface="Cambria Math" panose="02040503050406030204" pitchFamily="18" charset="0"/>
                            <a:ea typeface="Cambria Math" panose="02040503050406030204" pitchFamily="18" charset="0"/>
                            <a:sym typeface="+mn-ea"/>
                          </a:rPr>
                          <m:t>1</m:t>
                        </m:r>
                      </m:sub>
                    </m:sSub>
                    <m:r>
                      <a:rPr lang="en-US" altLang="zh-CN" sz="2800" i="1">
                        <a:solidFill>
                          <a:schemeClr val="bg1"/>
                        </a:solidFill>
                        <a:latin typeface="Cambria Math" panose="02040503050406030204" pitchFamily="18" charset="0"/>
                        <a:ea typeface="Cambria Math" panose="02040503050406030204" pitchFamily="18" charset="0"/>
                        <a:sym typeface="+mn-ea"/>
                      </a:rPr>
                      <m:t>𝑓</m:t>
                    </m:r>
                    <m:r>
                      <a:rPr lang="en-US" altLang="zh-CN" sz="2800" i="1">
                        <a:solidFill>
                          <a:schemeClr val="bg1"/>
                        </a:solidFill>
                        <a:latin typeface="Cambria Math" panose="02040503050406030204" pitchFamily="18" charset="0"/>
                        <a:ea typeface="Cambria Math" panose="02040503050406030204" pitchFamily="18" charset="0"/>
                        <a:sym typeface="+mn-ea"/>
                      </a:rPr>
                      <m:t>(</m:t>
                    </m:r>
                    <m:sSub>
                      <m:sSubPr>
                        <m:ctrlPr>
                          <a:rPr lang="en-US" altLang="zh-CN" sz="2800" i="1">
                            <a:solidFill>
                              <a:schemeClr val="bg1"/>
                            </a:solidFill>
                            <a:latin typeface="Cambria Math" panose="02040503050406030204" pitchFamily="18" charset="0"/>
                            <a:ea typeface="Cambria Math" panose="02040503050406030204" pitchFamily="18" charset="0"/>
                            <a:sym typeface="+mn-ea"/>
                          </a:rPr>
                        </m:ctrlPr>
                      </m:sSubPr>
                      <m:e>
                        <m:r>
                          <a:rPr lang="en-US" altLang="zh-CN" sz="2800" i="1">
                            <a:solidFill>
                              <a:schemeClr val="bg1"/>
                            </a:solidFill>
                            <a:latin typeface="Cambria Math" panose="02040503050406030204" pitchFamily="18" charset="0"/>
                            <a:ea typeface="Cambria Math" panose="02040503050406030204" pitchFamily="18" charset="0"/>
                            <a:sym typeface="+mn-ea"/>
                          </a:rPr>
                          <m:t>𝑥</m:t>
                        </m:r>
                      </m:e>
                      <m:sub>
                        <m:r>
                          <a:rPr lang="en-US" altLang="zh-CN" sz="2800" i="1">
                            <a:solidFill>
                              <a:schemeClr val="bg1"/>
                            </a:solidFill>
                            <a:latin typeface="Cambria Math" panose="02040503050406030204" pitchFamily="18" charset="0"/>
                            <a:ea typeface="Cambria Math" panose="02040503050406030204" pitchFamily="18" charset="0"/>
                            <a:sym typeface="+mn-ea"/>
                          </a:rPr>
                          <m:t>1</m:t>
                        </m:r>
                      </m:sub>
                    </m:sSub>
                    <m:r>
                      <a:rPr lang="en-US" altLang="zh-CN" sz="2800" i="1">
                        <a:solidFill>
                          <a:schemeClr val="bg1"/>
                        </a:solidFill>
                        <a:latin typeface="Cambria Math" panose="02040503050406030204" pitchFamily="18" charset="0"/>
                        <a:ea typeface="Cambria Math" panose="02040503050406030204" pitchFamily="18" charset="0"/>
                        <a:sym typeface="+mn-ea"/>
                      </a:rPr>
                      <m:t>)</m:t>
                    </m:r>
                  </m:oMath>
                </a14:m>
                <a:r>
                  <a:rPr lang="zh-CN" altLang="en-US" sz="2800" dirty="0">
                    <a:solidFill>
                      <a:schemeClr val="bg1"/>
                    </a:solidFill>
                    <a:latin typeface="全新硬笔行书简" panose="02010600040101010101" pitchFamily="2" charset="-122"/>
                    <a:ea typeface="全新硬笔行书简" panose="02010600040101010101" pitchFamily="2" charset="-122"/>
                    <a:sym typeface="+mn-ea"/>
                  </a:rPr>
                  <a:t>的代数精度尽可能地高，求积系数</a:t>
                </a:r>
                <a14:m>
                  <m:oMath xmlns:m="http://schemas.openxmlformats.org/officeDocument/2006/math">
                    <m:sSub>
                      <m:sSubPr>
                        <m:ctrlPr>
                          <a:rPr lang="en-US" altLang="zh-CN" sz="2800" i="1">
                            <a:solidFill>
                              <a:schemeClr val="bg1"/>
                            </a:solidFill>
                            <a:latin typeface="Cambria Math" panose="02040503050406030204" pitchFamily="18" charset="0"/>
                            <a:ea typeface="Cambria Math" panose="02040503050406030204" pitchFamily="18" charset="0"/>
                            <a:sym typeface="+mn-ea"/>
                          </a:rPr>
                        </m:ctrlPr>
                      </m:sSubPr>
                      <m:e>
                        <m:r>
                          <a:rPr lang="en-US" altLang="zh-CN" sz="2800" i="1">
                            <a:solidFill>
                              <a:schemeClr val="bg1"/>
                            </a:solidFill>
                            <a:latin typeface="Cambria Math" panose="02040503050406030204" pitchFamily="18" charset="0"/>
                            <a:ea typeface="Cambria Math" panose="02040503050406030204" pitchFamily="18" charset="0"/>
                            <a:sym typeface="+mn-ea"/>
                          </a:rPr>
                          <m:t>𝐴</m:t>
                        </m:r>
                      </m:e>
                      <m:sub>
                        <m:r>
                          <a:rPr lang="en-US" altLang="zh-CN" sz="2800" i="1">
                            <a:solidFill>
                              <a:schemeClr val="bg1"/>
                            </a:solidFill>
                            <a:latin typeface="Cambria Math" panose="02040503050406030204" pitchFamily="18" charset="0"/>
                            <a:ea typeface="Cambria Math" panose="02040503050406030204" pitchFamily="18" charset="0"/>
                            <a:sym typeface="+mn-ea"/>
                          </a:rPr>
                          <m:t>0</m:t>
                        </m:r>
                      </m:sub>
                    </m:sSub>
                  </m:oMath>
                </a14:m>
                <a:r>
                  <a:rPr lang="zh-CN" altLang="en-US" sz="2800" dirty="0">
                    <a:solidFill>
                      <a:schemeClr val="bg1"/>
                    </a:solidFill>
                    <a:latin typeface="全新硬笔行书简" panose="02010600040101010101" pitchFamily="2" charset="-122"/>
                    <a:ea typeface="全新硬笔行书简" panose="02010600040101010101" pitchFamily="2" charset="-122"/>
                    <a:sym typeface="+mn-ea"/>
                  </a:rPr>
                  <a:t>、</a:t>
                </a:r>
                <a14:m>
                  <m:oMath xmlns:m="http://schemas.openxmlformats.org/officeDocument/2006/math">
                    <m:sSub>
                      <m:sSubPr>
                        <m:ctrlPr>
                          <a:rPr lang="en-US" altLang="zh-CN" sz="2800" i="1">
                            <a:solidFill>
                              <a:schemeClr val="bg1"/>
                            </a:solidFill>
                            <a:latin typeface="Cambria Math" panose="02040503050406030204" pitchFamily="18" charset="0"/>
                            <a:ea typeface="Cambria Math" panose="02040503050406030204" pitchFamily="18" charset="0"/>
                            <a:sym typeface="+mn-ea"/>
                          </a:rPr>
                        </m:ctrlPr>
                      </m:sSubPr>
                      <m:e>
                        <m:r>
                          <a:rPr lang="en-US" altLang="zh-CN" sz="2800" i="1">
                            <a:solidFill>
                              <a:schemeClr val="bg1"/>
                            </a:solidFill>
                            <a:latin typeface="Cambria Math" panose="02040503050406030204" pitchFamily="18" charset="0"/>
                            <a:ea typeface="Cambria Math" panose="02040503050406030204" pitchFamily="18" charset="0"/>
                            <a:sym typeface="+mn-ea"/>
                          </a:rPr>
                          <m:t>𝐴</m:t>
                        </m:r>
                      </m:e>
                      <m:sub>
                        <m:r>
                          <a:rPr lang="en-US" altLang="zh-CN" sz="2800" i="1">
                            <a:solidFill>
                              <a:schemeClr val="bg1"/>
                            </a:solidFill>
                            <a:latin typeface="Cambria Math" panose="02040503050406030204" pitchFamily="18" charset="0"/>
                            <a:ea typeface="Cambria Math" panose="02040503050406030204" pitchFamily="18" charset="0"/>
                            <a:sym typeface="+mn-ea"/>
                          </a:rPr>
                          <m:t>1</m:t>
                        </m:r>
                      </m:sub>
                    </m:sSub>
                  </m:oMath>
                </a14:m>
                <a:r>
                  <a:rPr lang="zh-CN" altLang="en-US" sz="2800" dirty="0">
                    <a:solidFill>
                      <a:schemeClr val="bg1"/>
                    </a:solidFill>
                    <a:latin typeface="全新硬笔行书简" panose="02010600040101010101" pitchFamily="2" charset="-122"/>
                    <a:ea typeface="全新硬笔行书简" panose="02010600040101010101" pitchFamily="2" charset="-122"/>
                    <a:sym typeface="+mn-ea"/>
                  </a:rPr>
                  <a:t>和求积节点应取为多少？指出求积公式的代数精度。</a:t>
                </a:r>
                <a:endParaRPr lang="en-US" altLang="zh-CN" sz="2800" dirty="0">
                  <a:solidFill>
                    <a:schemeClr val="bg1"/>
                  </a:solidFill>
                  <a:latin typeface="全新硬笔行书简" panose="02010600040101010101" pitchFamily="2" charset="-122"/>
                  <a:ea typeface="全新硬笔行书简" panose="02010600040101010101" pitchFamily="2" charset="-122"/>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171566" y="152488"/>
                <a:ext cx="8915166" cy="1970155"/>
              </a:xfrm>
              <a:prstGeom prst="rect">
                <a:avLst/>
              </a:prstGeom>
              <a:blipFill>
                <a:blip r:embed="rId2"/>
                <a:stretch>
                  <a:fillRect l="-1367" t="-3406" r="-68" b="-7740"/>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p:cNvSpPr/>
              <p:nvPr/>
            </p:nvSpPr>
            <p:spPr>
              <a:xfrm>
                <a:off x="76318" y="2171388"/>
                <a:ext cx="8991364" cy="4005264"/>
              </a:xfrm>
              <a:prstGeom prst="rect">
                <a:avLst/>
              </a:prstGeom>
            </p:spPr>
            <p:txBody>
              <a:bodyPr wrap="square">
                <a:spAutoFit/>
              </a:bodyPr>
              <a:lstStyle/>
              <a:p>
                <a:pPr eaLnBrk="0" hangingPunct="0">
                  <a:buFontTx/>
                  <a:buNone/>
                </a:pPr>
                <a:r>
                  <a:rPr lang="zh-CN" altLang="en-US" sz="2400" dirty="0">
                    <a:solidFill>
                      <a:schemeClr val="bg1"/>
                    </a:solidFill>
                    <a:latin typeface="全新硬笔行书简" panose="02010600040101010101" pitchFamily="2" charset="-122"/>
                    <a:ea typeface="全新硬笔行书简" panose="02010600040101010101" pitchFamily="2" charset="-122"/>
                    <a:sym typeface="+mn-ea"/>
                  </a:rPr>
                  <a:t>解法</a:t>
                </a:r>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2</a:t>
                </a:r>
                <a:r>
                  <a:rPr lang="zh-CN" altLang="en-US" sz="2400" dirty="0">
                    <a:solidFill>
                      <a:schemeClr val="bg1"/>
                    </a:solidFill>
                    <a:latin typeface="全新硬笔行书简" panose="02010600040101010101" pitchFamily="2" charset="-122"/>
                    <a:ea typeface="全新硬笔行书简" panose="02010600040101010101" pitchFamily="2" charset="-122"/>
                    <a:sym typeface="+mn-ea"/>
                  </a:rPr>
                  <a:t>：要使两个节点的求积公式代数精度尽可能地高，它首先必是插值型的求积公式，构造插值基函数</a:t>
                </a:r>
                <a14:m>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sym typeface="+mn-ea"/>
                          </a:rPr>
                          <m:t>𝑙</m:t>
                        </m:r>
                      </m:e>
                      <m:sub>
                        <m:r>
                          <a:rPr lang="en-US" altLang="zh-CN" sz="2400" i="1">
                            <a:solidFill>
                              <a:schemeClr val="bg1"/>
                            </a:solidFill>
                            <a:latin typeface="Cambria Math" panose="02040503050406030204" pitchFamily="18" charset="0"/>
                            <a:ea typeface="全新硬笔行书简" panose="02010600040101010101" pitchFamily="2" charset="-122"/>
                            <a:sym typeface="+mn-ea"/>
                          </a:rPr>
                          <m:t>0</m:t>
                        </m:r>
                      </m:sub>
                    </m:sSub>
                    <m:d>
                      <m:d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fPr>
                      <m:num>
                        <m:r>
                          <a:rPr lang="en-US" altLang="zh-CN" sz="2400" i="1">
                            <a:solidFill>
                              <a:schemeClr val="bg1"/>
                            </a:solidFill>
                            <a:latin typeface="Cambria Math" panose="02040503050406030204" pitchFamily="18" charset="0"/>
                            <a:ea typeface="全新硬笔行书简" panose="02010600040101010101" pitchFamily="2" charset="-122"/>
                            <a:sym typeface="+mn-ea"/>
                          </a:rPr>
                          <m:t>𝑥</m:t>
                        </m:r>
                        <m:r>
                          <a:rPr lang="en-US" altLang="zh-CN" sz="2400" i="1">
                            <a:solidFill>
                              <a:schemeClr val="bg1"/>
                            </a:solidFill>
                            <a:latin typeface="Cambria Math" panose="02040503050406030204" pitchFamily="18" charset="0"/>
                            <a:ea typeface="全新硬笔行书简" panose="02010600040101010101" pitchFamily="2" charset="-122"/>
                            <a:sym typeface="+mn-ea"/>
                          </a:rPr>
                          <m:t>−</m:t>
                        </m:r>
                        <m:sSub>
                          <m:sSub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sym typeface="+mn-ea"/>
                              </a:rPr>
                              <m:t>1</m:t>
                            </m:r>
                          </m:sub>
                        </m:sSub>
                      </m:num>
                      <m:den>
                        <m:r>
                          <a:rPr lang="en-US" altLang="zh-CN" sz="2400" i="1">
                            <a:solidFill>
                              <a:schemeClr val="bg1"/>
                            </a:solidFill>
                            <a:latin typeface="Cambria Math" panose="02040503050406030204" pitchFamily="18" charset="0"/>
                            <a:ea typeface="全新硬笔行书简" panose="02010600040101010101" pitchFamily="2" charset="-122"/>
                            <a:sym typeface="+mn-ea"/>
                          </a:rPr>
                          <m:t>1−</m:t>
                        </m:r>
                        <m:sSub>
                          <m:sSub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sym typeface="+mn-ea"/>
                              </a:rPr>
                              <m:t>1</m:t>
                            </m:r>
                          </m:sub>
                        </m:sSub>
                      </m:den>
                    </m:f>
                    <m:r>
                      <a:rPr lang="en-US" altLang="zh-CN" sz="2400" i="1">
                        <a:solidFill>
                          <a:schemeClr val="bg1"/>
                        </a:solidFill>
                        <a:latin typeface="Cambria Math" panose="02040503050406030204" pitchFamily="18" charset="0"/>
                        <a:ea typeface="全新硬笔行书简" panose="02010600040101010101" pitchFamily="2" charset="-122"/>
                        <a:sym typeface="+mn-ea"/>
                      </a:rPr>
                      <m:t>,</m:t>
                    </m:r>
                    <m:sSub>
                      <m:sSub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sym typeface="+mn-ea"/>
                          </a:rPr>
                          <m:t>𝑙</m:t>
                        </m:r>
                      </m:e>
                      <m:sub>
                        <m:r>
                          <a:rPr lang="en-US" altLang="zh-CN" sz="2400" i="1">
                            <a:solidFill>
                              <a:schemeClr val="bg1"/>
                            </a:solidFill>
                            <a:latin typeface="Cambria Math" panose="02040503050406030204" pitchFamily="18" charset="0"/>
                            <a:ea typeface="全新硬笔行书简" panose="02010600040101010101" pitchFamily="2" charset="-122"/>
                            <a:sym typeface="+mn-ea"/>
                          </a:rPr>
                          <m:t>1</m:t>
                        </m:r>
                      </m:sub>
                    </m:sSub>
                    <m:d>
                      <m:d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fPr>
                      <m:num>
                        <m:r>
                          <a:rPr lang="en-US" altLang="zh-CN" sz="2400" i="1">
                            <a:solidFill>
                              <a:schemeClr val="bg1"/>
                            </a:solidFill>
                            <a:latin typeface="Cambria Math" panose="02040503050406030204" pitchFamily="18" charset="0"/>
                            <a:ea typeface="全新硬笔行书简" panose="02010600040101010101" pitchFamily="2" charset="-122"/>
                            <a:sym typeface="+mn-ea"/>
                          </a:rPr>
                          <m:t>𝑥</m:t>
                        </m:r>
                        <m:r>
                          <a:rPr lang="en-US" altLang="zh-CN" sz="2400" i="1">
                            <a:solidFill>
                              <a:schemeClr val="bg1"/>
                            </a:solidFill>
                            <a:latin typeface="Cambria Math" panose="02040503050406030204" pitchFamily="18" charset="0"/>
                            <a:ea typeface="全新硬笔行书简" panose="02010600040101010101" pitchFamily="2" charset="-122"/>
                            <a:sym typeface="+mn-ea"/>
                          </a:rPr>
                          <m:t>−1</m:t>
                        </m:r>
                      </m:num>
                      <m:den>
                        <m:sSub>
                          <m:sSub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sym typeface="+mn-ea"/>
                              </a:rPr>
                              <m:t>1</m:t>
                            </m:r>
                          </m:sub>
                        </m:sSub>
                        <m:r>
                          <a:rPr lang="en-US" altLang="zh-CN" sz="2400" i="1">
                            <a:solidFill>
                              <a:schemeClr val="bg1"/>
                            </a:solidFill>
                            <a:latin typeface="Cambria Math" panose="02040503050406030204" pitchFamily="18" charset="0"/>
                            <a:ea typeface="全新硬笔行书简" panose="02010600040101010101" pitchFamily="2" charset="-122"/>
                            <a:sym typeface="+mn-ea"/>
                          </a:rPr>
                          <m:t>−1</m:t>
                        </m:r>
                      </m:den>
                    </m:f>
                    <m:r>
                      <a:rPr lang="en-US" altLang="zh-CN" sz="2400" i="1">
                        <a:solidFill>
                          <a:schemeClr val="bg1"/>
                        </a:solidFill>
                        <a:latin typeface="Cambria Math" panose="02040503050406030204" pitchFamily="18" charset="0"/>
                        <a:ea typeface="全新硬笔行书简" panose="02010600040101010101" pitchFamily="2" charset="-122"/>
                        <a:sym typeface="+mn-ea"/>
                      </a:rPr>
                      <m:t>,</m:t>
                    </m:r>
                  </m:oMath>
                </a14:m>
                <a:endParaRPr lang="en-US" altLang="zh-CN" sz="2400" dirty="0">
                  <a:solidFill>
                    <a:schemeClr val="bg1"/>
                  </a:solidFill>
                  <a:latin typeface="Cambria Math" panose="02040503050406030204" pitchFamily="18" charset="0"/>
                  <a:ea typeface="全新硬笔行书简" panose="02010600040101010101" pitchFamily="2" charset="-122"/>
                  <a:sym typeface="+mn-ea"/>
                </a:endParaRPr>
              </a:p>
              <a:p>
                <a:pPr eaLnBrk="0" hangingPunct="0">
                  <a:buFontTx/>
                  <a:buNone/>
                </a:pPr>
                <a:r>
                  <a:rPr lang="zh-CN" altLang="en-US" sz="2400" dirty="0">
                    <a:solidFill>
                      <a:schemeClr val="bg1"/>
                    </a:solidFill>
                    <a:latin typeface="Cambria Math" panose="02040503050406030204" pitchFamily="18" charset="0"/>
                    <a:ea typeface="全新硬笔行书简" panose="02010600040101010101" pitchFamily="2" charset="-122"/>
                    <a:sym typeface="+mn-ea"/>
                  </a:rPr>
                  <a:t>从而求积系数</a:t>
                </a:r>
                <a14:m>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sym typeface="+mn-ea"/>
                          </a:rPr>
                          <m:t>𝐴</m:t>
                        </m:r>
                      </m:e>
                      <m:sub>
                        <m:r>
                          <a:rPr lang="en-US" altLang="zh-CN" sz="2400" i="1">
                            <a:solidFill>
                              <a:schemeClr val="bg1"/>
                            </a:solidFill>
                            <a:latin typeface="Cambria Math" panose="02040503050406030204" pitchFamily="18" charset="0"/>
                            <a:ea typeface="全新硬笔行书简" panose="02010600040101010101" pitchFamily="2" charset="-122"/>
                            <a:sym typeface="+mn-ea"/>
                          </a:rPr>
                          <m:t>0</m:t>
                        </m:r>
                      </m:sub>
                    </m:sSub>
                    <m:r>
                      <a:rPr lang="en-US" altLang="zh-CN" sz="2400" i="1">
                        <a:solidFill>
                          <a:schemeClr val="bg1"/>
                        </a:solidFill>
                        <a:latin typeface="Cambria Math" panose="02040503050406030204" pitchFamily="18" charset="0"/>
                        <a:ea typeface="全新硬笔行书简" panose="02010600040101010101" pitchFamily="2" charset="-122"/>
                        <a:sym typeface="+mn-ea"/>
                      </a:rPr>
                      <m:t>=</m:t>
                    </m:r>
                    <m:nary>
                      <m:nary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sym typeface="+mn-ea"/>
                          </a:rPr>
                          <m:t>0</m:t>
                        </m:r>
                      </m:sub>
                      <m:sup>
                        <m:r>
                          <a:rPr lang="en-US" altLang="zh-CN" sz="2400" i="1">
                            <a:solidFill>
                              <a:schemeClr val="bg1"/>
                            </a:solidFill>
                            <a:latin typeface="Cambria Math" panose="02040503050406030204" pitchFamily="18" charset="0"/>
                            <a:ea typeface="全新硬笔行书简" panose="02010600040101010101" pitchFamily="2" charset="-122"/>
                            <a:sym typeface="+mn-ea"/>
                          </a:rPr>
                          <m:t>3</m:t>
                        </m:r>
                      </m:sup>
                      <m:e>
                        <m:sSub>
                          <m:sSub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sym typeface="+mn-ea"/>
                              </a:rPr>
                              <m:t>𝑙</m:t>
                            </m:r>
                          </m:e>
                          <m:sub>
                            <m:r>
                              <a:rPr lang="en-US" altLang="zh-CN" sz="2400" i="1">
                                <a:solidFill>
                                  <a:schemeClr val="bg1"/>
                                </a:solidFill>
                                <a:latin typeface="Cambria Math" panose="02040503050406030204" pitchFamily="18" charset="0"/>
                                <a:ea typeface="全新硬笔行书简" panose="02010600040101010101" pitchFamily="2" charset="-122"/>
                                <a:sym typeface="+mn-ea"/>
                              </a:rPr>
                              <m:t>0</m:t>
                            </m:r>
                          </m:sub>
                        </m:sSub>
                        <m:d>
                          <m:d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sym typeface="+mn-ea"/>
                          </a:rPr>
                          <m:t>𝑑𝑥</m:t>
                        </m:r>
                      </m:e>
                    </m:nary>
                    <m:r>
                      <a:rPr lang="en-US" altLang="zh-CN" sz="2400"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fPr>
                      <m:num>
                        <m:r>
                          <a:rPr lang="en-US" altLang="zh-CN" sz="2400" i="1">
                            <a:solidFill>
                              <a:schemeClr val="bg1"/>
                            </a:solidFill>
                            <a:latin typeface="Cambria Math" panose="02040503050406030204" pitchFamily="18" charset="0"/>
                            <a:ea typeface="全新硬笔行书简" panose="02010600040101010101" pitchFamily="2" charset="-122"/>
                            <a:sym typeface="+mn-ea"/>
                          </a:rPr>
                          <m:t>6</m:t>
                        </m:r>
                        <m:sSub>
                          <m:sSub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sym typeface="+mn-ea"/>
                              </a:rPr>
                              <m:t>1</m:t>
                            </m:r>
                          </m:sub>
                        </m:sSub>
                        <m:r>
                          <a:rPr lang="en-US" altLang="zh-CN" sz="2400" i="1">
                            <a:solidFill>
                              <a:schemeClr val="bg1"/>
                            </a:solidFill>
                            <a:latin typeface="Cambria Math" panose="02040503050406030204" pitchFamily="18" charset="0"/>
                            <a:ea typeface="全新硬笔行书简" panose="02010600040101010101" pitchFamily="2" charset="-122"/>
                            <a:sym typeface="+mn-ea"/>
                          </a:rPr>
                          <m:t>−9</m:t>
                        </m:r>
                      </m:num>
                      <m:den>
                        <m:r>
                          <a:rPr lang="en-US" altLang="zh-CN" sz="2400" i="1">
                            <a:solidFill>
                              <a:schemeClr val="bg1"/>
                            </a:solidFill>
                            <a:latin typeface="Cambria Math" panose="02040503050406030204" pitchFamily="18" charset="0"/>
                            <a:ea typeface="全新硬笔行书简" panose="02010600040101010101" pitchFamily="2" charset="-122"/>
                            <a:sym typeface="+mn-ea"/>
                          </a:rPr>
                          <m:t>2(</m:t>
                        </m:r>
                        <m:sSub>
                          <m:sSub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sym typeface="+mn-ea"/>
                              </a:rPr>
                              <m:t>1</m:t>
                            </m:r>
                          </m:sub>
                        </m:sSub>
                        <m:r>
                          <a:rPr lang="en-US" altLang="zh-CN" sz="2400" i="1">
                            <a:solidFill>
                              <a:schemeClr val="bg1"/>
                            </a:solidFill>
                            <a:latin typeface="Cambria Math" panose="02040503050406030204" pitchFamily="18" charset="0"/>
                            <a:ea typeface="全新硬笔行书简" panose="02010600040101010101" pitchFamily="2" charset="-122"/>
                            <a:sym typeface="+mn-ea"/>
                          </a:rPr>
                          <m:t>−1)</m:t>
                        </m:r>
                      </m:den>
                    </m:f>
                    <m:r>
                      <a:rPr lang="en-US" altLang="zh-CN" sz="2400" i="1">
                        <a:solidFill>
                          <a:schemeClr val="bg1"/>
                        </a:solidFill>
                        <a:latin typeface="Cambria Math" panose="02040503050406030204" pitchFamily="18" charset="0"/>
                        <a:ea typeface="全新硬笔行书简" panose="02010600040101010101" pitchFamily="2" charset="-122"/>
                        <a:sym typeface="+mn-ea"/>
                      </a:rPr>
                      <m:t>,</m:t>
                    </m:r>
                    <m:sSub>
                      <m:sSub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sym typeface="+mn-ea"/>
                          </a:rPr>
                          <m:t>𝐴</m:t>
                        </m:r>
                      </m:e>
                      <m:sub>
                        <m:r>
                          <a:rPr lang="en-US" altLang="zh-CN" sz="2400" i="1">
                            <a:solidFill>
                              <a:schemeClr val="bg1"/>
                            </a:solidFill>
                            <a:latin typeface="Cambria Math" panose="02040503050406030204" pitchFamily="18" charset="0"/>
                            <a:ea typeface="全新硬笔行书简" panose="02010600040101010101" pitchFamily="2" charset="-122"/>
                            <a:sym typeface="+mn-ea"/>
                          </a:rPr>
                          <m:t>1</m:t>
                        </m:r>
                      </m:sub>
                    </m:sSub>
                    <m:r>
                      <a:rPr lang="en-US" altLang="zh-CN" sz="2400" i="1">
                        <a:solidFill>
                          <a:schemeClr val="bg1"/>
                        </a:solidFill>
                        <a:latin typeface="Cambria Math" panose="02040503050406030204" pitchFamily="18" charset="0"/>
                        <a:ea typeface="全新硬笔行书简" panose="02010600040101010101" pitchFamily="2" charset="-122"/>
                        <a:sym typeface="+mn-ea"/>
                      </a:rPr>
                      <m:t>=</m:t>
                    </m:r>
                    <m:nary>
                      <m:nary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sym typeface="+mn-ea"/>
                          </a:rPr>
                          <m:t>0</m:t>
                        </m:r>
                      </m:sub>
                      <m:sup>
                        <m:r>
                          <a:rPr lang="en-US" altLang="zh-CN" sz="2400" i="1">
                            <a:solidFill>
                              <a:schemeClr val="bg1"/>
                            </a:solidFill>
                            <a:latin typeface="Cambria Math" panose="02040503050406030204" pitchFamily="18" charset="0"/>
                            <a:ea typeface="全新硬笔行书简" panose="02010600040101010101" pitchFamily="2" charset="-122"/>
                            <a:sym typeface="+mn-ea"/>
                          </a:rPr>
                          <m:t>3</m:t>
                        </m:r>
                      </m:sup>
                      <m:e>
                        <m:sSub>
                          <m:sSub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sym typeface="+mn-ea"/>
                              </a:rPr>
                              <m:t>𝑙</m:t>
                            </m:r>
                          </m:e>
                          <m:sub>
                            <m:r>
                              <a:rPr lang="en-US" altLang="zh-CN" sz="2400" i="1">
                                <a:solidFill>
                                  <a:schemeClr val="bg1"/>
                                </a:solidFill>
                                <a:latin typeface="Cambria Math" panose="02040503050406030204" pitchFamily="18" charset="0"/>
                                <a:ea typeface="全新硬笔行书简" panose="02010600040101010101" pitchFamily="2" charset="-122"/>
                                <a:sym typeface="+mn-ea"/>
                              </a:rPr>
                              <m:t>1</m:t>
                            </m:r>
                          </m:sub>
                        </m:sSub>
                        <m:d>
                          <m:d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sym typeface="+mn-ea"/>
                          </a:rPr>
                          <m:t>𝑑𝑥</m:t>
                        </m:r>
                      </m:e>
                    </m:nary>
                    <m:r>
                      <a:rPr lang="en-US" altLang="zh-CN" sz="2400"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fPr>
                      <m:num>
                        <m:r>
                          <a:rPr lang="en-US" altLang="zh-CN" sz="2400" i="1">
                            <a:solidFill>
                              <a:schemeClr val="bg1"/>
                            </a:solidFill>
                            <a:latin typeface="Cambria Math" panose="02040503050406030204" pitchFamily="18" charset="0"/>
                            <a:ea typeface="全新硬笔行书简" panose="02010600040101010101" pitchFamily="2" charset="-122"/>
                            <a:sym typeface="+mn-ea"/>
                          </a:rPr>
                          <m:t>3</m:t>
                        </m:r>
                      </m:num>
                      <m:den>
                        <m:r>
                          <a:rPr lang="en-US" altLang="zh-CN" sz="2400" i="1">
                            <a:solidFill>
                              <a:schemeClr val="bg1"/>
                            </a:solidFill>
                            <a:latin typeface="Cambria Math" panose="02040503050406030204" pitchFamily="18" charset="0"/>
                            <a:ea typeface="全新硬笔行书简" panose="02010600040101010101" pitchFamily="2" charset="-122"/>
                            <a:sym typeface="+mn-ea"/>
                          </a:rPr>
                          <m:t>2(</m:t>
                        </m:r>
                        <m:sSub>
                          <m:sSub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sym typeface="+mn-ea"/>
                              </a:rPr>
                              <m:t>1</m:t>
                            </m:r>
                          </m:sub>
                        </m:sSub>
                        <m:r>
                          <a:rPr lang="en-US" altLang="zh-CN" sz="2400" i="1">
                            <a:solidFill>
                              <a:schemeClr val="bg1"/>
                            </a:solidFill>
                            <a:latin typeface="Cambria Math" panose="02040503050406030204" pitchFamily="18" charset="0"/>
                            <a:ea typeface="全新硬笔行书简" panose="02010600040101010101" pitchFamily="2" charset="-122"/>
                            <a:sym typeface="+mn-ea"/>
                          </a:rPr>
                          <m:t>−1)</m:t>
                        </m:r>
                      </m:den>
                    </m:f>
                    <m:r>
                      <a:rPr lang="en-US" altLang="zh-CN" sz="2400" i="1">
                        <a:solidFill>
                          <a:schemeClr val="bg1"/>
                        </a:solidFill>
                        <a:latin typeface="Cambria Math" panose="02040503050406030204" pitchFamily="18" charset="0"/>
                        <a:ea typeface="全新硬笔行书简" panose="02010600040101010101" pitchFamily="2" charset="-122"/>
                        <a:sym typeface="+mn-ea"/>
                      </a:rPr>
                      <m:t>,</m:t>
                    </m:r>
                  </m:oMath>
                </a14:m>
                <a:endParaRPr lang="en-US" altLang="zh-CN" sz="2400" dirty="0">
                  <a:solidFill>
                    <a:schemeClr val="bg1"/>
                  </a:solidFill>
                  <a:latin typeface="Cambria Math" panose="02040503050406030204" pitchFamily="18" charset="0"/>
                  <a:ea typeface="全新硬笔行书简" panose="02010600040101010101" pitchFamily="2" charset="-122"/>
                  <a:sym typeface="+mn-ea"/>
                </a:endParaRPr>
              </a:p>
              <a:p>
                <a:pPr eaLnBrk="0" hangingPunct="0">
                  <a:buFontTx/>
                  <a:buNone/>
                </a:pPr>
                <a:r>
                  <a:rPr lang="zh-CN" altLang="en-US" sz="2400" dirty="0">
                    <a:solidFill>
                      <a:schemeClr val="bg1"/>
                    </a:solidFill>
                    <a:latin typeface="Cambria Math" panose="02040503050406030204" pitchFamily="18" charset="0"/>
                    <a:ea typeface="全新硬笔行书简" panose="02010600040101010101" pitchFamily="2" charset="-122"/>
                    <a:sym typeface="+mn-ea"/>
                  </a:rPr>
                  <a:t>这样求积公式已至少具有了</a:t>
                </a:r>
                <a:r>
                  <a:rPr lang="en-US" altLang="zh-CN" sz="2400" dirty="0">
                    <a:solidFill>
                      <a:schemeClr val="bg1"/>
                    </a:solidFill>
                    <a:latin typeface="Cambria Math" panose="02040503050406030204" pitchFamily="18" charset="0"/>
                    <a:ea typeface="全新硬笔行书简" panose="02010600040101010101" pitchFamily="2" charset="-122"/>
                    <a:sym typeface="+mn-ea"/>
                  </a:rPr>
                  <a:t>1</a:t>
                </a:r>
                <a:r>
                  <a:rPr lang="zh-CN" altLang="en-US" sz="2400" dirty="0">
                    <a:solidFill>
                      <a:schemeClr val="bg1"/>
                    </a:solidFill>
                    <a:latin typeface="Cambria Math" panose="02040503050406030204" pitchFamily="18" charset="0"/>
                    <a:ea typeface="全新硬笔行书简" panose="02010600040101010101" pitchFamily="2" charset="-122"/>
                    <a:sym typeface="+mn-ea"/>
                  </a:rPr>
                  <a:t>次代数精度。</a:t>
                </a: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再将</a:t>
                </a:r>
                <a14:m>
                  <m:oMath xmlns:m="http://schemas.openxmlformats.org/officeDocument/2006/math">
                    <m:r>
                      <a:rPr lang="en-US" altLang="zh-CN" sz="2400"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sym typeface="+mn-ea"/>
                      </a:rPr>
                      <m:t>=</m:t>
                    </m:r>
                    <m:sSup>
                      <m:sSup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pPr>
                      <m:e>
                        <m:r>
                          <a:rPr lang="en-US" altLang="zh-CN" sz="2400" i="1">
                            <a:solidFill>
                              <a:schemeClr val="bg1"/>
                            </a:solidFill>
                            <a:latin typeface="Cambria Math" panose="02040503050406030204" pitchFamily="18" charset="0"/>
                            <a:ea typeface="全新硬笔行书简" panose="02010600040101010101" pitchFamily="2" charset="-122"/>
                            <a:sym typeface="+mn-ea"/>
                          </a:rPr>
                          <m:t>𝑥</m:t>
                        </m:r>
                      </m:e>
                      <m:sup>
                        <m:r>
                          <a:rPr lang="en-US" altLang="zh-CN" sz="2400" i="1">
                            <a:solidFill>
                              <a:schemeClr val="bg1"/>
                            </a:solidFill>
                            <a:latin typeface="Cambria Math" panose="02040503050406030204" pitchFamily="18" charset="0"/>
                            <a:ea typeface="全新硬笔行书简" panose="02010600040101010101" pitchFamily="2" charset="-122"/>
                            <a:sym typeface="+mn-ea"/>
                          </a:rPr>
                          <m:t>2</m:t>
                        </m:r>
                      </m:sup>
                    </m:sSup>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代入</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公式使其准确成立，则</a:t>
                </a: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14:m>
                  <m:oMathPara xmlns:m="http://schemas.openxmlformats.org/officeDocument/2006/math">
                    <m:oMathParaPr>
                      <m:jc m:val="centerGroup"/>
                    </m:oMathParaPr>
                    <m:oMath xmlns:m="http://schemas.openxmlformats.org/officeDocument/2006/math">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9=</m:t>
                      </m:r>
                      <m:f>
                        <m:f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fPr>
                        <m:num>
                          <m:r>
                            <a:rPr lang="en-US" altLang="zh-CN" sz="2400" i="1">
                              <a:solidFill>
                                <a:schemeClr val="bg1"/>
                              </a:solidFill>
                              <a:latin typeface="Cambria Math" panose="02040503050406030204" pitchFamily="18" charset="0"/>
                              <a:ea typeface="全新硬笔行书简" panose="02010600040101010101" pitchFamily="2" charset="-122"/>
                              <a:sym typeface="+mn-ea"/>
                            </a:rPr>
                            <m:t>6</m:t>
                          </m:r>
                          <m:sSub>
                            <m:sSub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sym typeface="+mn-ea"/>
                                </a:rPr>
                                <m:t>1</m:t>
                              </m:r>
                            </m:sub>
                          </m:sSub>
                          <m:r>
                            <a:rPr lang="en-US" altLang="zh-CN" sz="2400" i="1">
                              <a:solidFill>
                                <a:schemeClr val="bg1"/>
                              </a:solidFill>
                              <a:latin typeface="Cambria Math" panose="02040503050406030204" pitchFamily="18" charset="0"/>
                              <a:ea typeface="全新硬笔行书简" panose="02010600040101010101" pitchFamily="2" charset="-122"/>
                              <a:sym typeface="+mn-ea"/>
                            </a:rPr>
                            <m:t>−9</m:t>
                          </m:r>
                        </m:num>
                        <m:den>
                          <m:r>
                            <a:rPr lang="en-US" altLang="zh-CN" sz="2400" i="1">
                              <a:solidFill>
                                <a:schemeClr val="bg1"/>
                              </a:solidFill>
                              <a:latin typeface="Cambria Math" panose="02040503050406030204" pitchFamily="18" charset="0"/>
                              <a:ea typeface="全新硬笔行书简" panose="02010600040101010101" pitchFamily="2" charset="-122"/>
                              <a:sym typeface="+mn-ea"/>
                            </a:rPr>
                            <m:t>2(</m:t>
                          </m:r>
                          <m:sSub>
                            <m:sSub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sym typeface="+mn-ea"/>
                                </a:rPr>
                                <m:t>1</m:t>
                              </m:r>
                            </m:sub>
                          </m:sSub>
                          <m:r>
                            <a:rPr lang="en-US" altLang="zh-CN" sz="2400" i="1">
                              <a:solidFill>
                                <a:schemeClr val="bg1"/>
                              </a:solidFill>
                              <a:latin typeface="Cambria Math" panose="02040503050406030204" pitchFamily="18" charset="0"/>
                              <a:ea typeface="全新硬笔行书简" panose="02010600040101010101" pitchFamily="2" charset="-122"/>
                              <a:sym typeface="+mn-ea"/>
                            </a:rPr>
                            <m:t>−1)</m:t>
                          </m:r>
                        </m:den>
                      </m:f>
                      <m:r>
                        <a:rPr lang="en-US" altLang="zh-CN" sz="2400">
                          <a:solidFill>
                            <a:schemeClr val="bg1"/>
                          </a:solidFill>
                          <a:latin typeface="Cambria Math" panose="02040503050406030204" pitchFamily="18" charset="0"/>
                          <a:ea typeface="全新硬笔行书简" panose="02010600040101010101" pitchFamily="2" charset="-122"/>
                          <a:sym typeface="+mn-ea"/>
                        </a:rPr>
                        <m:t>+</m:t>
                      </m:r>
                      <m:f>
                        <m:f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fPr>
                        <m:num>
                          <m:r>
                            <a:rPr lang="en-US" altLang="zh-CN" sz="2400" i="1">
                              <a:solidFill>
                                <a:schemeClr val="bg1"/>
                              </a:solidFill>
                              <a:latin typeface="Cambria Math" panose="02040503050406030204" pitchFamily="18" charset="0"/>
                              <a:ea typeface="全新硬笔行书简" panose="02010600040101010101" pitchFamily="2" charset="-122"/>
                              <a:sym typeface="+mn-ea"/>
                            </a:rPr>
                            <m:t>3</m:t>
                          </m:r>
                        </m:num>
                        <m:den>
                          <m:r>
                            <a:rPr lang="en-US" altLang="zh-CN" sz="2400" i="1">
                              <a:solidFill>
                                <a:schemeClr val="bg1"/>
                              </a:solidFill>
                              <a:latin typeface="Cambria Math" panose="02040503050406030204" pitchFamily="18" charset="0"/>
                              <a:ea typeface="全新硬笔行书简" panose="02010600040101010101" pitchFamily="2" charset="-122"/>
                              <a:sym typeface="+mn-ea"/>
                            </a:rPr>
                            <m:t>2(</m:t>
                          </m:r>
                          <m:sSub>
                            <m:sSub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sym typeface="+mn-ea"/>
                                </a:rPr>
                                <m:t>1</m:t>
                              </m:r>
                            </m:sub>
                          </m:sSub>
                          <m:r>
                            <a:rPr lang="en-US" altLang="zh-CN" sz="2400" i="1">
                              <a:solidFill>
                                <a:schemeClr val="bg1"/>
                              </a:solidFill>
                              <a:latin typeface="Cambria Math" panose="02040503050406030204" pitchFamily="18" charset="0"/>
                              <a:ea typeface="全新硬笔行书简" panose="02010600040101010101" pitchFamily="2" charset="-122"/>
                              <a:sym typeface="+mn-ea"/>
                            </a:rPr>
                            <m:t>−1)</m:t>
                          </m:r>
                        </m:den>
                      </m:f>
                      <m:sSubSup>
                        <m:sSubSup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bSupPr>
                        <m:e>
                          <m:r>
                            <a:rPr lang="en-US" altLang="zh-CN" sz="2400" i="1">
                              <a:solidFill>
                                <a:schemeClr val="bg1"/>
                              </a:solidFill>
                              <a:latin typeface="Cambria Math" panose="02040503050406030204" pitchFamily="18" charset="0"/>
                              <a:ea typeface="全新硬笔行书简" panose="02010600040101010101" pitchFamily="2" charset="-122"/>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sym typeface="+mn-ea"/>
                            </a:rPr>
                            <m:t>1</m:t>
                          </m:r>
                        </m:sub>
                        <m:sup>
                          <m:r>
                            <a:rPr lang="en-US" altLang="zh-CN" sz="2400" i="1">
                              <a:solidFill>
                                <a:schemeClr val="bg1"/>
                              </a:solidFill>
                              <a:latin typeface="Cambria Math" panose="02040503050406030204" pitchFamily="18" charset="0"/>
                              <a:ea typeface="全新硬笔行书简" panose="02010600040101010101" pitchFamily="2" charset="-122"/>
                              <a:sym typeface="+mn-ea"/>
                            </a:rPr>
                            <m:t>2</m:t>
                          </m:r>
                        </m:sup>
                      </m:sSubSup>
                      <m:r>
                        <a:rPr lang="en-US" altLang="zh-CN" sz="2400"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fPr>
                        <m:num>
                          <m:r>
                            <a:rPr lang="en-US" altLang="zh-CN" sz="2400" i="1">
                              <a:solidFill>
                                <a:schemeClr val="bg1"/>
                              </a:solidFill>
                              <a:latin typeface="Cambria Math" panose="02040503050406030204" pitchFamily="18" charset="0"/>
                              <a:ea typeface="全新硬笔行书简" panose="02010600040101010101" pitchFamily="2" charset="-122"/>
                              <a:sym typeface="+mn-ea"/>
                            </a:rPr>
                            <m:t>3(</m:t>
                          </m:r>
                          <m:sSub>
                            <m:sSub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sym typeface="+mn-ea"/>
                                </a:rPr>
                                <m:t>1</m:t>
                              </m:r>
                            </m:sub>
                          </m:sSub>
                          <m:r>
                            <a:rPr lang="en-US" altLang="zh-CN" sz="2400" i="1">
                              <a:solidFill>
                                <a:schemeClr val="bg1"/>
                              </a:solidFill>
                              <a:latin typeface="Cambria Math" panose="02040503050406030204" pitchFamily="18" charset="0"/>
                              <a:ea typeface="全新硬笔行书简" panose="02010600040101010101" pitchFamily="2" charset="-122"/>
                              <a:sym typeface="+mn-ea"/>
                            </a:rPr>
                            <m:t>+3)</m:t>
                          </m:r>
                        </m:num>
                        <m:den>
                          <m:r>
                            <a:rPr lang="en-US" altLang="zh-CN" sz="2400" i="1">
                              <a:solidFill>
                                <a:schemeClr val="bg1"/>
                              </a:solidFill>
                              <a:latin typeface="Cambria Math" panose="02040503050406030204" pitchFamily="18" charset="0"/>
                              <a:ea typeface="全新硬笔行书简" panose="02010600040101010101" pitchFamily="2" charset="-122"/>
                              <a:sym typeface="+mn-ea"/>
                            </a:rPr>
                            <m:t>2</m:t>
                          </m:r>
                        </m:den>
                      </m:f>
                      <m:r>
                        <a:rPr lang="en-US" altLang="zh-CN" sz="2400" i="1">
                          <a:solidFill>
                            <a:schemeClr val="bg1"/>
                          </a:solidFill>
                          <a:latin typeface="Cambria Math" panose="02040503050406030204" pitchFamily="18" charset="0"/>
                          <a:ea typeface="全新硬笔行书简" panose="02010600040101010101" pitchFamily="2" charset="-122"/>
                          <a:sym typeface="+mn-ea"/>
                        </a:rPr>
                        <m:t>,</m:t>
                      </m:r>
                    </m:oMath>
                  </m:oMathPara>
                </a14:m>
                <a:endParaRPr lang="en-US" altLang="zh-CN" sz="2400" dirty="0">
                  <a:solidFill>
                    <a:schemeClr val="bg1"/>
                  </a:solidFill>
                  <a:latin typeface="Times New Roman" panose="02020603050405020304" pitchFamily="18" charset="0"/>
                  <a:ea typeface="全新硬笔行书简" panose="02010600040101010101" pitchFamily="2" charset="-122"/>
                  <a:sym typeface="+mn-ea"/>
                </a:endParaRPr>
              </a:p>
              <a:p>
                <a:pPr eaLnBrk="0" hangingPunct="0">
                  <a:buFontTx/>
                  <a:buNone/>
                </a:pP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故，</a:t>
                </a:r>
                <a14:m>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=3,</m:t>
                    </m:r>
                  </m:oMath>
                </a14:m>
                <a:r>
                  <a:rPr lang="en-US" altLang="zh-CN" sz="2400" dirty="0">
                    <a:solidFill>
                      <a:schemeClr val="bg1"/>
                    </a:solidFill>
                    <a:ea typeface="全新硬笔行书简" panose="02010600040101010101" pitchFamily="2" charset="-122"/>
                    <a:sym typeface="+mn-ea"/>
                  </a:rPr>
                  <a:t> </a:t>
                </a:r>
                <a14:m>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sym typeface="+mn-ea"/>
                          </a:rPr>
                          <m:t>𝐴</m:t>
                        </m:r>
                      </m:e>
                      <m:sub>
                        <m:r>
                          <a:rPr lang="en-US" altLang="zh-CN" sz="2400" i="1">
                            <a:solidFill>
                              <a:schemeClr val="bg1"/>
                            </a:solidFill>
                            <a:latin typeface="Cambria Math" panose="02040503050406030204" pitchFamily="18" charset="0"/>
                            <a:ea typeface="全新硬笔行书简" panose="02010600040101010101" pitchFamily="2" charset="-122"/>
                            <a:sym typeface="+mn-ea"/>
                          </a:rPr>
                          <m:t>0</m:t>
                        </m:r>
                      </m:sub>
                    </m:sSub>
                    <m:r>
                      <a:rPr lang="en-US" altLang="zh-CN" sz="2400"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fPr>
                      <m:num>
                        <m:r>
                          <a:rPr lang="en-US" altLang="zh-CN" sz="2400" i="1">
                            <a:solidFill>
                              <a:schemeClr val="bg1"/>
                            </a:solidFill>
                            <a:latin typeface="Cambria Math" panose="02040503050406030204" pitchFamily="18" charset="0"/>
                            <a:ea typeface="全新硬笔行书简" panose="02010600040101010101" pitchFamily="2" charset="-122"/>
                            <a:sym typeface="+mn-ea"/>
                          </a:rPr>
                          <m:t>9</m:t>
                        </m:r>
                      </m:num>
                      <m:den>
                        <m:r>
                          <a:rPr lang="en-US" altLang="zh-CN" sz="2400" i="1">
                            <a:solidFill>
                              <a:schemeClr val="bg1"/>
                            </a:solidFill>
                            <a:latin typeface="Cambria Math" panose="02040503050406030204" pitchFamily="18" charset="0"/>
                            <a:ea typeface="全新硬笔行书简" panose="02010600040101010101" pitchFamily="2" charset="-122"/>
                            <a:sym typeface="+mn-ea"/>
                          </a:rPr>
                          <m:t>4</m:t>
                        </m:r>
                      </m:den>
                    </m:f>
                    <m:r>
                      <a:rPr lang="en-US" altLang="zh-CN" sz="2400" i="1">
                        <a:solidFill>
                          <a:schemeClr val="bg1"/>
                        </a:solidFill>
                        <a:latin typeface="Cambria Math" panose="02040503050406030204" pitchFamily="18" charset="0"/>
                        <a:ea typeface="全新硬笔行书简" panose="02010600040101010101" pitchFamily="2" charset="-122"/>
                        <a:sym typeface="+mn-ea"/>
                      </a:rPr>
                      <m:t>,</m:t>
                    </m:r>
                    <m:sSub>
                      <m:sSub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sym typeface="+mn-ea"/>
                          </a:rPr>
                          <m:t>𝐴</m:t>
                        </m:r>
                      </m:e>
                      <m:sub>
                        <m:r>
                          <a:rPr lang="en-US" altLang="zh-CN" sz="2400" i="1">
                            <a:solidFill>
                              <a:schemeClr val="bg1"/>
                            </a:solidFill>
                            <a:latin typeface="Cambria Math" panose="02040503050406030204" pitchFamily="18" charset="0"/>
                            <a:ea typeface="全新硬笔行书简" panose="02010600040101010101" pitchFamily="2" charset="-122"/>
                            <a:sym typeface="+mn-ea"/>
                          </a:rPr>
                          <m:t>1</m:t>
                        </m:r>
                      </m:sub>
                    </m:sSub>
                    <m:r>
                      <a:rPr lang="en-US" altLang="zh-CN" sz="2400"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sz="2400" i="1">
                            <a:solidFill>
                              <a:schemeClr val="bg1"/>
                            </a:solidFill>
                            <a:latin typeface="Cambria Math" panose="02040503050406030204" pitchFamily="18" charset="0"/>
                            <a:ea typeface="全新硬笔行书简" panose="02010600040101010101" pitchFamily="2" charset="-122"/>
                            <a:sym typeface="+mn-ea"/>
                          </a:rPr>
                        </m:ctrlPr>
                      </m:fPr>
                      <m:num>
                        <m:r>
                          <a:rPr lang="en-US" altLang="zh-CN" sz="2400" i="1">
                            <a:solidFill>
                              <a:schemeClr val="bg1"/>
                            </a:solidFill>
                            <a:latin typeface="Cambria Math" panose="02040503050406030204" pitchFamily="18" charset="0"/>
                            <a:ea typeface="全新硬笔行书简" panose="02010600040101010101" pitchFamily="2" charset="-122"/>
                            <a:sym typeface="+mn-ea"/>
                          </a:rPr>
                          <m:t>3</m:t>
                        </m:r>
                      </m:num>
                      <m:den>
                        <m:r>
                          <a:rPr lang="en-US" altLang="zh-CN" sz="2400" i="1">
                            <a:solidFill>
                              <a:schemeClr val="bg1"/>
                            </a:solidFill>
                            <a:latin typeface="Cambria Math" panose="02040503050406030204" pitchFamily="18" charset="0"/>
                            <a:ea typeface="全新硬笔行书简" panose="02010600040101010101" pitchFamily="2" charset="-122"/>
                            <a:sym typeface="+mn-ea"/>
                          </a:rPr>
                          <m:t>4</m:t>
                        </m:r>
                      </m:den>
                    </m:f>
                    <m:r>
                      <a:rPr lang="en-US" altLang="zh-CN" sz="2400" i="1">
                        <a:solidFill>
                          <a:schemeClr val="bg1"/>
                        </a:solidFill>
                        <a:latin typeface="Cambria Math" panose="02040503050406030204" pitchFamily="18" charset="0"/>
                        <a:ea typeface="全新硬笔行书简" panose="02010600040101010101" pitchFamily="2" charset="-122"/>
                        <a:sym typeface="+mn-ea"/>
                      </a:rPr>
                      <m:t>.</m:t>
                    </m:r>
                  </m:oMath>
                </a14:m>
                <a:endParaRPr lang="en-US" altLang="zh-CN" sz="2400" dirty="0">
                  <a:solidFill>
                    <a:schemeClr val="bg1"/>
                  </a:solidFill>
                  <a:ea typeface="全新硬笔行书简" panose="02010600040101010101" pitchFamily="2" charset="-122"/>
                  <a:sym typeface="+mn-ea"/>
                </a:endParaRPr>
              </a:p>
              <a:p>
                <a:pPr eaLnBrk="0" hangingPunct="0">
                  <a:buFontTx/>
                  <a:buNone/>
                </a:pP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再验证求积公式的代数精度不可超过</a:t>
                </a:r>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2</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阶。</a:t>
                </a:r>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endPar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p:txBody>
          </p:sp>
        </mc:Choice>
        <mc:Fallback>
          <p:sp>
            <p:nvSpPr>
              <p:cNvPr id="3" name="矩形 2"/>
              <p:cNvSpPr>
                <a:spLocks noRot="1" noChangeAspect="1" noMove="1" noResize="1" noEditPoints="1" noAdjustHandles="1" noChangeArrowheads="1" noChangeShapeType="1" noTextEdit="1"/>
              </p:cNvSpPr>
              <p:nvPr/>
            </p:nvSpPr>
            <p:spPr>
              <a:xfrm>
                <a:off x="76318" y="2171388"/>
                <a:ext cx="8991364" cy="4005264"/>
              </a:xfrm>
              <a:prstGeom prst="rect">
                <a:avLst/>
              </a:prstGeom>
              <a:blipFill>
                <a:blip r:embed="rId3"/>
                <a:stretch>
                  <a:fillRect l="-1085" t="-1370" b="-25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9135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5">
                                            <p:txEl>
                                              <p:pRg st="0" end="0"/>
                                            </p:txEl>
                                          </p:spTgt>
                                        </p:tgtEl>
                                        <p:attrNameLst>
                                          <p:attrName>style.visibility</p:attrName>
                                        </p:attrNameLst>
                                      </p:cBhvr>
                                      <p:to>
                                        <p:strVal val="visible"/>
                                      </p:to>
                                    </p:set>
                                    <p:animEffect transition="in" filter="fade">
                                      <p:cBhvr>
                                        <p:cTn id="14" dur="500"/>
                                        <p:tgtEl>
                                          <p:spTgt spid="2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animEffect transition="in" filter="fade">
                                      <p:cBhvr>
                                        <p:cTn id="19" dur="500"/>
                                        <p:tgtEl>
                                          <p:spTgt spid="2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500"/>
                                        <p:tgtEl>
                                          <p:spTgt spid="3">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fade">
                                      <p:cBhvr>
                                        <p:cTn id="29" dur="500"/>
                                        <p:tgtEl>
                                          <p:spTgt spid="3">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fade">
                                      <p:cBhvr>
                                        <p:cTn id="34" dur="500"/>
                                        <p:tgtEl>
                                          <p:spTgt spid="3">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fade">
                                      <p:cBhvr>
                                        <p:cTn id="39" dur="500"/>
                                        <p:tgtEl>
                                          <p:spTgt spid="3">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Effect transition="in" filter="fade">
                                      <p:cBhvr>
                                        <p:cTn id="44" dur="500"/>
                                        <p:tgtEl>
                                          <p:spTgt spid="3">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500"/>
                                        <p:tgtEl>
                                          <p:spTgt spid="3">
                                            <p:txEl>
                                              <p:pRg st="5" end="5"/>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animEffect transition="in" filter="fade">
                                      <p:cBhvr>
                                        <p:cTn id="5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noChangeArrowheads="1"/>
          </p:cNvSpPr>
          <p:nvPr>
            <p:ph type="title"/>
          </p:nvPr>
        </p:nvSpPr>
        <p:spPr>
          <a:xfrm>
            <a:off x="457202" y="1062037"/>
            <a:ext cx="3486167" cy="871538"/>
          </a:xfrm>
        </p:spPr>
        <p:txBody>
          <a:bodyPr/>
          <a:lstStyle/>
          <a:p>
            <a:r>
              <a:rPr lang="en-US" altLang="zh-CN" sz="4950" dirty="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1. </a:t>
            </a:r>
            <a:r>
              <a:rPr lang="zh-CN" altLang="en-US" sz="4950" dirty="0">
                <a:solidFill>
                  <a:srgbClr val="00B050"/>
                </a:solidFill>
                <a:latin typeface="全新硬笔行书简" panose="02010600040101010101" pitchFamily="2" charset="-122"/>
                <a:ea typeface="全新硬笔行书简" panose="02010600040101010101" pitchFamily="2" charset="-122"/>
              </a:rPr>
              <a:t>机械求积</a:t>
            </a:r>
          </a:p>
        </p:txBody>
      </p:sp>
      <mc:AlternateContent xmlns:mc="http://schemas.openxmlformats.org/markup-compatibility/2006">
        <mc:Choice xmlns:a14="http://schemas.microsoft.com/office/drawing/2010/main" Requires="a14">
          <p:sp>
            <p:nvSpPr>
              <p:cNvPr id="25" name="文本框 24"/>
              <p:cNvSpPr txBox="1"/>
              <p:nvPr/>
            </p:nvSpPr>
            <p:spPr bwMode="auto">
              <a:xfrm>
                <a:off x="171567" y="1836469"/>
                <a:ext cx="8743721" cy="3581943"/>
              </a:xfrm>
              <a:prstGeom prst="rect">
                <a:avLst/>
              </a:prstGeom>
              <a:noFill/>
              <a:ln>
                <a:noFill/>
              </a:ln>
            </p:spPr>
            <p:txBody>
              <a:bodyPr wrap="square" rtlCol="0">
                <a:spAutoFit/>
              </a:bodyPr>
              <a:lstStyle/>
              <a:p>
                <a:pPr eaLnBrk="0" hangingPunct="0">
                  <a:buFontTx/>
                  <a:buNone/>
                </a:pP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1.4</a:t>
                </a: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 </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求积公式的余项</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r>
                  <a:rPr lang="en-US" altLang="zh-CN" sz="2100" i="1" dirty="0">
                    <a:solidFill>
                      <a:schemeClr val="bg1"/>
                    </a:solidFill>
                    <a:latin typeface="Cambria Math" panose="02040503050406030204" pitchFamily="18" charset="0"/>
                  </a:rPr>
                  <a:t>    </a:t>
                </a:r>
                <a:r>
                  <a:rPr lang="zh-CN" altLang="en-US" sz="2100" dirty="0">
                    <a:solidFill>
                      <a:schemeClr val="bg1"/>
                    </a:solidFill>
                    <a:latin typeface="全新硬笔行书简" panose="02010600040101010101" pitchFamily="2" charset="-122"/>
                    <a:ea typeface="全新硬笔行书简" panose="02010600040101010101" pitchFamily="2" charset="-122"/>
                  </a:rPr>
                  <a:t>若求积公式</a:t>
                </a:r>
                <a:endParaRPr lang="en-US" altLang="zh-CN" sz="2100" dirty="0">
                  <a:solidFill>
                    <a:schemeClr val="bg1"/>
                  </a:solidFill>
                  <a:latin typeface="全新硬笔行书简" panose="02010600040101010101" pitchFamily="2" charset="-122"/>
                  <a:ea typeface="全新硬笔行书简" panose="02010600040101010101" pitchFamily="2" charset="-122"/>
                </a:endParaRPr>
              </a:p>
              <a:p>
                <a:pPr eaLnBrk="0" hangingPunct="0"/>
                <a14:m>
                  <m:oMathPara xmlns:m="http://schemas.openxmlformats.org/officeDocument/2006/math">
                    <m:oMathParaPr>
                      <m:jc m:val="centerGroup"/>
                    </m:oMathParaPr>
                    <m:oMath xmlns:m="http://schemas.openxmlformats.org/officeDocument/2006/math">
                      <m:nary>
                        <m:naryPr>
                          <m:ctrlPr>
                            <a:rPr lang="zh-CN" altLang="en-US" sz="2100" i="1">
                              <a:solidFill>
                                <a:schemeClr val="bg1"/>
                              </a:solidFill>
                              <a:latin typeface="Cambria Math" panose="02040503050406030204" pitchFamily="18" charset="0"/>
                            </a:rPr>
                          </m:ctrlPr>
                        </m:naryPr>
                        <m:sub>
                          <m:r>
                            <m:rPr>
                              <m:brk m:alnAt="23"/>
                            </m:rPr>
                            <a:rPr lang="en-US" altLang="zh-CN" sz="2100" i="1">
                              <a:solidFill>
                                <a:schemeClr val="bg1"/>
                              </a:solidFill>
                              <a:latin typeface="Cambria Math" panose="02040503050406030204" pitchFamily="18" charset="0"/>
                            </a:rPr>
                            <m:t>𝑎</m:t>
                          </m:r>
                        </m:sub>
                        <m:sup>
                          <m:r>
                            <a:rPr lang="en-US" altLang="zh-CN" sz="2100" i="1">
                              <a:solidFill>
                                <a:schemeClr val="bg1"/>
                              </a:solidFill>
                              <a:latin typeface="Cambria Math" panose="02040503050406030204" pitchFamily="18" charset="0"/>
                            </a:rPr>
                            <m:t>𝑏</m:t>
                          </m:r>
                        </m:sup>
                        <m:e>
                          <m:r>
                            <a:rPr lang="en-US" altLang="zh-CN" sz="2100" i="1">
                              <a:solidFill>
                                <a:schemeClr val="bg1"/>
                              </a:solidFill>
                              <a:latin typeface="Cambria Math" panose="02040503050406030204" pitchFamily="18" charset="0"/>
                            </a:rPr>
                            <m:t>𝑓</m:t>
                          </m:r>
                          <m:d>
                            <m:dPr>
                              <m:ctrlPr>
                                <a:rPr lang="en-US" altLang="zh-CN" sz="2100" i="1">
                                  <a:solidFill>
                                    <a:schemeClr val="bg1"/>
                                  </a:solidFill>
                                  <a:latin typeface="Cambria Math" panose="02040503050406030204" pitchFamily="18" charset="0"/>
                                </a:rPr>
                              </m:ctrlPr>
                            </m:dPr>
                            <m:e>
                              <m:r>
                                <a:rPr lang="en-US" altLang="zh-CN" sz="2100" i="1">
                                  <a:solidFill>
                                    <a:schemeClr val="bg1"/>
                                  </a:solidFill>
                                  <a:latin typeface="Cambria Math" panose="02040503050406030204" pitchFamily="18" charset="0"/>
                                </a:rPr>
                                <m:t>𝑥</m:t>
                              </m:r>
                            </m:e>
                          </m:d>
                          <m:r>
                            <a:rPr lang="en-US" altLang="zh-CN" sz="2100" i="1">
                              <a:solidFill>
                                <a:schemeClr val="bg1"/>
                              </a:solidFill>
                              <a:latin typeface="Cambria Math" panose="02040503050406030204" pitchFamily="18" charset="0"/>
                            </a:rPr>
                            <m:t>𝑑𝑥</m:t>
                          </m:r>
                        </m:e>
                      </m:nary>
                      <m:r>
                        <a:rPr lang="en-US" altLang="zh-CN" sz="2100" i="1">
                          <a:solidFill>
                            <a:schemeClr val="bg1"/>
                          </a:solidFill>
                          <a:latin typeface="Cambria Math" panose="02040503050406030204" pitchFamily="18" charset="0"/>
                          <a:ea typeface="Cambria Math" panose="02040503050406030204" pitchFamily="18" charset="0"/>
                        </a:rPr>
                        <m:t>≈</m:t>
                      </m:r>
                      <m:nary>
                        <m:naryPr>
                          <m:chr m:val="∑"/>
                          <m:ctrlPr>
                            <a:rPr lang="en-US" altLang="zh-CN" sz="2100" i="1">
                              <a:solidFill>
                                <a:schemeClr val="bg1"/>
                              </a:solidFill>
                              <a:latin typeface="Cambria Math" panose="02040503050406030204" pitchFamily="18" charset="0"/>
                              <a:ea typeface="Cambria Math" panose="02040503050406030204" pitchFamily="18" charset="0"/>
                            </a:rPr>
                          </m:ctrlPr>
                        </m:naryPr>
                        <m:sub>
                          <m:r>
                            <m:rPr>
                              <m:brk m:alnAt="23"/>
                            </m:rPr>
                            <a:rPr lang="en-US" altLang="zh-CN" sz="2100" i="1">
                              <a:solidFill>
                                <a:schemeClr val="bg1"/>
                              </a:solidFill>
                              <a:latin typeface="Cambria Math" panose="02040503050406030204" pitchFamily="18" charset="0"/>
                              <a:ea typeface="Cambria Math" panose="02040503050406030204" pitchFamily="18" charset="0"/>
                            </a:rPr>
                            <m:t>𝑘</m:t>
                          </m:r>
                          <m:r>
                            <a:rPr lang="en-US" altLang="zh-CN" sz="2100" i="1">
                              <a:solidFill>
                                <a:schemeClr val="bg1"/>
                              </a:solidFill>
                              <a:latin typeface="Cambria Math" panose="02040503050406030204" pitchFamily="18" charset="0"/>
                              <a:ea typeface="Cambria Math" panose="02040503050406030204" pitchFamily="18" charset="0"/>
                            </a:rPr>
                            <m:t>=0</m:t>
                          </m:r>
                        </m:sub>
                        <m:sup>
                          <m:r>
                            <a:rPr lang="en-US" altLang="zh-CN" sz="2100" i="1">
                              <a:solidFill>
                                <a:schemeClr val="bg1"/>
                              </a:solidFill>
                              <a:latin typeface="Cambria Math" panose="02040503050406030204" pitchFamily="18" charset="0"/>
                              <a:ea typeface="Cambria Math" panose="02040503050406030204" pitchFamily="18" charset="0"/>
                            </a:rPr>
                            <m:t>𝑛</m:t>
                          </m:r>
                        </m:sup>
                        <m:e>
                          <m:sSub>
                            <m:sSubPr>
                              <m:ctrlPr>
                                <a:rPr lang="en-US" altLang="zh-CN" sz="2100" i="1">
                                  <a:solidFill>
                                    <a:schemeClr val="bg1"/>
                                  </a:solidFill>
                                  <a:latin typeface="Cambria Math" panose="02040503050406030204" pitchFamily="18" charset="0"/>
                                  <a:ea typeface="Cambria Math" panose="02040503050406030204" pitchFamily="18" charset="0"/>
                                </a:rPr>
                              </m:ctrlPr>
                            </m:sSubPr>
                            <m:e>
                              <m:r>
                                <a:rPr lang="en-US" altLang="zh-CN" sz="2100" i="1">
                                  <a:solidFill>
                                    <a:schemeClr val="bg1"/>
                                  </a:solidFill>
                                  <a:latin typeface="Cambria Math" panose="02040503050406030204" pitchFamily="18" charset="0"/>
                                  <a:ea typeface="Cambria Math" panose="02040503050406030204" pitchFamily="18" charset="0"/>
                                </a:rPr>
                                <m:t>𝐴</m:t>
                              </m:r>
                            </m:e>
                            <m:sub>
                              <m:r>
                                <a:rPr lang="en-US" altLang="zh-CN" sz="2100" i="1">
                                  <a:solidFill>
                                    <a:schemeClr val="bg1"/>
                                  </a:solidFill>
                                  <a:latin typeface="Cambria Math" panose="02040503050406030204" pitchFamily="18" charset="0"/>
                                  <a:ea typeface="Cambria Math" panose="02040503050406030204" pitchFamily="18" charset="0"/>
                                </a:rPr>
                                <m:t>𝑘</m:t>
                              </m:r>
                            </m:sub>
                          </m:sSub>
                        </m:e>
                      </m:nary>
                      <m:r>
                        <a:rPr lang="en-US" altLang="zh-CN" sz="2100" i="1">
                          <a:solidFill>
                            <a:schemeClr val="bg1"/>
                          </a:solidFill>
                          <a:latin typeface="Cambria Math" panose="02040503050406030204" pitchFamily="18" charset="0"/>
                          <a:ea typeface="Cambria Math" panose="02040503050406030204" pitchFamily="18" charset="0"/>
                        </a:rPr>
                        <m:t>𝑓</m:t>
                      </m:r>
                      <m:r>
                        <a:rPr lang="en-US" altLang="zh-CN" sz="2100" i="1">
                          <a:solidFill>
                            <a:schemeClr val="bg1"/>
                          </a:solidFill>
                          <a:latin typeface="Cambria Math" panose="02040503050406030204" pitchFamily="18" charset="0"/>
                          <a:ea typeface="Cambria Math" panose="02040503050406030204" pitchFamily="18" charset="0"/>
                        </a:rPr>
                        <m:t>(</m:t>
                      </m:r>
                      <m:sSub>
                        <m:sSubPr>
                          <m:ctrlPr>
                            <a:rPr lang="en-US" altLang="zh-CN" sz="2100" i="1">
                              <a:solidFill>
                                <a:schemeClr val="bg1"/>
                              </a:solidFill>
                              <a:latin typeface="Cambria Math" panose="02040503050406030204" pitchFamily="18" charset="0"/>
                              <a:ea typeface="Cambria Math" panose="02040503050406030204" pitchFamily="18" charset="0"/>
                            </a:rPr>
                          </m:ctrlPr>
                        </m:sSubPr>
                        <m:e>
                          <m:r>
                            <a:rPr lang="en-US" altLang="zh-CN" sz="2100" i="1">
                              <a:solidFill>
                                <a:schemeClr val="bg1"/>
                              </a:solidFill>
                              <a:latin typeface="Cambria Math" panose="02040503050406030204" pitchFamily="18" charset="0"/>
                              <a:ea typeface="Cambria Math" panose="02040503050406030204" pitchFamily="18" charset="0"/>
                            </a:rPr>
                            <m:t>𝑥</m:t>
                          </m:r>
                        </m:e>
                        <m:sub>
                          <m:r>
                            <a:rPr lang="en-US" altLang="zh-CN" sz="2100" i="1">
                              <a:solidFill>
                                <a:schemeClr val="bg1"/>
                              </a:solidFill>
                              <a:latin typeface="Cambria Math" panose="02040503050406030204" pitchFamily="18" charset="0"/>
                              <a:ea typeface="Cambria Math" panose="02040503050406030204" pitchFamily="18" charset="0"/>
                            </a:rPr>
                            <m:t>𝑘</m:t>
                          </m:r>
                        </m:sub>
                      </m:sSub>
                      <m:r>
                        <a:rPr lang="en-US" altLang="zh-CN" sz="2100" i="1">
                          <a:solidFill>
                            <a:schemeClr val="bg1"/>
                          </a:solidFill>
                          <a:latin typeface="Cambria Math" panose="02040503050406030204" pitchFamily="18" charset="0"/>
                          <a:ea typeface="Cambria Math" panose="02040503050406030204" pitchFamily="18" charset="0"/>
                        </a:rPr>
                        <m:t>)</m:t>
                      </m:r>
                    </m:oMath>
                  </m:oMathPara>
                </a14:m>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的</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代数精度为</a:t>
                </a: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m</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次，可以证明余项形如：</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14:m>
                  <m:oMathPara xmlns:m="http://schemas.openxmlformats.org/officeDocument/2006/math">
                    <m:oMathParaPr>
                      <m:jc m:val="centerGroup"/>
                    </m:oMathParaPr>
                    <m:oMath xmlns:m="http://schemas.openxmlformats.org/officeDocument/2006/math">
                      <m:r>
                        <a:rPr lang="en-US" altLang="zh-CN" sz="2100" i="1">
                          <a:solidFill>
                            <a:schemeClr val="bg1"/>
                          </a:solidFill>
                          <a:latin typeface="Cambria Math" panose="02040503050406030204" pitchFamily="18" charset="0"/>
                          <a:ea typeface="全新硬笔行书简" panose="02010600040101010101" pitchFamily="2" charset="-122"/>
                          <a:sym typeface="+mn-ea"/>
                        </a:rPr>
                        <m:t>𝑅</m:t>
                      </m:r>
                      <m:d>
                        <m:dPr>
                          <m:begChr m:val="["/>
                          <m:endChr m:val="]"/>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𝑓</m:t>
                          </m:r>
                        </m:e>
                      </m:d>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dirty="0">
                          <a:solidFill>
                            <a:schemeClr val="bg1"/>
                          </a:solidFill>
                          <a:latin typeface="Cambria Math" panose="02040503050406030204" pitchFamily="18" charset="0"/>
                          <a:ea typeface="全新硬笔行书简" panose="02010600040101010101" pitchFamily="2" charset="-122"/>
                          <a:sym typeface="+mn-ea"/>
                        </a:rPr>
                        <m:t>𝑘</m:t>
                      </m:r>
                      <m:sSup>
                        <m:sSupPr>
                          <m:ctrlPr>
                            <a:rPr lang="en-US" altLang="zh-CN" sz="2100" i="1" dirty="0">
                              <a:solidFill>
                                <a:schemeClr val="bg1"/>
                              </a:solidFill>
                              <a:latin typeface="Cambria Math" panose="02040503050406030204" pitchFamily="18" charset="0"/>
                              <a:ea typeface="全新硬笔行书简" panose="02010600040101010101" pitchFamily="2" charset="-122"/>
                              <a:sym typeface="+mn-ea"/>
                            </a:rPr>
                          </m:ctrlPr>
                        </m:sSupPr>
                        <m:e>
                          <m:r>
                            <a:rPr lang="en-US" altLang="zh-CN" sz="2100" i="1" dirty="0">
                              <a:solidFill>
                                <a:schemeClr val="bg1"/>
                              </a:solidFill>
                              <a:latin typeface="Cambria Math" panose="02040503050406030204" pitchFamily="18" charset="0"/>
                              <a:ea typeface="全新硬笔行书简" panose="02010600040101010101" pitchFamily="2" charset="-122"/>
                              <a:sym typeface="+mn-ea"/>
                            </a:rPr>
                            <m:t>𝑓</m:t>
                          </m:r>
                        </m:e>
                        <m:sup>
                          <m:d>
                            <m:dPr>
                              <m:ctrlPr>
                                <a:rPr lang="en-US" altLang="zh-CN" sz="2100" i="1" dirty="0">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dirty="0">
                                  <a:solidFill>
                                    <a:schemeClr val="bg1"/>
                                  </a:solidFill>
                                  <a:latin typeface="Cambria Math" panose="02040503050406030204" pitchFamily="18" charset="0"/>
                                  <a:ea typeface="全新硬笔行书简" panose="02010600040101010101" pitchFamily="2" charset="-122"/>
                                  <a:sym typeface="+mn-ea"/>
                                </a:rPr>
                                <m:t>𝑚</m:t>
                              </m:r>
                              <m:r>
                                <a:rPr lang="en-US" altLang="zh-CN" sz="2100" i="1" dirty="0">
                                  <a:solidFill>
                                    <a:schemeClr val="bg1"/>
                                  </a:solidFill>
                                  <a:latin typeface="Cambria Math" panose="02040503050406030204" pitchFamily="18" charset="0"/>
                                  <a:ea typeface="全新硬笔行书简" panose="02010600040101010101" pitchFamily="2" charset="-122"/>
                                  <a:sym typeface="+mn-ea"/>
                                </a:rPr>
                                <m:t>+1</m:t>
                              </m:r>
                            </m:e>
                          </m:d>
                        </m:sup>
                      </m:sSup>
                      <m:d>
                        <m:dPr>
                          <m:ctrlPr>
                            <a:rPr lang="en-US" altLang="zh-CN" sz="2100" i="1" dirty="0">
                              <a:solidFill>
                                <a:schemeClr val="bg1"/>
                              </a:solidFill>
                              <a:latin typeface="Cambria Math" panose="02040503050406030204" pitchFamily="18" charset="0"/>
                              <a:ea typeface="全新硬笔行书简" panose="02010600040101010101" pitchFamily="2" charset="-122"/>
                              <a:sym typeface="+mn-ea"/>
                            </a:rPr>
                          </m:ctrlPr>
                        </m:dPr>
                        <m:e>
                          <m:r>
                            <a:rPr lang="zh-CN" altLang="en-US" sz="2100" i="1" dirty="0">
                              <a:solidFill>
                                <a:schemeClr val="bg1"/>
                              </a:solidFill>
                              <a:latin typeface="Cambria Math" panose="02040503050406030204" pitchFamily="18" charset="0"/>
                              <a:ea typeface="全新硬笔行书简" panose="02010600040101010101" pitchFamily="2" charset="-122"/>
                              <a:sym typeface="+mn-ea"/>
                            </a:rPr>
                            <m:t>𝜂</m:t>
                          </m:r>
                        </m:e>
                      </m:d>
                    </m:oMath>
                  </m:oMathPara>
                </a14:m>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其中，</a:t>
                </a:r>
                <a14:m>
                  <m:oMath xmlns:m="http://schemas.openxmlformats.org/officeDocument/2006/math">
                    <m:r>
                      <a:rPr lang="en-US" altLang="zh-CN" sz="2100" i="1">
                        <a:solidFill>
                          <a:schemeClr val="bg1"/>
                        </a:solidFill>
                        <a:latin typeface="Cambria Math" panose="02040503050406030204" pitchFamily="18" charset="0"/>
                        <a:ea typeface="全新硬笔行书简" panose="02010600040101010101" pitchFamily="2" charset="-122"/>
                        <a:sym typeface="+mn-ea"/>
                      </a:rPr>
                      <m:t>𝑘</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是与函数</a:t>
                </a:r>
                <a14:m>
                  <m:oMath xmlns:m="http://schemas.openxmlformats.org/officeDocument/2006/math">
                    <m:r>
                      <a:rPr lang="en-US" altLang="zh-CN" sz="2100" i="1">
                        <a:solidFill>
                          <a:schemeClr val="bg1"/>
                        </a:solidFill>
                        <a:latin typeface="Cambria Math" panose="02040503050406030204" pitchFamily="18" charset="0"/>
                        <a:ea typeface="全新硬笔行书简" panose="02010600040101010101" pitchFamily="2" charset="-122"/>
                        <a:sym typeface="+mn-ea"/>
                      </a:rPr>
                      <m:t>𝑓</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无关的量（与区间和求积节点有关），</a:t>
                </a:r>
                <a14:m>
                  <m:oMath xmlns:m="http://schemas.openxmlformats.org/officeDocument/2006/math">
                    <m:r>
                      <a:rPr lang="zh-CN" altLang="en-US" sz="2100" i="1">
                        <a:solidFill>
                          <a:schemeClr val="bg1"/>
                        </a:solidFill>
                        <a:latin typeface="Cambria Math" panose="02040503050406030204" pitchFamily="18" charset="0"/>
                        <a:ea typeface="全新硬笔行书简" panose="02010600040101010101" pitchFamily="2" charset="-122"/>
                        <a:sym typeface="+mn-ea"/>
                      </a:rPr>
                      <m:t>𝜂𝜖</m:t>
                    </m:r>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全新硬笔行书简" panose="02010600040101010101" pitchFamily="2" charset="-122"/>
                        <a:sym typeface="+mn-ea"/>
                      </a:rPr>
                      <m:t>𝑎</m:t>
                    </m:r>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全新硬笔行书简" panose="02010600040101010101" pitchFamily="2" charset="-122"/>
                        <a:sym typeface="+mn-ea"/>
                      </a:rPr>
                      <m:t>𝑏</m:t>
                    </m:r>
                    <m:r>
                      <a:rPr lang="en-US" altLang="zh-CN" sz="2100" i="1">
                        <a:solidFill>
                          <a:schemeClr val="bg1"/>
                        </a:solidFill>
                        <a:latin typeface="Cambria Math" panose="02040503050406030204" pitchFamily="18" charset="0"/>
                        <a:ea typeface="全新硬笔行书简" panose="02010600040101010101" pitchFamily="2" charset="-122"/>
                        <a:sym typeface="+mn-ea"/>
                      </a:rPr>
                      <m:t>)</m:t>
                    </m:r>
                  </m:oMath>
                </a14:m>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注：求积公式中右端把某些求积节点处的值换成导数值时，在代数精度为</a:t>
                </a:r>
                <a:r>
                  <a:rPr lang="en-US" altLang="zh-CN" sz="2100" i="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m</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的情形下，上述结论仍然成立。</a:t>
                </a:r>
                <a:endParaRPr lang="zh-CN" altLang="en-US" sz="2100" dirty="0">
                  <a:solidFill>
                    <a:schemeClr val="bg1"/>
                  </a:solidFill>
                  <a:latin typeface="全新硬笔行书简" panose="02010600040101010101" pitchFamily="2" charset="-122"/>
                  <a:ea typeface="全新硬笔行书简" panose="02010600040101010101" pitchFamily="2" charset="-122"/>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171567" y="1836469"/>
                <a:ext cx="8743721" cy="3581943"/>
              </a:xfrm>
              <a:prstGeom prst="rect">
                <a:avLst/>
              </a:prstGeom>
              <a:blipFill>
                <a:blip r:embed="rId2"/>
                <a:stretch>
                  <a:fillRect l="-837" t="-1190" r="-697" b="-2381"/>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3795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fade">
                                      <p:cBhvr>
                                        <p:cTn id="18" dur="500"/>
                                        <p:tgtEl>
                                          <p:spTgt spid="2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xEl>
                                              <p:pRg st="1" end="1"/>
                                            </p:txEl>
                                          </p:spTgt>
                                        </p:tgtEl>
                                        <p:attrNameLst>
                                          <p:attrName>style.visibility</p:attrName>
                                        </p:attrNameLst>
                                      </p:cBhvr>
                                      <p:to>
                                        <p:strVal val="visible"/>
                                      </p:to>
                                    </p:set>
                                    <p:animEffect transition="in" filter="fade">
                                      <p:cBhvr>
                                        <p:cTn id="23" dur="500"/>
                                        <p:tgtEl>
                                          <p:spTgt spid="2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xEl>
                                              <p:pRg st="2" end="2"/>
                                            </p:txEl>
                                          </p:spTgt>
                                        </p:tgtEl>
                                        <p:attrNameLst>
                                          <p:attrName>style.visibility</p:attrName>
                                        </p:attrNameLst>
                                      </p:cBhvr>
                                      <p:to>
                                        <p:strVal val="visible"/>
                                      </p:to>
                                    </p:set>
                                    <p:animEffect transition="in" filter="fade">
                                      <p:cBhvr>
                                        <p:cTn id="28" dur="500"/>
                                        <p:tgtEl>
                                          <p:spTgt spid="25">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5">
                                            <p:txEl>
                                              <p:pRg st="3" end="3"/>
                                            </p:txEl>
                                          </p:spTgt>
                                        </p:tgtEl>
                                        <p:attrNameLst>
                                          <p:attrName>style.visibility</p:attrName>
                                        </p:attrNameLst>
                                      </p:cBhvr>
                                      <p:to>
                                        <p:strVal val="visible"/>
                                      </p:to>
                                    </p:set>
                                    <p:animEffect transition="in" filter="fade">
                                      <p:cBhvr>
                                        <p:cTn id="33" dur="500"/>
                                        <p:tgtEl>
                                          <p:spTgt spid="25">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5">
                                            <p:txEl>
                                              <p:pRg st="4" end="4"/>
                                            </p:txEl>
                                          </p:spTgt>
                                        </p:tgtEl>
                                        <p:attrNameLst>
                                          <p:attrName>style.visibility</p:attrName>
                                        </p:attrNameLst>
                                      </p:cBhvr>
                                      <p:to>
                                        <p:strVal val="visible"/>
                                      </p:to>
                                    </p:set>
                                    <p:animEffect transition="in" filter="fade">
                                      <p:cBhvr>
                                        <p:cTn id="38" dur="500"/>
                                        <p:tgtEl>
                                          <p:spTgt spid="25">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5">
                                            <p:txEl>
                                              <p:pRg st="5" end="5"/>
                                            </p:txEl>
                                          </p:spTgt>
                                        </p:tgtEl>
                                        <p:attrNameLst>
                                          <p:attrName>style.visibility</p:attrName>
                                        </p:attrNameLst>
                                      </p:cBhvr>
                                      <p:to>
                                        <p:strVal val="visible"/>
                                      </p:to>
                                    </p:set>
                                    <p:animEffect transition="in" filter="fade">
                                      <p:cBhvr>
                                        <p:cTn id="43" dur="500"/>
                                        <p:tgtEl>
                                          <p:spTgt spid="25">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5">
                                            <p:txEl>
                                              <p:pRg st="7" end="7"/>
                                            </p:txEl>
                                          </p:spTgt>
                                        </p:tgtEl>
                                        <p:attrNameLst>
                                          <p:attrName>style.visibility</p:attrName>
                                        </p:attrNameLst>
                                      </p:cBhvr>
                                      <p:to>
                                        <p:strVal val="visible"/>
                                      </p:to>
                                    </p:set>
                                    <p:animEffect transition="in" filter="fade">
                                      <p:cBhvr>
                                        <p:cTn id="48" dur="500"/>
                                        <p:tgtEl>
                                          <p:spTgt spid="2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5" name="文本框 24"/>
              <p:cNvSpPr txBox="1"/>
              <p:nvPr/>
            </p:nvSpPr>
            <p:spPr bwMode="auto">
              <a:xfrm>
                <a:off x="171567" y="1168923"/>
                <a:ext cx="8743721" cy="4063100"/>
              </a:xfrm>
              <a:prstGeom prst="rect">
                <a:avLst/>
              </a:prstGeom>
              <a:noFill/>
              <a:ln>
                <a:noFill/>
              </a:ln>
            </p:spPr>
            <p:txBody>
              <a:bodyPr wrap="square" rtlCol="0">
                <a:spAutoFit/>
              </a:bodyPr>
              <a:lstStyle/>
              <a:p>
                <a:pPr eaLnBrk="0" hangingPunct="0">
                  <a:buFontTx/>
                  <a:buNone/>
                </a:pP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1.4</a:t>
                </a: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 </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求积公式的余项</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r>
                  <a:rPr lang="en-US" altLang="zh-CN" sz="2100" i="1" dirty="0">
                    <a:solidFill>
                      <a:schemeClr val="bg1"/>
                    </a:solidFill>
                    <a:latin typeface="Cambria Math" panose="02040503050406030204" pitchFamily="18" charset="0"/>
                  </a:rPr>
                  <a:t>    </a:t>
                </a:r>
                <a:r>
                  <a:rPr lang="zh-CN" altLang="en-US" sz="2100" dirty="0">
                    <a:solidFill>
                      <a:schemeClr val="bg1"/>
                    </a:solidFill>
                    <a:latin typeface="全新硬笔行书简" panose="02010600040101010101" pitchFamily="2" charset="-122"/>
                    <a:ea typeface="全新硬笔行书简" panose="02010600040101010101" pitchFamily="2" charset="-122"/>
                  </a:rPr>
                  <a:t>容易得到，</a:t>
                </a:r>
                <a:endParaRPr lang="en-US" altLang="zh-CN" sz="2100" dirty="0">
                  <a:solidFill>
                    <a:schemeClr val="bg1"/>
                  </a:solidFill>
                  <a:latin typeface="全新硬笔行书简" panose="02010600040101010101" pitchFamily="2" charset="-122"/>
                  <a:ea typeface="全新硬笔行书简" panose="02010600040101010101" pitchFamily="2" charset="-122"/>
                </a:endParaRPr>
              </a:p>
              <a:p>
                <a:pPr eaLnBrk="0" hangingPunct="0"/>
                <a:r>
                  <a:rPr lang="en-US" altLang="zh-CN" sz="2100" dirty="0">
                    <a:solidFill>
                      <a:schemeClr val="bg1"/>
                    </a:solidFill>
                    <a:sym typeface="+mn-ea"/>
                  </a:rPr>
                  <a:t>(1)</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梯形求积公式的余项</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14:m>
                  <m:oMathPara xmlns:m="http://schemas.openxmlformats.org/officeDocument/2006/math">
                    <m:oMathParaPr>
                      <m:jc m:val="centerGroup"/>
                    </m:oMathParaPr>
                    <m:oMath xmlns:m="http://schemas.openxmlformats.org/officeDocument/2006/math">
                      <m:r>
                        <a:rPr lang="en-US" altLang="zh-CN" sz="2100" i="1">
                          <a:solidFill>
                            <a:schemeClr val="bg1"/>
                          </a:solidFill>
                          <a:latin typeface="Cambria Math" panose="02040503050406030204" pitchFamily="18" charset="0"/>
                        </a:rPr>
                        <m:t>𝐼</m:t>
                      </m:r>
                      <m:d>
                        <m:dPr>
                          <m:begChr m:val="["/>
                          <m:endChr m:val="]"/>
                          <m:ctrlPr>
                            <a:rPr lang="en-US" altLang="zh-CN" sz="2100" i="1">
                              <a:solidFill>
                                <a:schemeClr val="bg1"/>
                              </a:solidFill>
                              <a:latin typeface="Cambria Math" panose="02040503050406030204" pitchFamily="18" charset="0"/>
                            </a:rPr>
                          </m:ctrlPr>
                        </m:dPr>
                        <m:e>
                          <m:r>
                            <a:rPr lang="en-US" altLang="zh-CN" sz="2100" i="1">
                              <a:solidFill>
                                <a:schemeClr val="bg1"/>
                              </a:solidFill>
                              <a:latin typeface="Cambria Math" panose="02040503050406030204" pitchFamily="18" charset="0"/>
                            </a:rPr>
                            <m:t>𝑓</m:t>
                          </m:r>
                        </m:e>
                      </m:d>
                      <m:r>
                        <a:rPr lang="en-US" altLang="zh-CN" sz="2100" i="1">
                          <a:solidFill>
                            <a:schemeClr val="bg1"/>
                          </a:solidFill>
                          <a:latin typeface="Cambria Math" panose="02040503050406030204" pitchFamily="18" charset="0"/>
                        </a:rPr>
                        <m:t>−</m:t>
                      </m:r>
                      <m:r>
                        <a:rPr lang="en-US" altLang="zh-CN" sz="2100" i="1">
                          <a:solidFill>
                            <a:schemeClr val="bg1"/>
                          </a:solidFill>
                          <a:latin typeface="Cambria Math" panose="02040503050406030204" pitchFamily="18" charset="0"/>
                        </a:rPr>
                        <m:t>𝑇</m:t>
                      </m:r>
                      <m:r>
                        <a:rPr lang="en-US" altLang="zh-CN" sz="2100" i="1">
                          <a:solidFill>
                            <a:schemeClr val="bg1"/>
                          </a:solidFill>
                          <a:latin typeface="Cambria Math" panose="02040503050406030204" pitchFamily="18" charset="0"/>
                        </a:rPr>
                        <m:t>=</m:t>
                      </m:r>
                      <m:nary>
                        <m:naryPr>
                          <m:ctrlPr>
                            <a:rPr lang="zh-CN" altLang="en-US" sz="2100" i="1">
                              <a:solidFill>
                                <a:schemeClr val="bg1"/>
                              </a:solidFill>
                              <a:latin typeface="Cambria Math" panose="02040503050406030204" pitchFamily="18" charset="0"/>
                            </a:rPr>
                          </m:ctrlPr>
                        </m:naryPr>
                        <m:sub>
                          <m:r>
                            <m:rPr>
                              <m:brk m:alnAt="23"/>
                            </m:rPr>
                            <a:rPr lang="en-US" altLang="zh-CN" sz="2100" i="1">
                              <a:solidFill>
                                <a:schemeClr val="bg1"/>
                              </a:solidFill>
                              <a:latin typeface="Cambria Math" panose="02040503050406030204" pitchFamily="18" charset="0"/>
                            </a:rPr>
                            <m:t>𝑎</m:t>
                          </m:r>
                        </m:sub>
                        <m:sup>
                          <m:r>
                            <a:rPr lang="en-US" altLang="zh-CN" sz="2100" i="1">
                              <a:solidFill>
                                <a:schemeClr val="bg1"/>
                              </a:solidFill>
                              <a:latin typeface="Cambria Math" panose="02040503050406030204" pitchFamily="18" charset="0"/>
                            </a:rPr>
                            <m:t>𝑏</m:t>
                          </m:r>
                        </m:sup>
                        <m:e>
                          <m:r>
                            <a:rPr lang="en-US" altLang="zh-CN" sz="2100" i="1">
                              <a:solidFill>
                                <a:schemeClr val="bg1"/>
                              </a:solidFill>
                              <a:latin typeface="Cambria Math" panose="02040503050406030204" pitchFamily="18" charset="0"/>
                            </a:rPr>
                            <m:t>𝑓</m:t>
                          </m:r>
                          <m:d>
                            <m:dPr>
                              <m:ctrlPr>
                                <a:rPr lang="en-US" altLang="zh-CN" sz="2100" i="1">
                                  <a:solidFill>
                                    <a:schemeClr val="bg1"/>
                                  </a:solidFill>
                                  <a:latin typeface="Cambria Math" panose="02040503050406030204" pitchFamily="18" charset="0"/>
                                </a:rPr>
                              </m:ctrlPr>
                            </m:dPr>
                            <m:e>
                              <m:r>
                                <a:rPr lang="en-US" altLang="zh-CN" sz="2100" i="1">
                                  <a:solidFill>
                                    <a:schemeClr val="bg1"/>
                                  </a:solidFill>
                                  <a:latin typeface="Cambria Math" panose="02040503050406030204" pitchFamily="18" charset="0"/>
                                </a:rPr>
                                <m:t>𝑥</m:t>
                              </m:r>
                            </m:e>
                          </m:d>
                          <m:r>
                            <a:rPr lang="en-US" altLang="zh-CN" sz="2100" i="1">
                              <a:solidFill>
                                <a:schemeClr val="bg1"/>
                              </a:solidFill>
                              <a:latin typeface="Cambria Math" panose="02040503050406030204" pitchFamily="18" charset="0"/>
                            </a:rPr>
                            <m:t>𝑑𝑥</m:t>
                          </m:r>
                        </m:e>
                      </m:nary>
                      <m:r>
                        <a:rPr lang="en-US" altLang="zh-CN" sz="2100" i="1">
                          <a:solidFill>
                            <a:schemeClr val="bg1"/>
                          </a:solidFill>
                          <a:latin typeface="Cambria Math" panose="02040503050406030204" pitchFamily="18" charset="0"/>
                        </a:rPr>
                        <m:t>−</m:t>
                      </m:r>
                      <m:f>
                        <m:fPr>
                          <m:ctrlPr>
                            <a:rPr lang="en-US" altLang="zh-CN" sz="2100" i="1">
                              <a:solidFill>
                                <a:schemeClr val="bg1"/>
                              </a:solidFill>
                              <a:latin typeface="Cambria Math" panose="02040503050406030204" pitchFamily="18" charset="0"/>
                            </a:rPr>
                          </m:ctrlPr>
                        </m:fPr>
                        <m:num>
                          <m:r>
                            <a:rPr lang="en-US" altLang="zh-CN" sz="2100" i="1">
                              <a:solidFill>
                                <a:schemeClr val="bg1"/>
                              </a:solidFill>
                              <a:latin typeface="Cambria Math" panose="02040503050406030204" pitchFamily="18" charset="0"/>
                            </a:rPr>
                            <m:t>𝑓</m:t>
                          </m:r>
                          <m:d>
                            <m:dPr>
                              <m:ctrlPr>
                                <a:rPr lang="en-US" altLang="zh-CN" sz="2100" i="1">
                                  <a:solidFill>
                                    <a:schemeClr val="bg1"/>
                                  </a:solidFill>
                                  <a:latin typeface="Cambria Math" panose="02040503050406030204" pitchFamily="18" charset="0"/>
                                </a:rPr>
                              </m:ctrlPr>
                            </m:dPr>
                            <m:e>
                              <m:r>
                                <a:rPr lang="en-US" altLang="zh-CN" sz="2100" i="1">
                                  <a:solidFill>
                                    <a:schemeClr val="bg1"/>
                                  </a:solidFill>
                                  <a:latin typeface="Cambria Math" panose="02040503050406030204" pitchFamily="18" charset="0"/>
                                </a:rPr>
                                <m:t>𝑎</m:t>
                              </m:r>
                            </m:e>
                          </m:d>
                          <m:r>
                            <a:rPr lang="en-US" altLang="zh-CN" sz="2100" i="1">
                              <a:solidFill>
                                <a:schemeClr val="bg1"/>
                              </a:solidFill>
                              <a:latin typeface="Cambria Math" panose="02040503050406030204" pitchFamily="18" charset="0"/>
                            </a:rPr>
                            <m:t>+</m:t>
                          </m:r>
                          <m:r>
                            <a:rPr lang="en-US" altLang="zh-CN" sz="2100" i="1">
                              <a:solidFill>
                                <a:schemeClr val="bg1"/>
                              </a:solidFill>
                              <a:latin typeface="Cambria Math" panose="02040503050406030204" pitchFamily="18" charset="0"/>
                            </a:rPr>
                            <m:t>𝑓</m:t>
                          </m:r>
                          <m:d>
                            <m:dPr>
                              <m:ctrlPr>
                                <a:rPr lang="en-US" altLang="zh-CN" sz="2100" i="1">
                                  <a:solidFill>
                                    <a:schemeClr val="bg1"/>
                                  </a:solidFill>
                                  <a:latin typeface="Cambria Math" panose="02040503050406030204" pitchFamily="18" charset="0"/>
                                </a:rPr>
                              </m:ctrlPr>
                            </m:dPr>
                            <m:e>
                              <m:r>
                                <a:rPr lang="en-US" altLang="zh-CN" sz="2100" i="1">
                                  <a:solidFill>
                                    <a:schemeClr val="bg1"/>
                                  </a:solidFill>
                                  <a:latin typeface="Cambria Math" panose="02040503050406030204" pitchFamily="18" charset="0"/>
                                </a:rPr>
                                <m:t>𝑏</m:t>
                              </m:r>
                            </m:e>
                          </m:d>
                        </m:num>
                        <m:den>
                          <m:r>
                            <a:rPr lang="en-US" altLang="zh-CN" sz="2100" i="1">
                              <a:solidFill>
                                <a:schemeClr val="bg1"/>
                              </a:solidFill>
                              <a:latin typeface="Cambria Math" panose="02040503050406030204" pitchFamily="18" charset="0"/>
                            </a:rPr>
                            <m:t>2</m:t>
                          </m:r>
                        </m:den>
                      </m:f>
                      <m:d>
                        <m:dPr>
                          <m:ctrlPr>
                            <a:rPr lang="en-US" altLang="zh-CN" sz="2100" i="1">
                              <a:solidFill>
                                <a:schemeClr val="bg1"/>
                              </a:solidFill>
                              <a:latin typeface="Cambria Math" panose="02040503050406030204" pitchFamily="18" charset="0"/>
                            </a:rPr>
                          </m:ctrlPr>
                        </m:dPr>
                        <m:e>
                          <m:r>
                            <a:rPr lang="en-US" altLang="zh-CN" sz="2100" i="1">
                              <a:solidFill>
                                <a:schemeClr val="bg1"/>
                              </a:solidFill>
                              <a:latin typeface="Cambria Math" panose="02040503050406030204" pitchFamily="18" charset="0"/>
                            </a:rPr>
                            <m:t>𝑏</m:t>
                          </m:r>
                          <m:r>
                            <a:rPr lang="en-US" altLang="zh-CN" sz="2100" i="1">
                              <a:solidFill>
                                <a:schemeClr val="bg1"/>
                              </a:solidFill>
                              <a:latin typeface="Cambria Math" panose="02040503050406030204" pitchFamily="18" charset="0"/>
                            </a:rPr>
                            <m:t>−</m:t>
                          </m:r>
                          <m:r>
                            <a:rPr lang="en-US" altLang="zh-CN" sz="2100" i="1">
                              <a:solidFill>
                                <a:schemeClr val="bg1"/>
                              </a:solidFill>
                              <a:latin typeface="Cambria Math" panose="02040503050406030204" pitchFamily="18" charset="0"/>
                            </a:rPr>
                            <m:t>𝑎</m:t>
                          </m:r>
                        </m:e>
                      </m:d>
                      <m:r>
                        <a:rPr lang="en-US" altLang="zh-CN" sz="2100" i="1">
                          <a:solidFill>
                            <a:schemeClr val="bg1"/>
                          </a:solidFill>
                          <a:latin typeface="Cambria Math" panose="02040503050406030204" pitchFamily="18" charset="0"/>
                        </a:rPr>
                        <m:t>=−</m:t>
                      </m:r>
                      <m:f>
                        <m:fPr>
                          <m:ctrlPr>
                            <a:rPr lang="en-US" altLang="zh-CN" sz="2100" i="1">
                              <a:solidFill>
                                <a:schemeClr val="bg1"/>
                              </a:solidFill>
                              <a:latin typeface="Cambria Math" panose="02040503050406030204" pitchFamily="18" charset="0"/>
                            </a:rPr>
                          </m:ctrlPr>
                        </m:fPr>
                        <m:num>
                          <m:sSup>
                            <m:sSupPr>
                              <m:ctrlPr>
                                <a:rPr lang="en-US" altLang="zh-CN" sz="2100" i="1">
                                  <a:solidFill>
                                    <a:schemeClr val="bg1"/>
                                  </a:solidFill>
                                  <a:latin typeface="Cambria Math" panose="02040503050406030204" pitchFamily="18" charset="0"/>
                                </a:rPr>
                              </m:ctrlPr>
                            </m:sSupPr>
                            <m:e>
                              <m:r>
                                <a:rPr lang="en-US" altLang="zh-CN" sz="2100" i="1">
                                  <a:solidFill>
                                    <a:schemeClr val="bg1"/>
                                  </a:solidFill>
                                  <a:latin typeface="Cambria Math" panose="02040503050406030204" pitchFamily="18" charset="0"/>
                                </a:rPr>
                                <m:t>(</m:t>
                              </m:r>
                              <m:r>
                                <a:rPr lang="en-US" altLang="zh-CN" sz="2100" i="1">
                                  <a:solidFill>
                                    <a:schemeClr val="bg1"/>
                                  </a:solidFill>
                                  <a:latin typeface="Cambria Math" panose="02040503050406030204" pitchFamily="18" charset="0"/>
                                </a:rPr>
                                <m:t>𝑏</m:t>
                              </m:r>
                              <m:r>
                                <a:rPr lang="en-US" altLang="zh-CN" sz="2100" i="1">
                                  <a:solidFill>
                                    <a:schemeClr val="bg1"/>
                                  </a:solidFill>
                                  <a:latin typeface="Cambria Math" panose="02040503050406030204" pitchFamily="18" charset="0"/>
                                </a:rPr>
                                <m:t>−</m:t>
                              </m:r>
                              <m:r>
                                <a:rPr lang="en-US" altLang="zh-CN" sz="2100" i="1">
                                  <a:solidFill>
                                    <a:schemeClr val="bg1"/>
                                  </a:solidFill>
                                  <a:latin typeface="Cambria Math" panose="02040503050406030204" pitchFamily="18" charset="0"/>
                                </a:rPr>
                                <m:t>𝑎</m:t>
                              </m:r>
                              <m:r>
                                <a:rPr lang="en-US" altLang="zh-CN" sz="2100" i="1">
                                  <a:solidFill>
                                    <a:schemeClr val="bg1"/>
                                  </a:solidFill>
                                  <a:latin typeface="Cambria Math" panose="02040503050406030204" pitchFamily="18" charset="0"/>
                                </a:rPr>
                                <m:t>)</m:t>
                              </m:r>
                            </m:e>
                            <m:sup>
                              <m:r>
                                <a:rPr lang="en-US" altLang="zh-CN" sz="2100" i="1">
                                  <a:solidFill>
                                    <a:schemeClr val="bg1"/>
                                  </a:solidFill>
                                  <a:latin typeface="Cambria Math" panose="02040503050406030204" pitchFamily="18" charset="0"/>
                                </a:rPr>
                                <m:t>3</m:t>
                              </m:r>
                            </m:sup>
                          </m:sSup>
                          <m:r>
                            <a:rPr lang="en-US" altLang="zh-CN" sz="2100" i="1">
                              <a:solidFill>
                                <a:schemeClr val="bg1"/>
                              </a:solidFill>
                              <a:latin typeface="Cambria Math" panose="02040503050406030204" pitchFamily="18" charset="0"/>
                            </a:rPr>
                            <m:t>𝑓</m:t>
                          </m:r>
                          <m:r>
                            <a:rPr lang="en-US" altLang="zh-CN" sz="2100" i="1">
                              <a:solidFill>
                                <a:schemeClr val="bg1"/>
                              </a:solidFill>
                              <a:latin typeface="Cambria Math" panose="02040503050406030204" pitchFamily="18" charset="0"/>
                            </a:rPr>
                            <m:t>"(</m:t>
                          </m:r>
                          <m:r>
                            <a:rPr lang="zh-CN" altLang="en-US" sz="2100" i="1">
                              <a:solidFill>
                                <a:schemeClr val="bg1"/>
                              </a:solidFill>
                              <a:latin typeface="Cambria Math" panose="02040503050406030204" pitchFamily="18" charset="0"/>
                            </a:rPr>
                            <m:t>𝜂</m:t>
                          </m:r>
                          <m:r>
                            <a:rPr lang="en-US" altLang="zh-CN" sz="2100" i="1">
                              <a:solidFill>
                                <a:schemeClr val="bg1"/>
                              </a:solidFill>
                              <a:latin typeface="Cambria Math" panose="02040503050406030204" pitchFamily="18" charset="0"/>
                            </a:rPr>
                            <m:t>)</m:t>
                          </m:r>
                        </m:num>
                        <m:den>
                          <m:r>
                            <a:rPr lang="en-US" altLang="zh-CN" sz="2100" i="1">
                              <a:solidFill>
                                <a:schemeClr val="bg1"/>
                              </a:solidFill>
                              <a:latin typeface="Cambria Math" panose="02040503050406030204" pitchFamily="18" charset="0"/>
                            </a:rPr>
                            <m:t>12</m:t>
                          </m:r>
                        </m:den>
                      </m:f>
                    </m:oMath>
                  </m:oMathPara>
                </a14:m>
                <a:endParaRPr lang="en-US" altLang="zh-CN" sz="2100" dirty="0">
                  <a:solidFill>
                    <a:schemeClr val="bg1"/>
                  </a:solidFill>
                </a:endParaRPr>
              </a:p>
              <a:p>
                <a:pPr eaLnBrk="0" hangingPunct="0"/>
                <a:r>
                  <a:rPr lang="en-US" altLang="zh-CN" sz="2100" dirty="0">
                    <a:solidFill>
                      <a:schemeClr val="bg1"/>
                    </a:solidFill>
                  </a:rPr>
                  <a:t>(2)</a:t>
                </a:r>
                <a:r>
                  <a:rPr lang="zh-CN" altLang="en-US" sz="2100" dirty="0">
                    <a:solidFill>
                      <a:schemeClr val="bg1"/>
                    </a:solidFill>
                    <a:latin typeface="全新硬笔行书简" panose="02010600040101010101" pitchFamily="2" charset="-122"/>
                    <a:ea typeface="全新硬笔行书简" panose="02010600040101010101" pitchFamily="2" charset="-122"/>
                  </a:rPr>
                  <a:t>辛普森公式的余项</a:t>
                </a:r>
                <a:endParaRPr lang="en-US" altLang="zh-CN" sz="2100" dirty="0">
                  <a:solidFill>
                    <a:schemeClr val="bg1"/>
                  </a:solidFill>
                  <a:latin typeface="全新硬笔行书简" panose="02010600040101010101" pitchFamily="2" charset="-122"/>
                  <a:ea typeface="全新硬笔行书简" panose="02010600040101010101" pitchFamily="2" charset="-122"/>
                </a:endParaRPr>
              </a:p>
              <a:p>
                <a:pPr eaLnBrk="0" hangingPunct="0"/>
                <a14:m>
                  <m:oMathPara xmlns:m="http://schemas.openxmlformats.org/officeDocument/2006/math">
                    <m:oMathParaPr>
                      <m:jc m:val="centerGroup"/>
                    </m:oMathParaPr>
                    <m:oMath xmlns:m="http://schemas.openxmlformats.org/officeDocument/2006/math">
                      <m:r>
                        <a:rPr lang="en-US" altLang="zh-CN" sz="2100" i="1">
                          <a:solidFill>
                            <a:schemeClr val="bg1"/>
                          </a:solidFill>
                          <a:latin typeface="Cambria Math" panose="02040503050406030204" pitchFamily="18" charset="0"/>
                          <a:ea typeface="全新硬笔行书简" panose="02010600040101010101" pitchFamily="2" charset="-122"/>
                        </a:rPr>
                        <m:t>𝐼</m:t>
                      </m:r>
                      <m:d>
                        <m:dPr>
                          <m:begChr m:val="["/>
                          <m:endChr m:val="]"/>
                          <m:ctrlPr>
                            <a:rPr lang="en-US" altLang="zh-CN" sz="2100" i="1">
                              <a:solidFill>
                                <a:schemeClr val="bg1"/>
                              </a:solidFill>
                              <a:latin typeface="Cambria Math" panose="02040503050406030204" pitchFamily="18" charset="0"/>
                              <a:ea typeface="全新硬笔行书简" panose="02010600040101010101" pitchFamily="2" charset="-122"/>
                            </a:rPr>
                          </m:ctrlPr>
                        </m:dPr>
                        <m:e>
                          <m:r>
                            <a:rPr lang="en-US" altLang="zh-CN" sz="2100" i="1">
                              <a:solidFill>
                                <a:schemeClr val="bg1"/>
                              </a:solidFill>
                              <a:latin typeface="Cambria Math" panose="02040503050406030204" pitchFamily="18" charset="0"/>
                              <a:ea typeface="全新硬笔行书简" panose="02010600040101010101" pitchFamily="2" charset="-122"/>
                            </a:rPr>
                            <m:t>𝑓</m:t>
                          </m:r>
                        </m:e>
                      </m:d>
                      <m:r>
                        <a:rPr lang="en-US" altLang="zh-CN" sz="2100" i="1">
                          <a:solidFill>
                            <a:schemeClr val="bg1"/>
                          </a:solidFill>
                          <a:latin typeface="Cambria Math" panose="02040503050406030204" pitchFamily="18" charset="0"/>
                          <a:ea typeface="全新硬笔行书简" panose="02010600040101010101" pitchFamily="2" charset="-122"/>
                        </a:rPr>
                        <m:t>−</m:t>
                      </m:r>
                      <m:r>
                        <a:rPr lang="en-US" altLang="zh-CN" sz="2100" i="1">
                          <a:solidFill>
                            <a:schemeClr val="bg1"/>
                          </a:solidFill>
                          <a:latin typeface="Cambria Math" panose="02040503050406030204" pitchFamily="18" charset="0"/>
                          <a:ea typeface="全新硬笔行书简" panose="02010600040101010101" pitchFamily="2" charset="-122"/>
                        </a:rPr>
                        <m:t>𝑆</m:t>
                      </m:r>
                      <m:r>
                        <a:rPr lang="en-US" altLang="zh-CN" sz="2100" i="1">
                          <a:solidFill>
                            <a:schemeClr val="bg1"/>
                          </a:solidFill>
                          <a:latin typeface="Cambria Math" panose="02040503050406030204" pitchFamily="18" charset="0"/>
                          <a:ea typeface="全新硬笔行书简" panose="02010600040101010101" pitchFamily="2" charset="-122"/>
                        </a:rPr>
                        <m:t>=</m:t>
                      </m:r>
                      <m:nary>
                        <m:naryPr>
                          <m:ctrlPr>
                            <a:rPr lang="zh-CN" altLang="en-US" sz="2100" i="1">
                              <a:solidFill>
                                <a:schemeClr val="bg1"/>
                              </a:solidFill>
                              <a:latin typeface="Cambria Math" panose="02040503050406030204" pitchFamily="18" charset="0"/>
                            </a:rPr>
                          </m:ctrlPr>
                        </m:naryPr>
                        <m:sub>
                          <m:r>
                            <m:rPr>
                              <m:brk m:alnAt="23"/>
                            </m:rPr>
                            <a:rPr lang="en-US" altLang="zh-CN" sz="2100" i="1">
                              <a:solidFill>
                                <a:schemeClr val="bg1"/>
                              </a:solidFill>
                              <a:latin typeface="Cambria Math" panose="02040503050406030204" pitchFamily="18" charset="0"/>
                            </a:rPr>
                            <m:t>𝑎</m:t>
                          </m:r>
                        </m:sub>
                        <m:sup>
                          <m:r>
                            <a:rPr lang="en-US" altLang="zh-CN" sz="2100" i="1">
                              <a:solidFill>
                                <a:schemeClr val="bg1"/>
                              </a:solidFill>
                              <a:latin typeface="Cambria Math" panose="02040503050406030204" pitchFamily="18" charset="0"/>
                            </a:rPr>
                            <m:t>𝑏</m:t>
                          </m:r>
                        </m:sup>
                        <m:e>
                          <m:r>
                            <a:rPr lang="en-US" altLang="zh-CN" sz="2100" i="1">
                              <a:solidFill>
                                <a:schemeClr val="bg1"/>
                              </a:solidFill>
                              <a:latin typeface="Cambria Math" panose="02040503050406030204" pitchFamily="18" charset="0"/>
                            </a:rPr>
                            <m:t>𝑓</m:t>
                          </m:r>
                          <m:d>
                            <m:dPr>
                              <m:ctrlPr>
                                <a:rPr lang="en-US" altLang="zh-CN" sz="2100" i="1">
                                  <a:solidFill>
                                    <a:schemeClr val="bg1"/>
                                  </a:solidFill>
                                  <a:latin typeface="Cambria Math" panose="02040503050406030204" pitchFamily="18" charset="0"/>
                                </a:rPr>
                              </m:ctrlPr>
                            </m:dPr>
                            <m:e>
                              <m:r>
                                <a:rPr lang="en-US" altLang="zh-CN" sz="2100" i="1">
                                  <a:solidFill>
                                    <a:schemeClr val="bg1"/>
                                  </a:solidFill>
                                  <a:latin typeface="Cambria Math" panose="02040503050406030204" pitchFamily="18" charset="0"/>
                                </a:rPr>
                                <m:t>𝑥</m:t>
                              </m:r>
                            </m:e>
                          </m:d>
                          <m:r>
                            <a:rPr lang="en-US" altLang="zh-CN" sz="2100" i="1">
                              <a:solidFill>
                                <a:schemeClr val="bg1"/>
                              </a:solidFill>
                              <a:latin typeface="Cambria Math" panose="02040503050406030204" pitchFamily="18" charset="0"/>
                            </a:rPr>
                            <m:t>𝑑𝑥</m:t>
                          </m:r>
                        </m:e>
                      </m:nary>
                      <m:r>
                        <a:rPr lang="en-US" altLang="zh-CN" sz="2100" i="1">
                          <a:solidFill>
                            <a:schemeClr val="bg1"/>
                          </a:solidFill>
                          <a:latin typeface="Cambria Math" panose="02040503050406030204" pitchFamily="18" charset="0"/>
                        </a:rPr>
                        <m:t>−</m:t>
                      </m:r>
                      <m:f>
                        <m:fPr>
                          <m:ctrlPr>
                            <a:rPr lang="en-US" altLang="zh-CN" sz="2100" i="1">
                              <a:solidFill>
                                <a:schemeClr val="bg1"/>
                              </a:solidFill>
                              <a:latin typeface="Cambria Math" panose="02040503050406030204" pitchFamily="18" charset="0"/>
                            </a:rPr>
                          </m:ctrlPr>
                        </m:fPr>
                        <m:num>
                          <m:r>
                            <a:rPr lang="en-US" altLang="zh-CN" sz="2100" i="1">
                              <a:solidFill>
                                <a:schemeClr val="bg1"/>
                              </a:solidFill>
                              <a:latin typeface="Cambria Math" panose="02040503050406030204" pitchFamily="18" charset="0"/>
                            </a:rPr>
                            <m:t>𝑓</m:t>
                          </m:r>
                          <m:d>
                            <m:dPr>
                              <m:ctrlPr>
                                <a:rPr lang="en-US" altLang="zh-CN" sz="2100" i="1">
                                  <a:solidFill>
                                    <a:schemeClr val="bg1"/>
                                  </a:solidFill>
                                  <a:latin typeface="Cambria Math" panose="02040503050406030204" pitchFamily="18" charset="0"/>
                                </a:rPr>
                              </m:ctrlPr>
                            </m:dPr>
                            <m:e>
                              <m:r>
                                <a:rPr lang="en-US" altLang="zh-CN" sz="2100" i="1">
                                  <a:solidFill>
                                    <a:schemeClr val="bg1"/>
                                  </a:solidFill>
                                  <a:latin typeface="Cambria Math" panose="02040503050406030204" pitchFamily="18" charset="0"/>
                                </a:rPr>
                                <m:t>𝑎</m:t>
                              </m:r>
                            </m:e>
                          </m:d>
                          <m:r>
                            <a:rPr lang="en-US" altLang="zh-CN" sz="2100" i="1">
                              <a:solidFill>
                                <a:schemeClr val="bg1"/>
                              </a:solidFill>
                              <a:latin typeface="Cambria Math" panose="02040503050406030204" pitchFamily="18" charset="0"/>
                            </a:rPr>
                            <m:t>+</m:t>
                          </m:r>
                          <m:r>
                            <a:rPr lang="en-US" altLang="zh-CN" sz="2100" i="1">
                              <a:solidFill>
                                <a:schemeClr val="bg1"/>
                              </a:solidFill>
                              <a:latin typeface="Cambria Math" panose="02040503050406030204" pitchFamily="18" charset="0"/>
                            </a:rPr>
                            <m:t>4</m:t>
                          </m:r>
                          <m:r>
                            <a:rPr lang="en-US" altLang="zh-CN" sz="2100" i="1">
                              <a:solidFill>
                                <a:schemeClr val="bg1"/>
                              </a:solidFill>
                              <a:latin typeface="Cambria Math" panose="02040503050406030204" pitchFamily="18" charset="0"/>
                            </a:rPr>
                            <m:t>𝑓</m:t>
                          </m:r>
                          <m:d>
                            <m:dPr>
                              <m:ctrlPr>
                                <a:rPr lang="en-US" altLang="zh-CN" sz="2100" i="1">
                                  <a:solidFill>
                                    <a:schemeClr val="bg1"/>
                                  </a:solidFill>
                                  <a:latin typeface="Cambria Math" panose="02040503050406030204" pitchFamily="18" charset="0"/>
                                </a:rPr>
                              </m:ctrlPr>
                            </m:dPr>
                            <m:e>
                              <m:f>
                                <m:fPr>
                                  <m:ctrlPr>
                                    <a:rPr lang="en-US" altLang="zh-CN" sz="2100" i="1">
                                      <a:solidFill>
                                        <a:schemeClr val="bg1"/>
                                      </a:solidFill>
                                      <a:latin typeface="Cambria Math" panose="02040503050406030204" pitchFamily="18" charset="0"/>
                                    </a:rPr>
                                  </m:ctrlPr>
                                </m:fPr>
                                <m:num>
                                  <m:r>
                                    <a:rPr lang="en-US" altLang="zh-CN" sz="2100" i="1">
                                      <a:solidFill>
                                        <a:schemeClr val="bg1"/>
                                      </a:solidFill>
                                      <a:latin typeface="Cambria Math" panose="02040503050406030204" pitchFamily="18" charset="0"/>
                                    </a:rPr>
                                    <m:t>𝑎</m:t>
                                  </m:r>
                                  <m:r>
                                    <a:rPr lang="en-US" altLang="zh-CN" sz="2100" i="1">
                                      <a:solidFill>
                                        <a:schemeClr val="bg1"/>
                                      </a:solidFill>
                                      <a:latin typeface="Cambria Math" panose="02040503050406030204" pitchFamily="18" charset="0"/>
                                    </a:rPr>
                                    <m:t>+</m:t>
                                  </m:r>
                                  <m:r>
                                    <a:rPr lang="en-US" altLang="zh-CN" sz="2100" i="1">
                                      <a:solidFill>
                                        <a:schemeClr val="bg1"/>
                                      </a:solidFill>
                                      <a:latin typeface="Cambria Math" panose="02040503050406030204" pitchFamily="18" charset="0"/>
                                    </a:rPr>
                                    <m:t>𝑏</m:t>
                                  </m:r>
                                </m:num>
                                <m:den>
                                  <m:r>
                                    <a:rPr lang="en-US" altLang="zh-CN" sz="2100" i="1">
                                      <a:solidFill>
                                        <a:schemeClr val="bg1"/>
                                      </a:solidFill>
                                      <a:latin typeface="Cambria Math" panose="02040503050406030204" pitchFamily="18" charset="0"/>
                                    </a:rPr>
                                    <m:t>2</m:t>
                                  </m:r>
                                </m:den>
                              </m:f>
                            </m:e>
                          </m:d>
                          <m:r>
                            <a:rPr lang="en-US" altLang="zh-CN" sz="2100" i="1">
                              <a:solidFill>
                                <a:schemeClr val="bg1"/>
                              </a:solidFill>
                              <a:latin typeface="Cambria Math" panose="02040503050406030204" pitchFamily="18" charset="0"/>
                            </a:rPr>
                            <m:t>+</m:t>
                          </m:r>
                          <m:r>
                            <a:rPr lang="en-US" altLang="zh-CN" sz="2100" i="1">
                              <a:solidFill>
                                <a:schemeClr val="bg1"/>
                              </a:solidFill>
                              <a:latin typeface="Cambria Math" panose="02040503050406030204" pitchFamily="18" charset="0"/>
                            </a:rPr>
                            <m:t>𝑓</m:t>
                          </m:r>
                          <m:d>
                            <m:dPr>
                              <m:ctrlPr>
                                <a:rPr lang="en-US" altLang="zh-CN" sz="2100" i="1">
                                  <a:solidFill>
                                    <a:schemeClr val="bg1"/>
                                  </a:solidFill>
                                  <a:latin typeface="Cambria Math" panose="02040503050406030204" pitchFamily="18" charset="0"/>
                                </a:rPr>
                              </m:ctrlPr>
                            </m:dPr>
                            <m:e>
                              <m:r>
                                <a:rPr lang="en-US" altLang="zh-CN" sz="2100" i="1">
                                  <a:solidFill>
                                    <a:schemeClr val="bg1"/>
                                  </a:solidFill>
                                  <a:latin typeface="Cambria Math" panose="02040503050406030204" pitchFamily="18" charset="0"/>
                                </a:rPr>
                                <m:t>𝑏</m:t>
                              </m:r>
                            </m:e>
                          </m:d>
                        </m:num>
                        <m:den>
                          <m:r>
                            <a:rPr lang="en-US" altLang="zh-CN" sz="2100" i="1">
                              <a:solidFill>
                                <a:schemeClr val="bg1"/>
                              </a:solidFill>
                              <a:latin typeface="Cambria Math" panose="02040503050406030204" pitchFamily="18" charset="0"/>
                            </a:rPr>
                            <m:t>6</m:t>
                          </m:r>
                        </m:den>
                      </m:f>
                      <m:d>
                        <m:dPr>
                          <m:ctrlPr>
                            <a:rPr lang="en-US" altLang="zh-CN" sz="2100" i="1">
                              <a:solidFill>
                                <a:schemeClr val="bg1"/>
                              </a:solidFill>
                              <a:latin typeface="Cambria Math" panose="02040503050406030204" pitchFamily="18" charset="0"/>
                            </a:rPr>
                          </m:ctrlPr>
                        </m:dPr>
                        <m:e>
                          <m:r>
                            <a:rPr lang="en-US" altLang="zh-CN" sz="2100" i="1">
                              <a:solidFill>
                                <a:schemeClr val="bg1"/>
                              </a:solidFill>
                              <a:latin typeface="Cambria Math" panose="02040503050406030204" pitchFamily="18" charset="0"/>
                            </a:rPr>
                            <m:t>𝑏</m:t>
                          </m:r>
                          <m:r>
                            <a:rPr lang="en-US" altLang="zh-CN" sz="2100" i="1">
                              <a:solidFill>
                                <a:schemeClr val="bg1"/>
                              </a:solidFill>
                              <a:latin typeface="Cambria Math" panose="02040503050406030204" pitchFamily="18" charset="0"/>
                            </a:rPr>
                            <m:t>−</m:t>
                          </m:r>
                          <m:r>
                            <a:rPr lang="en-US" altLang="zh-CN" sz="2100" i="1">
                              <a:solidFill>
                                <a:schemeClr val="bg1"/>
                              </a:solidFill>
                              <a:latin typeface="Cambria Math" panose="02040503050406030204" pitchFamily="18" charset="0"/>
                            </a:rPr>
                            <m:t>𝑎</m:t>
                          </m:r>
                        </m:e>
                      </m:d>
                      <m:r>
                        <a:rPr lang="en-US" altLang="zh-CN" sz="2100">
                          <a:solidFill>
                            <a:schemeClr val="bg1"/>
                          </a:solidFill>
                          <a:latin typeface="Cambria Math" panose="02040503050406030204" pitchFamily="18" charset="0"/>
                        </a:rPr>
                        <m:t>=−</m:t>
                      </m:r>
                      <m:f>
                        <m:fPr>
                          <m:ctrlPr>
                            <a:rPr lang="en-US" altLang="zh-CN" sz="2100" i="1">
                              <a:solidFill>
                                <a:schemeClr val="bg1"/>
                              </a:solidFill>
                              <a:latin typeface="Cambria Math" panose="02040503050406030204" pitchFamily="18" charset="0"/>
                            </a:rPr>
                          </m:ctrlPr>
                        </m:fPr>
                        <m:num>
                          <m:sSup>
                            <m:sSupPr>
                              <m:ctrlPr>
                                <a:rPr lang="en-US" altLang="zh-CN" sz="2100" i="1">
                                  <a:solidFill>
                                    <a:schemeClr val="bg1"/>
                                  </a:solidFill>
                                  <a:latin typeface="Cambria Math" panose="02040503050406030204" pitchFamily="18" charset="0"/>
                                </a:rPr>
                              </m:ctrlPr>
                            </m:sSupPr>
                            <m:e>
                              <m:d>
                                <m:dPr>
                                  <m:ctrlPr>
                                    <a:rPr lang="en-US" altLang="zh-CN" sz="2100" i="1">
                                      <a:solidFill>
                                        <a:schemeClr val="bg1"/>
                                      </a:solidFill>
                                      <a:latin typeface="Cambria Math" panose="02040503050406030204" pitchFamily="18" charset="0"/>
                                    </a:rPr>
                                  </m:ctrlPr>
                                </m:dPr>
                                <m:e>
                                  <m:r>
                                    <a:rPr lang="en-US" altLang="zh-CN" sz="2100" i="1">
                                      <a:solidFill>
                                        <a:schemeClr val="bg1"/>
                                      </a:solidFill>
                                      <a:latin typeface="Cambria Math" panose="02040503050406030204" pitchFamily="18" charset="0"/>
                                    </a:rPr>
                                    <m:t>𝑏</m:t>
                                  </m:r>
                                  <m:r>
                                    <a:rPr lang="en-US" altLang="zh-CN" sz="2100" i="1">
                                      <a:solidFill>
                                        <a:schemeClr val="bg1"/>
                                      </a:solidFill>
                                      <a:latin typeface="Cambria Math" panose="02040503050406030204" pitchFamily="18" charset="0"/>
                                    </a:rPr>
                                    <m:t>−</m:t>
                                  </m:r>
                                  <m:r>
                                    <a:rPr lang="en-US" altLang="zh-CN" sz="2100" i="1">
                                      <a:solidFill>
                                        <a:schemeClr val="bg1"/>
                                      </a:solidFill>
                                      <a:latin typeface="Cambria Math" panose="02040503050406030204" pitchFamily="18" charset="0"/>
                                    </a:rPr>
                                    <m:t>𝑎</m:t>
                                  </m:r>
                                </m:e>
                              </m:d>
                            </m:e>
                            <m:sup>
                              <m:r>
                                <a:rPr lang="en-US" altLang="zh-CN" sz="2100" i="1">
                                  <a:solidFill>
                                    <a:schemeClr val="bg1"/>
                                  </a:solidFill>
                                  <a:latin typeface="Cambria Math" panose="02040503050406030204" pitchFamily="18" charset="0"/>
                                </a:rPr>
                                <m:t>5</m:t>
                              </m:r>
                            </m:sup>
                          </m:sSup>
                          <m:sSup>
                            <m:sSupPr>
                              <m:ctrlPr>
                                <a:rPr lang="en-US" altLang="zh-CN" sz="2100" i="1">
                                  <a:solidFill>
                                    <a:schemeClr val="bg1"/>
                                  </a:solidFill>
                                  <a:latin typeface="Cambria Math" panose="02040503050406030204" pitchFamily="18" charset="0"/>
                                </a:rPr>
                              </m:ctrlPr>
                            </m:sSupPr>
                            <m:e>
                              <m:r>
                                <a:rPr lang="en-US" altLang="zh-CN" sz="2100" i="1">
                                  <a:solidFill>
                                    <a:schemeClr val="bg1"/>
                                  </a:solidFill>
                                  <a:latin typeface="Cambria Math" panose="02040503050406030204" pitchFamily="18" charset="0"/>
                                </a:rPr>
                                <m:t>𝑓</m:t>
                              </m:r>
                            </m:e>
                            <m:sup>
                              <m:d>
                                <m:dPr>
                                  <m:ctrlPr>
                                    <a:rPr lang="en-US" altLang="zh-CN" sz="2100" i="1">
                                      <a:solidFill>
                                        <a:schemeClr val="bg1"/>
                                      </a:solidFill>
                                      <a:latin typeface="Cambria Math" panose="02040503050406030204" pitchFamily="18" charset="0"/>
                                    </a:rPr>
                                  </m:ctrlPr>
                                </m:dPr>
                                <m:e>
                                  <m:r>
                                    <a:rPr lang="en-US" altLang="zh-CN" sz="2100" i="1">
                                      <a:solidFill>
                                        <a:schemeClr val="bg1"/>
                                      </a:solidFill>
                                      <a:latin typeface="Cambria Math" panose="02040503050406030204" pitchFamily="18" charset="0"/>
                                    </a:rPr>
                                    <m:t>4</m:t>
                                  </m:r>
                                </m:e>
                              </m:d>
                            </m:sup>
                          </m:sSup>
                          <m:r>
                            <a:rPr lang="en-US" altLang="zh-CN" sz="2100" i="1">
                              <a:solidFill>
                                <a:schemeClr val="bg1"/>
                              </a:solidFill>
                              <a:latin typeface="Cambria Math" panose="02040503050406030204" pitchFamily="18" charset="0"/>
                            </a:rPr>
                            <m:t>(</m:t>
                          </m:r>
                          <m:r>
                            <a:rPr lang="zh-CN" altLang="en-US" sz="2100" i="1">
                              <a:solidFill>
                                <a:schemeClr val="bg1"/>
                              </a:solidFill>
                              <a:latin typeface="Cambria Math" panose="02040503050406030204" pitchFamily="18" charset="0"/>
                            </a:rPr>
                            <m:t>𝜂</m:t>
                          </m:r>
                          <m:r>
                            <a:rPr lang="en-US" altLang="zh-CN" sz="2100" i="1">
                              <a:solidFill>
                                <a:schemeClr val="bg1"/>
                              </a:solidFill>
                              <a:latin typeface="Cambria Math" panose="02040503050406030204" pitchFamily="18" charset="0"/>
                            </a:rPr>
                            <m:t>)</m:t>
                          </m:r>
                        </m:num>
                        <m:den>
                          <m:r>
                            <a:rPr lang="en-US" altLang="zh-CN" sz="2100" i="1">
                              <a:solidFill>
                                <a:schemeClr val="bg1"/>
                              </a:solidFill>
                              <a:latin typeface="Cambria Math" panose="02040503050406030204" pitchFamily="18" charset="0"/>
                            </a:rPr>
                            <m:t>2880</m:t>
                          </m:r>
                        </m:den>
                      </m:f>
                    </m:oMath>
                  </m:oMathPara>
                </a14:m>
                <a:endParaRPr lang="en-US" altLang="zh-CN" sz="2100" dirty="0">
                  <a:solidFill>
                    <a:schemeClr val="bg1"/>
                  </a:solidFill>
                  <a:latin typeface="全新硬笔行书简" panose="02010600040101010101" pitchFamily="2" charset="-122"/>
                  <a:ea typeface="全新硬笔行书简" panose="02010600040101010101" pitchFamily="2" charset="-122"/>
                </a:endParaRPr>
              </a:p>
              <a:p>
                <a:pPr eaLnBrk="0" hangingPunct="0"/>
                <a:endParaRPr lang="zh-CN" altLang="en-US" sz="2100" dirty="0">
                  <a:solidFill>
                    <a:schemeClr val="bg1"/>
                  </a:solidFill>
                  <a:latin typeface="全新硬笔行书简" panose="02010600040101010101" pitchFamily="2" charset="-122"/>
                  <a:ea typeface="全新硬笔行书简" panose="02010600040101010101" pitchFamily="2" charset="-122"/>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171567" y="1168923"/>
                <a:ext cx="8743721" cy="4063100"/>
              </a:xfrm>
              <a:prstGeom prst="rect">
                <a:avLst/>
              </a:prstGeom>
              <a:blipFill>
                <a:blip r:embed="rId2"/>
                <a:stretch>
                  <a:fillRect l="-837" t="-1051"/>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56759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5">
                                            <p:txEl>
                                              <p:pRg st="0" end="0"/>
                                            </p:txEl>
                                          </p:spTgt>
                                        </p:tgtEl>
                                        <p:attrNameLst>
                                          <p:attrName>style.visibility</p:attrName>
                                        </p:attrNameLst>
                                      </p:cBhvr>
                                      <p:to>
                                        <p:strVal val="visible"/>
                                      </p:to>
                                    </p:set>
                                    <p:animEffect transition="in" filter="fade">
                                      <p:cBhvr>
                                        <p:cTn id="14" dur="500"/>
                                        <p:tgtEl>
                                          <p:spTgt spid="2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animEffect transition="in" filter="fade">
                                      <p:cBhvr>
                                        <p:cTn id="19" dur="500"/>
                                        <p:tgtEl>
                                          <p:spTgt spid="2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
                                            <p:txEl>
                                              <p:pRg st="3" end="3"/>
                                            </p:txEl>
                                          </p:spTgt>
                                        </p:tgtEl>
                                        <p:attrNameLst>
                                          <p:attrName>style.visibility</p:attrName>
                                        </p:attrNameLst>
                                      </p:cBhvr>
                                      <p:to>
                                        <p:strVal val="visible"/>
                                      </p:to>
                                    </p:set>
                                    <p:animEffect transition="in" filter="fade">
                                      <p:cBhvr>
                                        <p:cTn id="29" dur="500"/>
                                        <p:tgtEl>
                                          <p:spTgt spid="2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xEl>
                                              <p:pRg st="4" end="4"/>
                                            </p:txEl>
                                          </p:spTgt>
                                        </p:tgtEl>
                                        <p:attrNameLst>
                                          <p:attrName>style.visibility</p:attrName>
                                        </p:attrNameLst>
                                      </p:cBhvr>
                                      <p:to>
                                        <p:strVal val="visible"/>
                                      </p:to>
                                    </p:set>
                                    <p:animEffect transition="in" filter="fade">
                                      <p:cBhvr>
                                        <p:cTn id="34" dur="500"/>
                                        <p:tgtEl>
                                          <p:spTgt spid="2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xEl>
                                              <p:pRg st="5" end="5"/>
                                            </p:txEl>
                                          </p:spTgt>
                                        </p:tgtEl>
                                        <p:attrNameLst>
                                          <p:attrName>style.visibility</p:attrName>
                                        </p:attrNameLst>
                                      </p:cBhvr>
                                      <p:to>
                                        <p:strVal val="visible"/>
                                      </p:to>
                                    </p:set>
                                    <p:animEffect transition="in" filter="fade">
                                      <p:cBhvr>
                                        <p:cTn id="39" dur="500"/>
                                        <p:tgtEl>
                                          <p:spTgt spid="2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5" name="文本框 24"/>
              <p:cNvSpPr txBox="1"/>
              <p:nvPr/>
            </p:nvSpPr>
            <p:spPr bwMode="auto">
              <a:xfrm>
                <a:off x="171565" y="1257359"/>
                <a:ext cx="8858018" cy="5374933"/>
              </a:xfrm>
              <a:prstGeom prst="rect">
                <a:avLst/>
              </a:prstGeom>
              <a:noFill/>
              <a:ln>
                <a:noFill/>
              </a:ln>
            </p:spPr>
            <p:txBody>
              <a:bodyPr wrap="square" rtlCol="0">
                <a:spAutoFit/>
              </a:bodyPr>
              <a:lstStyle/>
              <a:p>
                <a:pPr eaLnBrk="0" hangingPunct="0">
                  <a:buFontTx/>
                  <a:buNone/>
                </a:pP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1.4</a:t>
                </a: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 </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求积公式的余项</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r>
                  <a:rPr lang="en-US" altLang="zh-CN" sz="2100" i="1" dirty="0">
                    <a:solidFill>
                      <a:schemeClr val="bg1"/>
                    </a:solidFill>
                    <a:latin typeface="Cambria Math" panose="02040503050406030204" pitchFamily="18" charset="0"/>
                  </a:rPr>
                  <a:t>  </a:t>
                </a:r>
                <a:r>
                  <a:rPr lang="zh-CN" altLang="en-US" sz="2100" dirty="0">
                    <a:solidFill>
                      <a:schemeClr val="bg1"/>
                    </a:solidFill>
                    <a:latin typeface="全新硬笔行书简" panose="02010600040101010101" pitchFamily="2" charset="-122"/>
                    <a:ea typeface="全新硬笔行书简" panose="02010600040101010101" pitchFamily="2" charset="-122"/>
                  </a:rPr>
                  <a:t>例：设有求积公式</a:t>
                </a:r>
                <a14:m>
                  <m:oMath xmlns:m="http://schemas.openxmlformats.org/officeDocument/2006/math">
                    <m:nary>
                      <m:naryPr>
                        <m:ctrlPr>
                          <a:rPr lang="zh-CN" altLang="en-US" sz="2100" i="1">
                            <a:solidFill>
                              <a:schemeClr val="bg1"/>
                            </a:solidFill>
                            <a:latin typeface="Cambria Math" panose="02040503050406030204" pitchFamily="18" charset="0"/>
                            <a:ea typeface="全新硬笔行书简" panose="02010600040101010101" pitchFamily="2" charset="-122"/>
                          </a:rPr>
                        </m:ctrlPr>
                      </m:naryPr>
                      <m:sub>
                        <m:r>
                          <m:rPr>
                            <m:brk m:alnAt="23"/>
                          </m:rPr>
                          <a:rPr lang="en-US" altLang="zh-CN" sz="2100" i="1">
                            <a:solidFill>
                              <a:schemeClr val="bg1"/>
                            </a:solidFill>
                            <a:latin typeface="Cambria Math" panose="02040503050406030204" pitchFamily="18" charset="0"/>
                            <a:ea typeface="全新硬笔行书简" panose="02010600040101010101" pitchFamily="2" charset="-122"/>
                          </a:rPr>
                          <m:t>0</m:t>
                        </m:r>
                      </m:sub>
                      <m:sup>
                        <m:r>
                          <a:rPr lang="en-US" altLang="zh-CN" sz="2100" i="1">
                            <a:solidFill>
                              <a:schemeClr val="bg1"/>
                            </a:solidFill>
                            <a:latin typeface="Cambria Math" panose="02040503050406030204" pitchFamily="18" charset="0"/>
                            <a:ea typeface="全新硬笔行书简" panose="02010600040101010101" pitchFamily="2" charset="-122"/>
                          </a:rPr>
                          <m:t>1</m:t>
                        </m:r>
                      </m:sup>
                      <m:e>
                        <m:r>
                          <a:rPr lang="en-US" altLang="zh-CN" sz="2100" i="1">
                            <a:solidFill>
                              <a:schemeClr val="bg1"/>
                            </a:solidFill>
                            <a:latin typeface="Cambria Math" panose="02040503050406030204" pitchFamily="18" charset="0"/>
                            <a:ea typeface="全新硬笔行书简" panose="02010600040101010101" pitchFamily="2" charset="-122"/>
                          </a:rPr>
                          <m:t>𝑓</m:t>
                        </m:r>
                        <m:d>
                          <m:dPr>
                            <m:ctrlPr>
                              <a:rPr lang="en-US" altLang="zh-CN" sz="2100" i="1">
                                <a:solidFill>
                                  <a:schemeClr val="bg1"/>
                                </a:solidFill>
                                <a:latin typeface="Cambria Math" panose="02040503050406030204" pitchFamily="18" charset="0"/>
                                <a:ea typeface="全新硬笔行书简" panose="02010600040101010101" pitchFamily="2" charset="-122"/>
                              </a:rPr>
                            </m:ctrlPr>
                          </m:dPr>
                          <m:e>
                            <m:r>
                              <a:rPr lang="en-US" altLang="zh-CN" sz="2100" i="1">
                                <a:solidFill>
                                  <a:schemeClr val="bg1"/>
                                </a:solidFill>
                                <a:latin typeface="Cambria Math" panose="02040503050406030204" pitchFamily="18" charset="0"/>
                                <a:ea typeface="全新硬笔行书简" panose="02010600040101010101" pitchFamily="2" charset="-122"/>
                              </a:rPr>
                              <m:t>𝑥</m:t>
                            </m:r>
                          </m:e>
                        </m:d>
                        <m:r>
                          <a:rPr lang="en-US" altLang="zh-CN" sz="2100" i="1">
                            <a:solidFill>
                              <a:schemeClr val="bg1"/>
                            </a:solidFill>
                            <a:latin typeface="Cambria Math" panose="02040503050406030204" pitchFamily="18" charset="0"/>
                            <a:ea typeface="全新硬笔行书简" panose="02010600040101010101" pitchFamily="2" charset="-122"/>
                          </a:rPr>
                          <m:t>𝑑𝑥</m:t>
                        </m:r>
                        <m:r>
                          <a:rPr lang="en-US" altLang="zh-CN" sz="2100" i="1">
                            <a:solidFill>
                              <a:schemeClr val="bg1"/>
                            </a:solidFill>
                            <a:latin typeface="Cambria Math" panose="02040503050406030204" pitchFamily="18" charset="0"/>
                            <a:ea typeface="Cambria Math" panose="02040503050406030204" pitchFamily="18" charset="0"/>
                          </a:rPr>
                          <m:t>≈</m:t>
                        </m:r>
                        <m:r>
                          <a:rPr lang="en-US" altLang="zh-CN" sz="2100" i="1">
                            <a:solidFill>
                              <a:schemeClr val="bg1"/>
                            </a:solidFill>
                            <a:latin typeface="Cambria Math" panose="02040503050406030204" pitchFamily="18" charset="0"/>
                            <a:ea typeface="全新硬笔行书简" panose="02010600040101010101" pitchFamily="2" charset="-122"/>
                          </a:rPr>
                          <m:t>𝐴𝑓</m:t>
                        </m:r>
                        <m:d>
                          <m:dPr>
                            <m:ctrlPr>
                              <a:rPr lang="en-US" altLang="zh-CN" sz="2100" i="1">
                                <a:solidFill>
                                  <a:schemeClr val="bg1"/>
                                </a:solidFill>
                                <a:latin typeface="Cambria Math" panose="02040503050406030204" pitchFamily="18" charset="0"/>
                                <a:ea typeface="全新硬笔行书简" panose="02010600040101010101" pitchFamily="2" charset="-122"/>
                              </a:rPr>
                            </m:ctrlPr>
                          </m:dPr>
                          <m:e>
                            <m:r>
                              <a:rPr lang="en-US" altLang="zh-CN" sz="2100" i="1">
                                <a:solidFill>
                                  <a:schemeClr val="bg1"/>
                                </a:solidFill>
                                <a:latin typeface="Cambria Math" panose="02040503050406030204" pitchFamily="18" charset="0"/>
                                <a:ea typeface="全新硬笔行书简" panose="02010600040101010101" pitchFamily="2" charset="-122"/>
                              </a:rPr>
                              <m:t>0</m:t>
                            </m:r>
                          </m:e>
                        </m:d>
                        <m:r>
                          <a:rPr lang="en-US" altLang="zh-CN" sz="2100" i="1">
                            <a:solidFill>
                              <a:schemeClr val="bg1"/>
                            </a:solidFill>
                            <a:latin typeface="Cambria Math" panose="02040503050406030204" pitchFamily="18" charset="0"/>
                            <a:ea typeface="全新硬笔行书简" panose="02010600040101010101" pitchFamily="2" charset="-122"/>
                          </a:rPr>
                          <m:t>+</m:t>
                        </m:r>
                        <m:r>
                          <a:rPr lang="en-US" altLang="zh-CN" sz="2100" i="1">
                            <a:solidFill>
                              <a:schemeClr val="bg1"/>
                            </a:solidFill>
                            <a:latin typeface="Cambria Math" panose="02040503050406030204" pitchFamily="18" charset="0"/>
                            <a:ea typeface="全新硬笔行书简" panose="02010600040101010101" pitchFamily="2" charset="-122"/>
                          </a:rPr>
                          <m:t>𝐵𝑓</m:t>
                        </m:r>
                        <m:d>
                          <m:dPr>
                            <m:ctrlPr>
                              <a:rPr lang="en-US" altLang="zh-CN" sz="2100" i="1">
                                <a:solidFill>
                                  <a:schemeClr val="bg1"/>
                                </a:solidFill>
                                <a:latin typeface="Cambria Math" panose="02040503050406030204" pitchFamily="18" charset="0"/>
                                <a:ea typeface="全新硬笔行书简" panose="02010600040101010101" pitchFamily="2" charset="-122"/>
                              </a:rPr>
                            </m:ctrlPr>
                          </m:dPr>
                          <m:e>
                            <m:r>
                              <a:rPr lang="en-US" altLang="zh-CN" sz="2100" i="1">
                                <a:solidFill>
                                  <a:schemeClr val="bg1"/>
                                </a:solidFill>
                                <a:latin typeface="Cambria Math" panose="02040503050406030204" pitchFamily="18" charset="0"/>
                                <a:ea typeface="全新硬笔行书简" panose="02010600040101010101" pitchFamily="2" charset="-122"/>
                              </a:rPr>
                              <m:t>1</m:t>
                            </m:r>
                          </m:e>
                        </m:d>
                        <m:r>
                          <a:rPr lang="en-US" altLang="zh-CN" sz="2100" i="1">
                            <a:solidFill>
                              <a:schemeClr val="bg1"/>
                            </a:solidFill>
                            <a:latin typeface="Cambria Math" panose="02040503050406030204" pitchFamily="18" charset="0"/>
                            <a:ea typeface="全新硬笔行书简" panose="02010600040101010101" pitchFamily="2" charset="-122"/>
                          </a:rPr>
                          <m:t>+</m:t>
                        </m:r>
                        <m:r>
                          <a:rPr lang="en-US" altLang="zh-CN" sz="2100" i="1">
                            <a:solidFill>
                              <a:schemeClr val="bg1"/>
                            </a:solidFill>
                            <a:latin typeface="Cambria Math" panose="02040503050406030204" pitchFamily="18" charset="0"/>
                            <a:ea typeface="全新硬笔行书简" panose="02010600040101010101" pitchFamily="2" charset="-122"/>
                          </a:rPr>
                          <m:t>𝐶𝑓</m:t>
                        </m:r>
                        <m:r>
                          <a:rPr lang="en-US" altLang="zh-CN" sz="2100" i="1">
                            <a:solidFill>
                              <a:schemeClr val="bg1"/>
                            </a:solidFill>
                            <a:latin typeface="Cambria Math" panose="02040503050406030204" pitchFamily="18" charset="0"/>
                            <a:ea typeface="全新硬笔行书简" panose="02010600040101010101" pitchFamily="2" charset="-122"/>
                          </a:rPr>
                          <m:t>′(0)</m:t>
                        </m:r>
                      </m:e>
                    </m:nary>
                    <m:r>
                      <a:rPr lang="zh-CN" altLang="en-US" sz="2100" i="1">
                        <a:solidFill>
                          <a:schemeClr val="bg1"/>
                        </a:solidFill>
                        <a:latin typeface="Cambria Math" panose="02040503050406030204" pitchFamily="18" charset="0"/>
                        <a:ea typeface="全新硬笔行书简" panose="02010600040101010101" pitchFamily="2" charset="-122"/>
                      </a:rPr>
                      <m:t>，</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求</a:t>
                </a:r>
                <a14:m>
                  <m:oMath xmlns:m="http://schemas.openxmlformats.org/officeDocument/2006/math">
                    <m:r>
                      <a:rPr lang="en-US" altLang="zh-CN" sz="2100" i="1" dirty="0">
                        <a:solidFill>
                          <a:schemeClr val="bg1"/>
                        </a:solidFill>
                        <a:latin typeface="Cambria Math" panose="02040503050406030204" pitchFamily="18" charset="0"/>
                        <a:ea typeface="全新硬笔行书简" panose="02010600040101010101" pitchFamily="2" charset="-122"/>
                        <a:sym typeface="+mn-ea"/>
                      </a:rPr>
                      <m:t>𝐴</m:t>
                    </m:r>
                    <m:r>
                      <a:rPr lang="en-US" altLang="zh-CN" sz="2100" i="1" dirty="0">
                        <a:solidFill>
                          <a:schemeClr val="bg1"/>
                        </a:solidFill>
                        <a:latin typeface="Cambria Math" panose="02040503050406030204" pitchFamily="18" charset="0"/>
                        <a:ea typeface="全新硬笔行书简" panose="02010600040101010101" pitchFamily="2" charset="-122"/>
                        <a:sym typeface="+mn-ea"/>
                      </a:rPr>
                      <m:t>,</m:t>
                    </m:r>
                    <m:r>
                      <a:rPr lang="en-US" altLang="zh-CN" sz="2100" i="1" dirty="0">
                        <a:solidFill>
                          <a:schemeClr val="bg1"/>
                        </a:solidFill>
                        <a:latin typeface="Cambria Math" panose="02040503050406030204" pitchFamily="18" charset="0"/>
                        <a:ea typeface="全新硬笔行书简" panose="02010600040101010101" pitchFamily="2" charset="-122"/>
                        <a:sym typeface="+mn-ea"/>
                      </a:rPr>
                      <m:t>𝐵</m:t>
                    </m:r>
                    <m:r>
                      <a:rPr lang="en-US" altLang="zh-CN" sz="2100" i="1" dirty="0">
                        <a:solidFill>
                          <a:schemeClr val="bg1"/>
                        </a:solidFill>
                        <a:latin typeface="Cambria Math" panose="02040503050406030204" pitchFamily="18" charset="0"/>
                        <a:ea typeface="全新硬笔行书简" panose="02010600040101010101" pitchFamily="2" charset="-122"/>
                        <a:sym typeface="+mn-ea"/>
                      </a:rPr>
                      <m:t>,</m:t>
                    </m:r>
                    <m:r>
                      <a:rPr lang="en-US" altLang="zh-CN" sz="2100" i="1" dirty="0">
                        <a:solidFill>
                          <a:schemeClr val="bg1"/>
                        </a:solidFill>
                        <a:latin typeface="Cambria Math" panose="02040503050406030204" pitchFamily="18" charset="0"/>
                        <a:ea typeface="全新硬笔行书简" panose="02010600040101010101" pitchFamily="2" charset="-122"/>
                        <a:sym typeface="+mn-ea"/>
                      </a:rPr>
                      <m:t>𝐶</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，使求积公式有尽可能高的代数精度，并求余项。</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解：将</a:t>
                </a:r>
                <a14:m>
                  <m:oMath xmlns:m="http://schemas.openxmlformats.org/officeDocument/2006/math">
                    <m:r>
                      <a:rPr lang="en-US" altLang="zh-CN" sz="2100"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d>
                    <m:r>
                      <a:rPr lang="en-US" altLang="zh-CN" sz="2100" i="1">
                        <a:solidFill>
                          <a:schemeClr val="bg1"/>
                        </a:solidFill>
                        <a:latin typeface="Cambria Math" panose="02040503050406030204" pitchFamily="18" charset="0"/>
                        <a:ea typeface="全新硬笔行书简" panose="02010600040101010101" pitchFamily="2" charset="-122"/>
                        <a:sym typeface="+mn-ea"/>
                      </a:rPr>
                      <m:t>=1,</m:t>
                    </m:r>
                    <m:r>
                      <a:rPr lang="en-US" altLang="zh-CN" sz="2100" i="1">
                        <a:solidFill>
                          <a:schemeClr val="bg1"/>
                        </a:solidFill>
                        <a:latin typeface="Cambria Math" panose="02040503050406030204" pitchFamily="18" charset="0"/>
                        <a:ea typeface="全新硬笔行书简" panose="02010600040101010101" pitchFamily="2" charset="-122"/>
                        <a:sym typeface="+mn-ea"/>
                      </a:rPr>
                      <m:t>𝑥</m:t>
                    </m:r>
                    <m:r>
                      <a:rPr lang="en-US" altLang="zh-CN" sz="2100" i="1">
                        <a:solidFill>
                          <a:schemeClr val="bg1"/>
                        </a:solidFill>
                        <a:latin typeface="Cambria Math" panose="02040503050406030204" pitchFamily="18" charset="0"/>
                        <a:ea typeface="全新硬笔行书简" panose="02010600040101010101" pitchFamily="2" charset="-122"/>
                        <a:sym typeface="+mn-ea"/>
                      </a:rPr>
                      <m:t>,</m:t>
                    </m:r>
                    <m:sSup>
                      <m:sSup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p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sup>
                        <m:r>
                          <a:rPr lang="en-US" altLang="zh-CN" sz="2100" i="1">
                            <a:solidFill>
                              <a:schemeClr val="bg1"/>
                            </a:solidFill>
                            <a:latin typeface="Cambria Math" panose="02040503050406030204" pitchFamily="18" charset="0"/>
                            <a:ea typeface="全新硬笔行书简" panose="02010600040101010101" pitchFamily="2" charset="-122"/>
                            <a:sym typeface="+mn-ea"/>
                          </a:rPr>
                          <m:t>2</m:t>
                        </m:r>
                      </m:sup>
                    </m:sSup>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代入公式使其准确成立，建立方程组为：</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14:m>
                  <m:oMathPara xmlns:m="http://schemas.openxmlformats.org/officeDocument/2006/math">
                    <m:oMathParaPr>
                      <m:jc m:val="centerGroup"/>
                    </m:oMathParaPr>
                    <m:oMath xmlns:m="http://schemas.openxmlformats.org/officeDocument/2006/math">
                      <m:d>
                        <m:dPr>
                          <m:begChr m:val="{"/>
                          <m:endChr m:val=""/>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eqArr>
                            <m:eqArr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eqArrPr>
                            <m:e>
                              <m:eqArr>
                                <m:eqArr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eqArrPr>
                                <m:e>
                                  <m:r>
                                    <a:rPr lang="en-US" altLang="zh-CN" sz="2100" i="1">
                                      <a:solidFill>
                                        <a:schemeClr val="bg1"/>
                                      </a:solidFill>
                                      <a:latin typeface="Cambria Math" panose="02040503050406030204" pitchFamily="18" charset="0"/>
                                      <a:ea typeface="全新硬笔行书简" panose="02010600040101010101" pitchFamily="2" charset="-122"/>
                                      <a:sym typeface="+mn-ea"/>
                                    </a:rPr>
                                    <m:t>𝐴</m:t>
                                  </m:r>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全新硬笔行书简" panose="02010600040101010101" pitchFamily="2" charset="-122"/>
                                      <a:sym typeface="+mn-ea"/>
                                    </a:rPr>
                                    <m:t>𝐵</m:t>
                                  </m:r>
                                  <m:r>
                                    <a:rPr lang="en-US" altLang="zh-CN" sz="2100" i="1">
                                      <a:solidFill>
                                        <a:schemeClr val="bg1"/>
                                      </a:solidFill>
                                      <a:latin typeface="Cambria Math" panose="02040503050406030204" pitchFamily="18" charset="0"/>
                                      <a:ea typeface="全新硬笔行书简" panose="02010600040101010101" pitchFamily="2" charset="-122"/>
                                      <a:sym typeface="+mn-ea"/>
                                    </a:rPr>
                                    <m:t>=1</m:t>
                                  </m:r>
                                </m:e>
                                <m:e>
                                  <m:r>
                                    <a:rPr lang="en-US" altLang="zh-CN" sz="2100" i="1">
                                      <a:solidFill>
                                        <a:schemeClr val="bg1"/>
                                      </a:solidFill>
                                      <a:latin typeface="Cambria Math" panose="02040503050406030204" pitchFamily="18" charset="0"/>
                                      <a:ea typeface="全新硬笔行书简" panose="02010600040101010101" pitchFamily="2" charset="-122"/>
                                      <a:sym typeface="+mn-ea"/>
                                    </a:rPr>
                                    <m:t>𝐵</m:t>
                                  </m:r>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全新硬笔行书简" panose="02010600040101010101" pitchFamily="2" charset="-122"/>
                                      <a:sym typeface="+mn-ea"/>
                                    </a:rPr>
                                    <m:t>𝐶</m:t>
                                  </m:r>
                                  <m:r>
                                    <a:rPr lang="en-US" altLang="zh-CN" sz="2100" i="1">
                                      <a:solidFill>
                                        <a:schemeClr val="bg1"/>
                                      </a:solidFill>
                                      <a:latin typeface="Cambria Math" panose="02040503050406030204" pitchFamily="18" charset="0"/>
                                      <a:ea typeface="全新硬笔行书简" panose="02010600040101010101" pitchFamily="2" charset="-122"/>
                                      <a:sym typeface="+mn-ea"/>
                                    </a:rPr>
                                    <m:t>=1/2</m:t>
                                  </m:r>
                                </m:e>
                              </m:eqArr>
                            </m:e>
                            <m:e>
                              <m:r>
                                <a:rPr lang="en-US" altLang="zh-CN" sz="2100" i="1">
                                  <a:solidFill>
                                    <a:schemeClr val="bg1"/>
                                  </a:solidFill>
                                  <a:latin typeface="Cambria Math" panose="02040503050406030204" pitchFamily="18" charset="0"/>
                                  <a:ea typeface="全新硬笔行书简" panose="02010600040101010101" pitchFamily="2" charset="-122"/>
                                  <a:sym typeface="+mn-ea"/>
                                </a:rPr>
                                <m:t>𝐵</m:t>
                              </m:r>
                              <m:r>
                                <a:rPr lang="en-US" altLang="zh-CN" sz="2100" i="1">
                                  <a:solidFill>
                                    <a:schemeClr val="bg1"/>
                                  </a:solidFill>
                                  <a:latin typeface="Cambria Math" panose="02040503050406030204" pitchFamily="18" charset="0"/>
                                  <a:ea typeface="全新硬笔行书简" panose="02010600040101010101" pitchFamily="2" charset="-122"/>
                                  <a:sym typeface="+mn-ea"/>
                                </a:rPr>
                                <m:t>=1/3</m:t>
                              </m:r>
                            </m:e>
                          </m:eqArr>
                        </m:e>
                      </m:d>
                    </m:oMath>
                  </m:oMathPara>
                </a14:m>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解得：</a:t>
                </a:r>
                <a14:m>
                  <m:oMath xmlns:m="http://schemas.openxmlformats.org/officeDocument/2006/math">
                    <m:r>
                      <a:rPr lang="en-US" altLang="zh-CN" sz="2100" i="1">
                        <a:solidFill>
                          <a:schemeClr val="bg1"/>
                        </a:solidFill>
                        <a:latin typeface="Cambria Math" panose="02040503050406030204" pitchFamily="18" charset="0"/>
                        <a:ea typeface="全新硬笔行书简" panose="02010600040101010101" pitchFamily="2" charset="-122"/>
                        <a:sym typeface="+mn-ea"/>
                      </a:rPr>
                      <m:t>𝐴</m:t>
                    </m:r>
                    <m:r>
                      <a:rPr lang="en-US" altLang="zh-CN" sz="2100"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fPr>
                      <m:num>
                        <m:r>
                          <a:rPr lang="en-US" altLang="zh-CN" sz="2100" i="1">
                            <a:solidFill>
                              <a:schemeClr val="bg1"/>
                            </a:solidFill>
                            <a:latin typeface="Cambria Math" panose="02040503050406030204" pitchFamily="18" charset="0"/>
                            <a:ea typeface="全新硬笔行书简" panose="02010600040101010101" pitchFamily="2" charset="-122"/>
                            <a:sym typeface="+mn-ea"/>
                          </a:rPr>
                          <m:t>2</m:t>
                        </m:r>
                      </m:num>
                      <m:den>
                        <m:r>
                          <a:rPr lang="en-US" altLang="zh-CN" sz="2100" i="1">
                            <a:solidFill>
                              <a:schemeClr val="bg1"/>
                            </a:solidFill>
                            <a:latin typeface="Cambria Math" panose="02040503050406030204" pitchFamily="18" charset="0"/>
                            <a:ea typeface="全新硬笔行书简" panose="02010600040101010101" pitchFamily="2" charset="-122"/>
                            <a:sym typeface="+mn-ea"/>
                          </a:rPr>
                          <m:t>3</m:t>
                        </m:r>
                      </m:den>
                    </m:f>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全新硬笔行书简" panose="02010600040101010101" pitchFamily="2" charset="-122"/>
                        <a:sym typeface="+mn-ea"/>
                      </a:rPr>
                      <m:t>𝐵</m:t>
                    </m:r>
                    <m:r>
                      <a:rPr lang="en-US" altLang="zh-CN" sz="2100"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fPr>
                      <m:num>
                        <m:r>
                          <a:rPr lang="en-US" altLang="zh-CN" sz="2100" i="1">
                            <a:solidFill>
                              <a:schemeClr val="bg1"/>
                            </a:solidFill>
                            <a:latin typeface="Cambria Math" panose="02040503050406030204" pitchFamily="18" charset="0"/>
                            <a:ea typeface="全新硬笔行书简" panose="02010600040101010101" pitchFamily="2" charset="-122"/>
                            <a:sym typeface="+mn-ea"/>
                          </a:rPr>
                          <m:t>1</m:t>
                        </m:r>
                      </m:num>
                      <m:den>
                        <m:r>
                          <a:rPr lang="en-US" altLang="zh-CN" sz="2100" i="1">
                            <a:solidFill>
                              <a:schemeClr val="bg1"/>
                            </a:solidFill>
                            <a:latin typeface="Cambria Math" panose="02040503050406030204" pitchFamily="18" charset="0"/>
                            <a:ea typeface="全新硬笔行书简" panose="02010600040101010101" pitchFamily="2" charset="-122"/>
                            <a:sym typeface="+mn-ea"/>
                          </a:rPr>
                          <m:t>3</m:t>
                        </m:r>
                      </m:den>
                    </m:f>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全新硬笔行书简" panose="02010600040101010101" pitchFamily="2" charset="-122"/>
                        <a:sym typeface="+mn-ea"/>
                      </a:rPr>
                      <m:t>𝐶</m:t>
                    </m:r>
                    <m:r>
                      <a:rPr lang="en-US" altLang="zh-CN" sz="2100" i="1">
                        <a:solidFill>
                          <a:schemeClr val="bg1"/>
                        </a:solidFill>
                        <a:latin typeface="Cambria Math" panose="02040503050406030204" pitchFamily="18" charset="0"/>
                        <a:ea typeface="全新硬笔行书简" panose="02010600040101010101" pitchFamily="2" charset="-122"/>
                        <a:sym typeface="+mn-ea"/>
                      </a:rPr>
                      <m:t>=1/6</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这时求积公式有至少</a:t>
                </a: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2</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次的代数精度。</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若将</a:t>
                </a:r>
                <a14:m>
                  <m:oMath xmlns:m="http://schemas.openxmlformats.org/officeDocument/2006/math">
                    <m:r>
                      <a:rPr lang="en-US" altLang="zh-CN" sz="2100"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d>
                    <m:r>
                      <a:rPr lang="en-US" altLang="zh-CN" sz="2100" i="1">
                        <a:solidFill>
                          <a:schemeClr val="bg1"/>
                        </a:solidFill>
                        <a:latin typeface="Cambria Math" panose="02040503050406030204" pitchFamily="18" charset="0"/>
                        <a:ea typeface="全新硬笔行书简" panose="02010600040101010101" pitchFamily="2" charset="-122"/>
                        <a:sym typeface="+mn-ea"/>
                      </a:rPr>
                      <m:t>=</m:t>
                    </m:r>
                    <m:sSup>
                      <m:sSup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p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sup>
                        <m:r>
                          <a:rPr lang="en-US" altLang="zh-CN" sz="2100" i="1">
                            <a:solidFill>
                              <a:schemeClr val="bg1"/>
                            </a:solidFill>
                            <a:latin typeface="Cambria Math" panose="02040503050406030204" pitchFamily="18" charset="0"/>
                            <a:ea typeface="全新硬笔行书简" panose="02010600040101010101" pitchFamily="2" charset="-122"/>
                            <a:sym typeface="+mn-ea"/>
                          </a:rPr>
                          <m:t>3</m:t>
                        </m:r>
                      </m:sup>
                    </m:sSup>
                    <m:r>
                      <a:rPr lang="zh-CN" altLang="en-US" sz="2100" i="1">
                        <a:solidFill>
                          <a:schemeClr val="bg1"/>
                        </a:solidFill>
                        <a:latin typeface="Cambria Math" panose="02040503050406030204" pitchFamily="18" charset="0"/>
                        <a:ea typeface="全新硬笔行书简" panose="02010600040101010101" pitchFamily="2" charset="-122"/>
                        <a:sym typeface="+mn-ea"/>
                      </a:rPr>
                      <m:t>代</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入公式不能准确成立，因此求积公式的代数精度为</a:t>
                </a: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2</a:t>
                </a: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endPar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它的余项</a:t>
                </a:r>
                <a14:m>
                  <m:oMath xmlns:m="http://schemas.openxmlformats.org/officeDocument/2006/math">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𝑅</m:t>
                    </m:r>
                    <m:d>
                      <m:dPr>
                        <m:begChr m:val="["/>
                        <m:endChr m:val="]"/>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e>
                    </m:d>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Sup>
                      <m:sSup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e>
                      <m:sup>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(3)</m:t>
                        </m:r>
                      </m:sup>
                    </m:sSup>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 (</m:t>
                    </m:r>
                    <m:r>
                      <a:rPr lang="zh-CN" altLang="en-US"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𝜂</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oMath>
                </a14:m>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将</a:t>
                </a:r>
                <a14:m>
                  <m:oMath xmlns:m="http://schemas.openxmlformats.org/officeDocument/2006/math">
                    <m:r>
                      <a:rPr lang="en-US" altLang="zh-CN" sz="2100"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d>
                    <m:r>
                      <a:rPr lang="en-US" altLang="zh-CN" sz="2100" i="1">
                        <a:solidFill>
                          <a:schemeClr val="bg1"/>
                        </a:solidFill>
                        <a:latin typeface="Cambria Math" panose="02040503050406030204" pitchFamily="18" charset="0"/>
                        <a:ea typeface="全新硬笔行书简" panose="02010600040101010101" pitchFamily="2" charset="-122"/>
                        <a:sym typeface="+mn-ea"/>
                      </a:rPr>
                      <m:t>=</m:t>
                    </m:r>
                    <m:sSup>
                      <m:sSup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p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sup>
                        <m:r>
                          <a:rPr lang="en-US" altLang="zh-CN" sz="2100" i="1">
                            <a:solidFill>
                              <a:schemeClr val="bg1"/>
                            </a:solidFill>
                            <a:latin typeface="Cambria Math" panose="02040503050406030204" pitchFamily="18" charset="0"/>
                            <a:ea typeface="全新硬笔行书简" panose="02010600040101010101" pitchFamily="2" charset="-122"/>
                            <a:sym typeface="+mn-ea"/>
                          </a:rPr>
                          <m:t>3</m:t>
                        </m:r>
                      </m:sup>
                    </m:sSup>
                  </m:oMath>
                </a14:m>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代入可以得到，</a:t>
                </a:r>
                <a:endPar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14:m>
                  <m:oMathPara xmlns:m="http://schemas.openxmlformats.org/officeDocument/2006/math">
                    <m:oMathParaPr>
                      <m:jc m:val="centerGroup"/>
                    </m:oMathParaPr>
                    <m:oMath xmlns:m="http://schemas.openxmlformats.org/officeDocument/2006/math">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num>
                        <m:den>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3!</m:t>
                          </m:r>
                        </m:den>
                      </m:f>
                      <m:d>
                        <m:d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f>
                            <m:f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num>
                            <m:den>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4</m:t>
                              </m:r>
                            </m:den>
                          </m:f>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num>
                            <m:den>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3</m:t>
                              </m:r>
                            </m:den>
                          </m:f>
                        </m:e>
                      </m:d>
                      <m:r>
                        <a:rPr lang="en-US" altLang="zh-CN" sz="210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num>
                        <m:den>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72</m:t>
                          </m:r>
                        </m:den>
                      </m:f>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𝑅</m:t>
                      </m:r>
                      <m:d>
                        <m:dPr>
                          <m:begChr m:val="["/>
                          <m:endChr m:val="]"/>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e>
                      </m:d>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sSup>
                            <m:sSup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e>
                            <m:sup>
                              <m:d>
                                <m:d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3</m:t>
                                  </m:r>
                                </m:e>
                              </m:d>
                            </m:sup>
                          </m:sSup>
                          <m:d>
                            <m:d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zh-CN" altLang="en-US"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𝜂</m:t>
                              </m:r>
                            </m:e>
                          </m:d>
                        </m:num>
                        <m:den>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72</m:t>
                          </m:r>
                        </m:den>
                      </m:f>
                      <m:r>
                        <a:rPr lang="en-US" altLang="zh-CN" sz="210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oMath>
                  </m:oMathPara>
                </a14:m>
                <a:endPar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endPar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endPar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171565" y="1257359"/>
                <a:ext cx="8858018" cy="5374933"/>
              </a:xfrm>
              <a:prstGeom prst="rect">
                <a:avLst/>
              </a:prstGeom>
              <a:blipFill>
                <a:blip r:embed="rId2"/>
                <a:stretch>
                  <a:fillRect l="-826" t="-794" r="-206"/>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01483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5">
                                            <p:txEl>
                                              <p:pRg st="0" end="0"/>
                                            </p:txEl>
                                          </p:spTgt>
                                        </p:tgtEl>
                                        <p:attrNameLst>
                                          <p:attrName>style.visibility</p:attrName>
                                        </p:attrNameLst>
                                      </p:cBhvr>
                                      <p:to>
                                        <p:strVal val="visible"/>
                                      </p:to>
                                    </p:set>
                                    <p:animEffect transition="in" filter="fade">
                                      <p:cBhvr>
                                        <p:cTn id="14" dur="500"/>
                                        <p:tgtEl>
                                          <p:spTgt spid="2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animEffect transition="in" filter="fade">
                                      <p:cBhvr>
                                        <p:cTn id="19" dur="500"/>
                                        <p:tgtEl>
                                          <p:spTgt spid="2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
                                            <p:txEl>
                                              <p:pRg st="3" end="3"/>
                                            </p:txEl>
                                          </p:spTgt>
                                        </p:tgtEl>
                                        <p:attrNameLst>
                                          <p:attrName>style.visibility</p:attrName>
                                        </p:attrNameLst>
                                      </p:cBhvr>
                                      <p:to>
                                        <p:strVal val="visible"/>
                                      </p:to>
                                    </p:set>
                                    <p:animEffect transition="in" filter="fade">
                                      <p:cBhvr>
                                        <p:cTn id="29" dur="500"/>
                                        <p:tgtEl>
                                          <p:spTgt spid="2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xEl>
                                              <p:pRg st="4" end="4"/>
                                            </p:txEl>
                                          </p:spTgt>
                                        </p:tgtEl>
                                        <p:attrNameLst>
                                          <p:attrName>style.visibility</p:attrName>
                                        </p:attrNameLst>
                                      </p:cBhvr>
                                      <p:to>
                                        <p:strVal val="visible"/>
                                      </p:to>
                                    </p:set>
                                    <p:animEffect transition="in" filter="fade">
                                      <p:cBhvr>
                                        <p:cTn id="34" dur="500"/>
                                        <p:tgtEl>
                                          <p:spTgt spid="2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xEl>
                                              <p:pRg st="5" end="5"/>
                                            </p:txEl>
                                          </p:spTgt>
                                        </p:tgtEl>
                                        <p:attrNameLst>
                                          <p:attrName>style.visibility</p:attrName>
                                        </p:attrNameLst>
                                      </p:cBhvr>
                                      <p:to>
                                        <p:strVal val="visible"/>
                                      </p:to>
                                    </p:set>
                                    <p:animEffect transition="in" filter="fade">
                                      <p:cBhvr>
                                        <p:cTn id="39" dur="500"/>
                                        <p:tgtEl>
                                          <p:spTgt spid="25">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
                                            <p:txEl>
                                              <p:pRg st="6" end="6"/>
                                            </p:txEl>
                                          </p:spTgt>
                                        </p:tgtEl>
                                        <p:attrNameLst>
                                          <p:attrName>style.visibility</p:attrName>
                                        </p:attrNameLst>
                                      </p:cBhvr>
                                      <p:to>
                                        <p:strVal val="visible"/>
                                      </p:to>
                                    </p:set>
                                    <p:animEffect transition="in" filter="fade">
                                      <p:cBhvr>
                                        <p:cTn id="44" dur="500"/>
                                        <p:tgtEl>
                                          <p:spTgt spid="25">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5">
                                            <p:txEl>
                                              <p:pRg st="7" end="7"/>
                                            </p:txEl>
                                          </p:spTgt>
                                        </p:tgtEl>
                                        <p:attrNameLst>
                                          <p:attrName>style.visibility</p:attrName>
                                        </p:attrNameLst>
                                      </p:cBhvr>
                                      <p:to>
                                        <p:strVal val="visible"/>
                                      </p:to>
                                    </p:set>
                                    <p:animEffect transition="in" filter="fade">
                                      <p:cBhvr>
                                        <p:cTn id="49" dur="500"/>
                                        <p:tgtEl>
                                          <p:spTgt spid="25">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5">
                                            <p:txEl>
                                              <p:pRg st="8" end="8"/>
                                            </p:txEl>
                                          </p:spTgt>
                                        </p:tgtEl>
                                        <p:attrNameLst>
                                          <p:attrName>style.visibility</p:attrName>
                                        </p:attrNameLst>
                                      </p:cBhvr>
                                      <p:to>
                                        <p:strVal val="visible"/>
                                      </p:to>
                                    </p:set>
                                    <p:animEffect transition="in" filter="fade">
                                      <p:cBhvr>
                                        <p:cTn id="54" dur="500"/>
                                        <p:tgtEl>
                                          <p:spTgt spid="2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noChangeArrowheads="1"/>
          </p:cNvSpPr>
          <p:nvPr>
            <p:ph type="title"/>
          </p:nvPr>
        </p:nvSpPr>
        <p:spPr>
          <a:xfrm>
            <a:off x="457202" y="1062037"/>
            <a:ext cx="6229295" cy="871538"/>
          </a:xfrm>
        </p:spPr>
        <p:txBody>
          <a:bodyPr/>
          <a:lstStyle/>
          <a:p>
            <a:r>
              <a:rPr lang="en-US" altLang="zh-CN" sz="4950" dirty="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2. </a:t>
            </a:r>
            <a:r>
              <a:rPr lang="zh-CN" altLang="en-US" sz="4950" dirty="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牛顿</a:t>
            </a:r>
            <a:r>
              <a:rPr lang="en-US" altLang="zh-CN" sz="4950" dirty="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4950" dirty="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柯特斯公式</a:t>
            </a:r>
            <a:endParaRPr lang="zh-CN" altLang="en-US" sz="4950" dirty="0">
              <a:solidFill>
                <a:srgbClr val="00B050"/>
              </a:solidFill>
              <a:latin typeface="全新硬笔行书简" panose="02010600040101010101" pitchFamily="2" charset="-122"/>
              <a:ea typeface="全新硬笔行书简" panose="02010600040101010101" pitchFamily="2" charset="-122"/>
            </a:endParaRPr>
          </a:p>
        </p:txBody>
      </p:sp>
      <mc:AlternateContent xmlns:mc="http://schemas.openxmlformats.org/markup-compatibility/2006">
        <mc:Choice xmlns:a14="http://schemas.microsoft.com/office/drawing/2010/main" Requires="a14">
          <p:sp>
            <p:nvSpPr>
              <p:cNvPr id="25" name="文本框 24"/>
              <p:cNvSpPr txBox="1"/>
              <p:nvPr/>
            </p:nvSpPr>
            <p:spPr bwMode="auto">
              <a:xfrm>
                <a:off x="343011" y="1890146"/>
                <a:ext cx="8686692" cy="3878369"/>
              </a:xfrm>
              <a:prstGeom prst="rect">
                <a:avLst/>
              </a:prstGeom>
              <a:noFill/>
              <a:ln>
                <a:noFill/>
              </a:ln>
            </p:spPr>
            <p:txBody>
              <a:bodyPr wrap="square" rtlCol="0">
                <a:spAutoFit/>
              </a:bodyPr>
              <a:lstStyle/>
              <a:p>
                <a:pPr eaLnBrk="0" hangingPunct="0">
                  <a:buFontTx/>
                  <a:buNone/>
                </a:pP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2.1</a:t>
                </a: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  </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公式的导出</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        将</a:t>
                </a:r>
                <a14:m>
                  <m:oMath xmlns:m="http://schemas.openxmlformats.org/officeDocument/2006/math">
                    <m:r>
                      <a:rPr lang="en-US" altLang="zh-CN" sz="2100" i="1">
                        <a:solidFill>
                          <a:schemeClr val="bg1"/>
                        </a:solidFill>
                        <a:latin typeface="Cambria Math" panose="02040503050406030204" pitchFamily="18" charset="0"/>
                        <a:sym typeface="+mn-ea"/>
                      </a:rPr>
                      <m:t>𝑛</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等分</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区间</a:t>
                </a:r>
                <a14:m>
                  <m:oMath xmlns:m="http://schemas.openxmlformats.org/officeDocument/2006/math">
                    <m:d>
                      <m:dPr>
                        <m:begChr m:val="["/>
                        <m:endChr m:val="]"/>
                        <m:ctrlPr>
                          <a:rPr lang="en-US" altLang="zh-CN" sz="2100" i="1">
                            <a:solidFill>
                              <a:schemeClr val="bg1"/>
                            </a:solidFill>
                            <a:latin typeface="Cambria Math" panose="02040503050406030204" pitchFamily="18" charset="0"/>
                            <a:sym typeface="+mn-ea"/>
                          </a:rPr>
                        </m:ctrlPr>
                      </m:dPr>
                      <m:e>
                        <m:r>
                          <a:rPr lang="en-US" altLang="zh-CN" sz="2100" i="1">
                            <a:solidFill>
                              <a:schemeClr val="bg1"/>
                            </a:solidFill>
                            <a:latin typeface="Cambria Math" panose="02040503050406030204" pitchFamily="18" charset="0"/>
                            <a:sym typeface="+mn-ea"/>
                          </a:rPr>
                          <m:t>𝑎</m:t>
                        </m:r>
                        <m:r>
                          <a:rPr lang="en-US" altLang="zh-CN" sz="2100" i="1">
                            <a:solidFill>
                              <a:schemeClr val="bg1"/>
                            </a:solidFill>
                            <a:latin typeface="Cambria Math" panose="02040503050406030204" pitchFamily="18" charset="0"/>
                            <a:sym typeface="+mn-ea"/>
                          </a:rPr>
                          <m:t>,</m:t>
                        </m:r>
                        <m:r>
                          <a:rPr lang="en-US" altLang="zh-CN" sz="2100" i="1">
                            <a:solidFill>
                              <a:schemeClr val="bg1"/>
                            </a:solidFill>
                            <a:latin typeface="Cambria Math" panose="02040503050406030204" pitchFamily="18" charset="0"/>
                            <a:sym typeface="+mn-ea"/>
                          </a:rPr>
                          <m:t>𝑏</m:t>
                        </m:r>
                      </m:e>
                    </m:d>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，记</a:t>
                </a:r>
                <a14:m>
                  <m:oMath xmlns:m="http://schemas.openxmlformats.org/officeDocument/2006/math">
                    <m:r>
                      <a:rPr lang="en-US" altLang="zh-CN" sz="2100" i="1">
                        <a:solidFill>
                          <a:schemeClr val="bg1"/>
                        </a:solidFill>
                        <a:latin typeface="Cambria Math" panose="02040503050406030204" pitchFamily="18" charset="0"/>
                        <a:ea typeface="全新硬笔行书简" panose="02010600040101010101" pitchFamily="2" charset="-122"/>
                        <a:sym typeface="+mn-ea"/>
                      </a:rPr>
                      <m:t>h</m:t>
                    </m:r>
                    <m:r>
                      <a:rPr lang="en-US" altLang="zh-CN" sz="2100"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fPr>
                      <m:num>
                        <m:r>
                          <a:rPr lang="en-US" altLang="zh-CN" sz="2100" i="1">
                            <a:solidFill>
                              <a:schemeClr val="bg1"/>
                            </a:solidFill>
                            <a:latin typeface="Cambria Math" panose="02040503050406030204" pitchFamily="18" charset="0"/>
                            <a:ea typeface="全新硬笔行书简" panose="02010600040101010101" pitchFamily="2" charset="-122"/>
                            <a:sym typeface="+mn-ea"/>
                          </a:rPr>
                          <m:t>𝑏</m:t>
                        </m:r>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全新硬笔行书简" panose="02010600040101010101" pitchFamily="2" charset="-122"/>
                            <a:sym typeface="+mn-ea"/>
                          </a:rPr>
                          <m:t>𝑎</m:t>
                        </m:r>
                      </m:num>
                      <m:den>
                        <m:r>
                          <a:rPr lang="en-US" altLang="zh-CN" sz="2100" i="1">
                            <a:solidFill>
                              <a:schemeClr val="bg1"/>
                            </a:solidFill>
                            <a:latin typeface="Cambria Math" panose="02040503050406030204" pitchFamily="18" charset="0"/>
                            <a:ea typeface="全新硬笔行书简" panose="02010600040101010101" pitchFamily="2" charset="-122"/>
                            <a:sym typeface="+mn-ea"/>
                          </a:rPr>
                          <m:t>𝑛</m:t>
                        </m:r>
                      </m:den>
                    </m:f>
                    <m:r>
                      <a:rPr lang="zh-CN" altLang="en-US" sz="2100" i="1">
                        <a:solidFill>
                          <a:schemeClr val="bg1"/>
                        </a:solidFill>
                        <a:latin typeface="Cambria Math" panose="02040503050406030204" pitchFamily="18" charset="0"/>
                        <a:ea typeface="全新硬笔行书简" panose="02010600040101010101" pitchFamily="2" charset="-122"/>
                        <a:sym typeface="+mn-ea"/>
                      </a:rPr>
                      <m:t>，</m:t>
                    </m:r>
                    <m:r>
                      <a:rPr lang="zh-CN" altLang="en-US" sz="2100" i="1">
                        <a:solidFill>
                          <a:schemeClr val="bg1"/>
                        </a:solidFill>
                        <a:latin typeface="Cambria Math" panose="02040503050406030204" pitchFamily="18" charset="0"/>
                        <a:ea typeface="全新硬笔行书简" panose="02010600040101010101" pitchFamily="2" charset="-122"/>
                        <a:sym typeface="+mn-ea"/>
                      </a:rPr>
                      <m:t>以</m:t>
                    </m:r>
                    <m:sSub>
                      <m:sSubPr>
                        <m:ctrlPr>
                          <a:rPr lang="en-US" altLang="zh-CN" sz="2100" i="1">
                            <a:solidFill>
                              <a:schemeClr val="bg1"/>
                            </a:solidFill>
                            <a:latin typeface="Cambria Math" panose="02040503050406030204" pitchFamily="18" charset="0"/>
                            <a:sym typeface="+mn-ea"/>
                          </a:rPr>
                        </m:ctrlPr>
                      </m:sSubPr>
                      <m:e>
                        <m:r>
                          <a:rPr lang="en-US" altLang="zh-CN" sz="2100" i="1">
                            <a:solidFill>
                              <a:schemeClr val="bg1"/>
                            </a:solidFill>
                            <a:latin typeface="Cambria Math" panose="02040503050406030204" pitchFamily="18" charset="0"/>
                            <a:sym typeface="+mn-ea"/>
                          </a:rPr>
                          <m:t>𝑥</m:t>
                        </m:r>
                      </m:e>
                      <m:sub>
                        <m:r>
                          <a:rPr lang="en-US" altLang="zh-CN" sz="2100" i="1">
                            <a:solidFill>
                              <a:schemeClr val="bg1"/>
                            </a:solidFill>
                            <a:latin typeface="Cambria Math" panose="02040503050406030204" pitchFamily="18" charset="0"/>
                            <a:sym typeface="+mn-ea"/>
                          </a:rPr>
                          <m:t>𝑖</m:t>
                        </m:r>
                      </m:sub>
                    </m:sSub>
                    <m:r>
                      <a:rPr lang="en-US" altLang="zh-CN" sz="2100" i="1">
                        <a:solidFill>
                          <a:schemeClr val="bg1"/>
                        </a:solidFill>
                        <a:latin typeface="Cambria Math" panose="02040503050406030204" pitchFamily="18" charset="0"/>
                        <a:sym typeface="+mn-ea"/>
                      </a:rPr>
                      <m:t>=</m:t>
                    </m:r>
                    <m:r>
                      <a:rPr lang="en-US" altLang="zh-CN" sz="2100" i="1">
                        <a:solidFill>
                          <a:schemeClr val="bg1"/>
                        </a:solidFill>
                        <a:latin typeface="Cambria Math" panose="02040503050406030204" pitchFamily="18" charset="0"/>
                        <a:sym typeface="+mn-ea"/>
                      </a:rPr>
                      <m:t>𝑎</m:t>
                    </m:r>
                    <m:r>
                      <a:rPr lang="en-US" altLang="zh-CN" sz="2100" i="1">
                        <a:solidFill>
                          <a:schemeClr val="bg1"/>
                        </a:solidFill>
                        <a:latin typeface="Cambria Math" panose="02040503050406030204" pitchFamily="18" charset="0"/>
                        <a:sym typeface="+mn-ea"/>
                      </a:rPr>
                      <m:t>+</m:t>
                    </m:r>
                    <m:r>
                      <a:rPr lang="en-US" altLang="zh-CN" sz="2100" i="1">
                        <a:solidFill>
                          <a:schemeClr val="bg1"/>
                        </a:solidFill>
                        <a:latin typeface="Cambria Math" panose="02040503050406030204" pitchFamily="18" charset="0"/>
                        <a:sym typeface="+mn-ea"/>
                      </a:rPr>
                      <m:t>𝑖h</m:t>
                    </m:r>
                    <m:r>
                      <a:rPr lang="en-US" altLang="zh-CN" sz="2100" i="1">
                        <a:solidFill>
                          <a:schemeClr val="bg1"/>
                        </a:solidFill>
                        <a:latin typeface="Cambria Math" panose="02040503050406030204" pitchFamily="18" charset="0"/>
                        <a:sym typeface="+mn-ea"/>
                      </a:rPr>
                      <m:t>(</m:t>
                    </m:r>
                    <m:r>
                      <a:rPr lang="en-US" altLang="zh-CN" sz="2100" i="1">
                        <a:solidFill>
                          <a:schemeClr val="bg1"/>
                        </a:solidFill>
                        <a:latin typeface="Cambria Math" panose="02040503050406030204" pitchFamily="18" charset="0"/>
                        <a:sym typeface="+mn-ea"/>
                      </a:rPr>
                      <m:t>𝑖</m:t>
                    </m:r>
                    <m:r>
                      <a:rPr lang="en-US" altLang="zh-CN" sz="2100" i="1">
                        <a:solidFill>
                          <a:schemeClr val="bg1"/>
                        </a:solidFill>
                        <a:latin typeface="Cambria Math" panose="02040503050406030204" pitchFamily="18" charset="0"/>
                        <a:sym typeface="+mn-ea"/>
                      </a:rPr>
                      <m:t>=0,1,⋯,</m:t>
                    </m:r>
                    <m:r>
                      <a:rPr lang="en-US" altLang="zh-CN" sz="2100" i="1">
                        <a:solidFill>
                          <a:schemeClr val="bg1"/>
                        </a:solidFill>
                        <a:latin typeface="Cambria Math" panose="02040503050406030204" pitchFamily="18" charset="0"/>
                        <a:ea typeface="Cambria Math" panose="02040503050406030204" pitchFamily="18" charset="0"/>
                        <a:sym typeface="+mn-ea"/>
                      </a:rPr>
                      <m:t>𝑛</m:t>
                    </m:r>
                    <m:r>
                      <a:rPr lang="en-US" altLang="zh-CN" sz="2100" i="1">
                        <a:solidFill>
                          <a:schemeClr val="bg1"/>
                        </a:solidFill>
                        <a:latin typeface="Cambria Math" panose="02040503050406030204" pitchFamily="18" charset="0"/>
                        <a:ea typeface="Cambria Math" panose="02040503050406030204" pitchFamily="18" charset="0"/>
                        <a:sym typeface="+mn-ea"/>
                      </a:rPr>
                      <m:t>)</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为求积节点构造出来的插值型求积公式：</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14:m>
                  <m:oMathPara xmlns:m="http://schemas.openxmlformats.org/officeDocument/2006/math">
                    <m:oMathParaPr>
                      <m:jc m:val="centerGroup"/>
                    </m:oMathParaPr>
                    <m:oMath xmlns:m="http://schemas.openxmlformats.org/officeDocument/2006/math">
                      <m:nary>
                        <m:naryPr>
                          <m:ctrlPr>
                            <a:rPr lang="zh-CN" altLang="en-US" sz="2100" i="1">
                              <a:solidFill>
                                <a:schemeClr val="bg1"/>
                              </a:solidFill>
                              <a:latin typeface="Cambria Math" panose="02040503050406030204" pitchFamily="18" charset="0"/>
                            </a:rPr>
                          </m:ctrlPr>
                        </m:naryPr>
                        <m:sub>
                          <m:r>
                            <m:rPr>
                              <m:brk m:alnAt="23"/>
                            </m:rPr>
                            <a:rPr lang="en-US" altLang="zh-CN" sz="2100" i="1">
                              <a:solidFill>
                                <a:schemeClr val="bg1"/>
                              </a:solidFill>
                              <a:latin typeface="Cambria Math" panose="02040503050406030204" pitchFamily="18" charset="0"/>
                            </a:rPr>
                            <m:t>𝑎</m:t>
                          </m:r>
                        </m:sub>
                        <m:sup>
                          <m:r>
                            <a:rPr lang="en-US" altLang="zh-CN" sz="2100" i="1">
                              <a:solidFill>
                                <a:schemeClr val="bg1"/>
                              </a:solidFill>
                              <a:latin typeface="Cambria Math" panose="02040503050406030204" pitchFamily="18" charset="0"/>
                            </a:rPr>
                            <m:t>𝑏</m:t>
                          </m:r>
                        </m:sup>
                        <m:e>
                          <m:r>
                            <a:rPr lang="en-US" altLang="zh-CN" sz="2100" i="1">
                              <a:solidFill>
                                <a:schemeClr val="bg1"/>
                              </a:solidFill>
                              <a:latin typeface="Cambria Math" panose="02040503050406030204" pitchFamily="18" charset="0"/>
                            </a:rPr>
                            <m:t>𝑓</m:t>
                          </m:r>
                          <m:d>
                            <m:dPr>
                              <m:ctrlPr>
                                <a:rPr lang="en-US" altLang="zh-CN" sz="2100" i="1">
                                  <a:solidFill>
                                    <a:schemeClr val="bg1"/>
                                  </a:solidFill>
                                  <a:latin typeface="Cambria Math" panose="02040503050406030204" pitchFamily="18" charset="0"/>
                                </a:rPr>
                              </m:ctrlPr>
                            </m:dPr>
                            <m:e>
                              <m:r>
                                <a:rPr lang="en-US" altLang="zh-CN" sz="2100" i="1">
                                  <a:solidFill>
                                    <a:schemeClr val="bg1"/>
                                  </a:solidFill>
                                  <a:latin typeface="Cambria Math" panose="02040503050406030204" pitchFamily="18" charset="0"/>
                                </a:rPr>
                                <m:t>𝑥</m:t>
                              </m:r>
                            </m:e>
                          </m:d>
                          <m:r>
                            <a:rPr lang="en-US" altLang="zh-CN" sz="2100" i="1">
                              <a:solidFill>
                                <a:schemeClr val="bg1"/>
                              </a:solidFill>
                              <a:latin typeface="Cambria Math" panose="02040503050406030204" pitchFamily="18" charset="0"/>
                            </a:rPr>
                            <m:t>𝑑𝑥</m:t>
                          </m:r>
                        </m:e>
                      </m:nary>
                      <m:r>
                        <a:rPr lang="en-US" altLang="zh-CN" sz="2100" i="1">
                          <a:solidFill>
                            <a:schemeClr val="bg1"/>
                          </a:solidFill>
                          <a:latin typeface="Cambria Math" panose="02040503050406030204" pitchFamily="18" charset="0"/>
                          <a:ea typeface="Cambria Math" panose="02040503050406030204" pitchFamily="18" charset="0"/>
                        </a:rPr>
                        <m:t>≈</m:t>
                      </m:r>
                      <m:r>
                        <a:rPr lang="en-US" altLang="zh-CN" sz="2100" i="1">
                          <a:solidFill>
                            <a:schemeClr val="bg1"/>
                          </a:solidFill>
                          <a:latin typeface="Cambria Math" panose="02040503050406030204" pitchFamily="18" charset="0"/>
                          <a:ea typeface="Cambria Math" panose="02040503050406030204" pitchFamily="18" charset="0"/>
                        </a:rPr>
                        <m:t>(</m:t>
                      </m:r>
                      <m:r>
                        <a:rPr lang="en-US" altLang="zh-CN" sz="2100" i="1">
                          <a:solidFill>
                            <a:schemeClr val="bg1"/>
                          </a:solidFill>
                          <a:latin typeface="Cambria Math" panose="02040503050406030204" pitchFamily="18" charset="0"/>
                          <a:ea typeface="Cambria Math" panose="02040503050406030204" pitchFamily="18" charset="0"/>
                        </a:rPr>
                        <m:t>𝑏</m:t>
                      </m:r>
                      <m:r>
                        <a:rPr lang="en-US" altLang="zh-CN" sz="2100" i="1">
                          <a:solidFill>
                            <a:schemeClr val="bg1"/>
                          </a:solidFill>
                          <a:latin typeface="Cambria Math" panose="02040503050406030204" pitchFamily="18" charset="0"/>
                          <a:ea typeface="Cambria Math" panose="02040503050406030204" pitchFamily="18" charset="0"/>
                        </a:rPr>
                        <m:t>−</m:t>
                      </m:r>
                      <m:r>
                        <a:rPr lang="en-US" altLang="zh-CN" sz="2100" i="1">
                          <a:solidFill>
                            <a:schemeClr val="bg1"/>
                          </a:solidFill>
                          <a:latin typeface="Cambria Math" panose="02040503050406030204" pitchFamily="18" charset="0"/>
                          <a:ea typeface="Cambria Math" panose="02040503050406030204" pitchFamily="18" charset="0"/>
                        </a:rPr>
                        <m:t>𝑎</m:t>
                      </m:r>
                      <m:r>
                        <a:rPr lang="en-US" altLang="zh-CN" sz="2100" i="1">
                          <a:solidFill>
                            <a:schemeClr val="bg1"/>
                          </a:solidFill>
                          <a:latin typeface="Cambria Math" panose="02040503050406030204" pitchFamily="18" charset="0"/>
                          <a:ea typeface="Cambria Math" panose="02040503050406030204" pitchFamily="18" charset="0"/>
                        </a:rPr>
                        <m:t>)</m:t>
                      </m:r>
                      <m:nary>
                        <m:naryPr>
                          <m:chr m:val="∑"/>
                          <m:ctrlPr>
                            <a:rPr lang="en-US" altLang="zh-CN" sz="2100" i="1">
                              <a:solidFill>
                                <a:schemeClr val="bg1"/>
                              </a:solidFill>
                              <a:latin typeface="Cambria Math" panose="02040503050406030204" pitchFamily="18" charset="0"/>
                              <a:ea typeface="Cambria Math" panose="02040503050406030204" pitchFamily="18" charset="0"/>
                            </a:rPr>
                          </m:ctrlPr>
                        </m:naryPr>
                        <m:sub>
                          <m:r>
                            <m:rPr>
                              <m:brk m:alnAt="23"/>
                            </m:rPr>
                            <a:rPr lang="en-US" altLang="zh-CN" sz="2100" i="1">
                              <a:solidFill>
                                <a:schemeClr val="bg1"/>
                              </a:solidFill>
                              <a:latin typeface="Cambria Math" panose="02040503050406030204" pitchFamily="18" charset="0"/>
                              <a:ea typeface="Cambria Math" panose="02040503050406030204" pitchFamily="18" charset="0"/>
                            </a:rPr>
                            <m:t>𝑘</m:t>
                          </m:r>
                          <m:r>
                            <a:rPr lang="en-US" altLang="zh-CN" sz="2100" i="1">
                              <a:solidFill>
                                <a:schemeClr val="bg1"/>
                              </a:solidFill>
                              <a:latin typeface="Cambria Math" panose="02040503050406030204" pitchFamily="18" charset="0"/>
                              <a:ea typeface="Cambria Math" panose="02040503050406030204" pitchFamily="18" charset="0"/>
                            </a:rPr>
                            <m:t>=0</m:t>
                          </m:r>
                        </m:sub>
                        <m:sup>
                          <m:r>
                            <a:rPr lang="en-US" altLang="zh-CN" sz="2100" i="1">
                              <a:solidFill>
                                <a:schemeClr val="bg1"/>
                              </a:solidFill>
                              <a:latin typeface="Cambria Math" panose="02040503050406030204" pitchFamily="18" charset="0"/>
                              <a:ea typeface="Cambria Math" panose="02040503050406030204" pitchFamily="18" charset="0"/>
                            </a:rPr>
                            <m:t>𝑛</m:t>
                          </m:r>
                        </m:sup>
                        <m:e>
                          <m:sSub>
                            <m:sSubPr>
                              <m:ctrlPr>
                                <a:rPr lang="en-US" altLang="zh-CN" sz="2100" i="1">
                                  <a:solidFill>
                                    <a:schemeClr val="bg1"/>
                                  </a:solidFill>
                                  <a:latin typeface="Cambria Math" panose="02040503050406030204" pitchFamily="18" charset="0"/>
                                  <a:ea typeface="Cambria Math" panose="02040503050406030204" pitchFamily="18" charset="0"/>
                                </a:rPr>
                              </m:ctrlPr>
                            </m:sSubPr>
                            <m:e>
                              <m:r>
                                <a:rPr lang="en-US" altLang="zh-CN" sz="2100" i="1">
                                  <a:solidFill>
                                    <a:schemeClr val="bg1"/>
                                  </a:solidFill>
                                  <a:latin typeface="Cambria Math" panose="02040503050406030204" pitchFamily="18" charset="0"/>
                                  <a:ea typeface="Cambria Math" panose="02040503050406030204" pitchFamily="18" charset="0"/>
                                </a:rPr>
                                <m:t>𝐶</m:t>
                              </m:r>
                            </m:e>
                            <m:sub>
                              <m:r>
                                <a:rPr lang="en-US" altLang="zh-CN" sz="2100" i="1">
                                  <a:solidFill>
                                    <a:schemeClr val="bg1"/>
                                  </a:solidFill>
                                  <a:latin typeface="Cambria Math" panose="02040503050406030204" pitchFamily="18" charset="0"/>
                                  <a:ea typeface="Cambria Math" panose="02040503050406030204" pitchFamily="18" charset="0"/>
                                </a:rPr>
                                <m:t>𝑘</m:t>
                              </m:r>
                            </m:sub>
                          </m:sSub>
                        </m:e>
                      </m:nary>
                      <m:r>
                        <a:rPr lang="en-US" altLang="zh-CN" sz="2100" i="1">
                          <a:solidFill>
                            <a:schemeClr val="bg1"/>
                          </a:solidFill>
                          <a:latin typeface="Cambria Math" panose="02040503050406030204" pitchFamily="18" charset="0"/>
                          <a:ea typeface="Cambria Math" panose="02040503050406030204" pitchFamily="18" charset="0"/>
                        </a:rPr>
                        <m:t>𝑓</m:t>
                      </m:r>
                      <m:r>
                        <a:rPr lang="en-US" altLang="zh-CN" sz="2100" i="1">
                          <a:solidFill>
                            <a:schemeClr val="bg1"/>
                          </a:solidFill>
                          <a:latin typeface="Cambria Math" panose="02040503050406030204" pitchFamily="18" charset="0"/>
                          <a:ea typeface="Cambria Math" panose="02040503050406030204" pitchFamily="18" charset="0"/>
                        </a:rPr>
                        <m:t>(</m:t>
                      </m:r>
                      <m:sSub>
                        <m:sSubPr>
                          <m:ctrlPr>
                            <a:rPr lang="en-US" altLang="zh-CN" sz="2100" i="1">
                              <a:solidFill>
                                <a:schemeClr val="bg1"/>
                              </a:solidFill>
                              <a:latin typeface="Cambria Math" panose="02040503050406030204" pitchFamily="18" charset="0"/>
                              <a:ea typeface="Cambria Math" panose="02040503050406030204" pitchFamily="18" charset="0"/>
                            </a:rPr>
                          </m:ctrlPr>
                        </m:sSubPr>
                        <m:e>
                          <m:r>
                            <a:rPr lang="en-US" altLang="zh-CN" sz="2100" i="1">
                              <a:solidFill>
                                <a:schemeClr val="bg1"/>
                              </a:solidFill>
                              <a:latin typeface="Cambria Math" panose="02040503050406030204" pitchFamily="18" charset="0"/>
                              <a:ea typeface="Cambria Math" panose="02040503050406030204" pitchFamily="18" charset="0"/>
                            </a:rPr>
                            <m:t>𝑥</m:t>
                          </m:r>
                        </m:e>
                        <m:sub>
                          <m:r>
                            <a:rPr lang="en-US" altLang="zh-CN" sz="2100" i="1">
                              <a:solidFill>
                                <a:schemeClr val="bg1"/>
                              </a:solidFill>
                              <a:latin typeface="Cambria Math" panose="02040503050406030204" pitchFamily="18" charset="0"/>
                              <a:ea typeface="Cambria Math" panose="02040503050406030204" pitchFamily="18" charset="0"/>
                            </a:rPr>
                            <m:t>𝑘</m:t>
                          </m:r>
                        </m:sub>
                      </m:sSub>
                      <m:r>
                        <a:rPr lang="en-US" altLang="zh-CN" sz="2100" i="1">
                          <a:solidFill>
                            <a:schemeClr val="bg1"/>
                          </a:solidFill>
                          <a:latin typeface="Cambria Math" panose="02040503050406030204" pitchFamily="18" charset="0"/>
                          <a:ea typeface="Cambria Math" panose="02040503050406030204" pitchFamily="18" charset="0"/>
                        </a:rPr>
                        <m:t>)</m:t>
                      </m:r>
                    </m:oMath>
                  </m:oMathPara>
                </a14:m>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称为</a:t>
                </a:r>
                <a:r>
                  <a:rPr lang="en-US" altLang="zh-CN" sz="2100" i="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n</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阶</a:t>
                </a:r>
                <a:r>
                  <a:rPr lang="zh-CN" altLang="en-US" sz="2100" dirty="0">
                    <a:solidFill>
                      <a:srgbClr val="FF0000"/>
                    </a:solidFill>
                    <a:latin typeface="全新硬笔行书简" panose="02010600040101010101" pitchFamily="2" charset="-122"/>
                    <a:ea typeface="全新硬笔行书简" panose="02010600040101010101" pitchFamily="2" charset="-122"/>
                    <a:sym typeface="+mn-ea"/>
                  </a:rPr>
                  <a:t>牛顿</a:t>
                </a:r>
                <a:r>
                  <a:rPr lang="en-US" altLang="zh-CN" sz="2100" dirty="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r>
                  <a:rPr lang="en-US" altLang="zh-CN" sz="2100" i="1" dirty="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Newton</a:t>
                </a:r>
                <a:r>
                  <a:rPr lang="en-US" altLang="zh-CN" sz="2100" dirty="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r>
                  <a:rPr lang="en-US" altLang="zh-CN" sz="2100" dirty="0">
                    <a:solidFill>
                      <a:srgbClr val="FF0000"/>
                    </a:solidFill>
                    <a:latin typeface="全新硬笔行书简" panose="02010600040101010101" pitchFamily="2" charset="-122"/>
                    <a:ea typeface="全新硬笔行书简" panose="02010600040101010101" pitchFamily="2" charset="-122"/>
                    <a:sym typeface="+mn-ea"/>
                  </a:rPr>
                  <a:t>—</a:t>
                </a:r>
                <a:r>
                  <a:rPr lang="zh-CN" altLang="en-US" sz="2100" dirty="0">
                    <a:solidFill>
                      <a:srgbClr val="FF0000"/>
                    </a:solidFill>
                    <a:latin typeface="全新硬笔行书简" panose="02010600040101010101" pitchFamily="2" charset="-122"/>
                    <a:ea typeface="全新硬笔行书简" panose="02010600040101010101" pitchFamily="2" charset="-122"/>
                    <a:sym typeface="+mn-ea"/>
                  </a:rPr>
                  <a:t>柯特斯（</a:t>
                </a:r>
                <a:r>
                  <a:rPr lang="en-US" altLang="zh-CN" sz="2100" i="1" dirty="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Cotes</a:t>
                </a:r>
                <a:r>
                  <a:rPr lang="zh-CN" altLang="en-US" sz="2100" dirty="0">
                    <a:solidFill>
                      <a:srgbClr val="FF0000"/>
                    </a:solidFill>
                    <a:latin typeface="全新硬笔行书简" panose="02010600040101010101" pitchFamily="2" charset="-122"/>
                    <a:ea typeface="全新硬笔行书简" panose="02010600040101010101" pitchFamily="2" charset="-122"/>
                    <a:sym typeface="+mn-ea"/>
                  </a:rPr>
                  <a:t>）公式</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，其中，</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14:m>
                  <m:oMathPara xmlns:m="http://schemas.openxmlformats.org/officeDocument/2006/math">
                    <m:oMathParaPr>
                      <m:jc m:val="centerGroup"/>
                    </m:oMathParaPr>
                    <m:oMath xmlns:m="http://schemas.openxmlformats.org/officeDocument/2006/math">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𝐶</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𝑘</m:t>
                          </m:r>
                        </m:sub>
                      </m:sSub>
                      <m:r>
                        <a:rPr lang="en-US" altLang="zh-CN" sz="2100"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fPr>
                        <m:num>
                          <m:r>
                            <a:rPr lang="en-US" altLang="zh-CN" sz="2100" i="1">
                              <a:solidFill>
                                <a:schemeClr val="bg1"/>
                              </a:solidFill>
                              <a:latin typeface="Cambria Math" panose="02040503050406030204" pitchFamily="18" charset="0"/>
                              <a:ea typeface="全新硬笔行书简" panose="02010600040101010101" pitchFamily="2" charset="-122"/>
                              <a:sym typeface="+mn-ea"/>
                            </a:rPr>
                            <m:t>1</m:t>
                          </m:r>
                        </m:num>
                        <m:den>
                          <m:r>
                            <a:rPr lang="en-US" altLang="zh-CN" sz="2100" i="1">
                              <a:solidFill>
                                <a:schemeClr val="bg1"/>
                              </a:solidFill>
                              <a:latin typeface="Cambria Math" panose="02040503050406030204" pitchFamily="18" charset="0"/>
                              <a:ea typeface="全新硬笔行书简" panose="02010600040101010101" pitchFamily="2" charset="-122"/>
                              <a:sym typeface="+mn-ea"/>
                            </a:rPr>
                            <m:t>𝑏</m:t>
                          </m:r>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全新硬笔行书简" panose="02010600040101010101" pitchFamily="2" charset="-122"/>
                              <a:sym typeface="+mn-ea"/>
                            </a:rPr>
                            <m:t>𝑎</m:t>
                          </m:r>
                        </m:den>
                      </m:f>
                      <m:nary>
                        <m:nary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sz="2100" i="1">
                              <a:solidFill>
                                <a:schemeClr val="bg1"/>
                              </a:solidFill>
                              <a:latin typeface="Cambria Math" panose="02040503050406030204" pitchFamily="18" charset="0"/>
                              <a:ea typeface="全新硬笔行书简" panose="02010600040101010101" pitchFamily="2" charset="-122"/>
                              <a:sym typeface="+mn-ea"/>
                            </a:rPr>
                            <m:t>𝑎</m:t>
                          </m:r>
                        </m:sub>
                        <m:sup>
                          <m:r>
                            <a:rPr lang="en-US" altLang="zh-CN" sz="2100" i="1">
                              <a:solidFill>
                                <a:schemeClr val="bg1"/>
                              </a:solidFill>
                              <a:latin typeface="Cambria Math" panose="02040503050406030204" pitchFamily="18" charset="0"/>
                              <a:ea typeface="全新硬笔行书简" panose="02010600040101010101" pitchFamily="2" charset="-122"/>
                              <a:sym typeface="+mn-ea"/>
                            </a:rPr>
                            <m:t>𝑏</m:t>
                          </m:r>
                        </m:sup>
                        <m:e>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𝑙</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𝑘</m:t>
                              </m:r>
                            </m:sub>
                          </m:sSub>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d>
                          <m:r>
                            <a:rPr lang="en-US" altLang="zh-CN" sz="2100" i="1">
                              <a:solidFill>
                                <a:schemeClr val="bg1"/>
                              </a:solidFill>
                              <a:latin typeface="Cambria Math" panose="02040503050406030204" pitchFamily="18" charset="0"/>
                              <a:ea typeface="全新硬笔行书简" panose="02010600040101010101" pitchFamily="2" charset="-122"/>
                              <a:sym typeface="+mn-ea"/>
                            </a:rPr>
                            <m:t>𝑑𝑥</m:t>
                          </m:r>
                        </m:e>
                      </m:nary>
                      <m:r>
                        <a:rPr lang="en-US" altLang="zh-CN" sz="2100"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fPr>
                        <m:num>
                          <m:sSup>
                            <m:sSup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pPr>
                            <m:e>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−1</m:t>
                                  </m:r>
                                </m:e>
                              </m:d>
                            </m:e>
                            <m:sup>
                              <m:r>
                                <a:rPr lang="en-US" altLang="zh-CN" sz="2100" i="1">
                                  <a:solidFill>
                                    <a:schemeClr val="bg1"/>
                                  </a:solidFill>
                                  <a:latin typeface="Cambria Math" panose="02040503050406030204" pitchFamily="18" charset="0"/>
                                  <a:ea typeface="全新硬笔行书简" panose="02010600040101010101" pitchFamily="2" charset="-122"/>
                                  <a:sym typeface="+mn-ea"/>
                                </a:rPr>
                                <m:t>𝑛</m:t>
                              </m:r>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全新硬笔行书简" panose="02010600040101010101" pitchFamily="2" charset="-122"/>
                                  <a:sym typeface="+mn-ea"/>
                                </a:rPr>
                                <m:t>𝑘</m:t>
                              </m:r>
                            </m:sup>
                          </m:sSup>
                          <m:sSubSup>
                            <m:sSubSup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SupPr>
                            <m:e>
                              <m:r>
                                <a:rPr lang="en-US" altLang="zh-CN" sz="2100" i="1">
                                  <a:solidFill>
                                    <a:schemeClr val="bg1"/>
                                  </a:solidFill>
                                  <a:latin typeface="Cambria Math" panose="02040503050406030204" pitchFamily="18" charset="0"/>
                                  <a:ea typeface="全新硬笔行书简" panose="02010600040101010101" pitchFamily="2" charset="-122"/>
                                  <a:sym typeface="+mn-ea"/>
                                </a:rPr>
                                <m:t>𝐶</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b>
                            <m:sup>
                              <m:r>
                                <a:rPr lang="en-US" altLang="zh-CN" sz="2100" i="1">
                                  <a:solidFill>
                                    <a:schemeClr val="bg1"/>
                                  </a:solidFill>
                                  <a:latin typeface="Cambria Math" panose="02040503050406030204" pitchFamily="18" charset="0"/>
                                  <a:ea typeface="全新硬笔行书简" panose="02010600040101010101" pitchFamily="2" charset="-122"/>
                                  <a:sym typeface="+mn-ea"/>
                                </a:rPr>
                                <m:t>𝑘</m:t>
                              </m:r>
                            </m:sup>
                          </m:sSubSup>
                        </m:num>
                        <m:den>
                          <m:r>
                            <a:rPr lang="en-US" altLang="zh-CN" sz="2100" i="1">
                              <a:solidFill>
                                <a:schemeClr val="bg1"/>
                              </a:solidFill>
                              <a:latin typeface="Cambria Math" panose="02040503050406030204" pitchFamily="18" charset="0"/>
                              <a:ea typeface="全新硬笔行书简" panose="02010600040101010101" pitchFamily="2" charset="-122"/>
                              <a:sym typeface="+mn-ea"/>
                            </a:rPr>
                            <m:t>𝑛</m:t>
                          </m:r>
                          <m:r>
                            <a:rPr lang="en-US" altLang="zh-CN" sz="2100" i="1">
                              <a:solidFill>
                                <a:schemeClr val="bg1"/>
                              </a:solidFill>
                              <a:latin typeface="Cambria Math" panose="02040503050406030204" pitchFamily="18" charset="0"/>
                              <a:ea typeface="Cambria Math" panose="02040503050406030204" pitchFamily="18" charset="0"/>
                              <a:sym typeface="+mn-ea"/>
                            </a:rPr>
                            <m:t>∙</m:t>
                          </m:r>
                          <m:r>
                            <a:rPr lang="en-US" altLang="zh-CN" sz="2100" i="1">
                              <a:solidFill>
                                <a:schemeClr val="bg1"/>
                              </a:solidFill>
                              <a:latin typeface="Cambria Math" panose="02040503050406030204" pitchFamily="18" charset="0"/>
                              <a:ea typeface="Cambria Math" panose="02040503050406030204" pitchFamily="18" charset="0"/>
                              <a:sym typeface="+mn-ea"/>
                            </a:rPr>
                            <m:t>𝑛</m:t>
                          </m:r>
                          <m:r>
                            <a:rPr lang="en-US" altLang="zh-CN" sz="2100" i="1">
                              <a:solidFill>
                                <a:schemeClr val="bg1"/>
                              </a:solidFill>
                              <a:latin typeface="Cambria Math" panose="02040503050406030204" pitchFamily="18" charset="0"/>
                              <a:ea typeface="Cambria Math" panose="02040503050406030204" pitchFamily="18" charset="0"/>
                              <a:sym typeface="+mn-ea"/>
                            </a:rPr>
                            <m:t>!</m:t>
                          </m:r>
                        </m:den>
                      </m:f>
                      <m:nary>
                        <m:nary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sz="2100" i="1">
                              <a:solidFill>
                                <a:schemeClr val="bg1"/>
                              </a:solidFill>
                              <a:latin typeface="Cambria Math" panose="02040503050406030204" pitchFamily="18" charset="0"/>
                              <a:ea typeface="全新硬笔行书简" panose="02010600040101010101" pitchFamily="2" charset="-122"/>
                              <a:sym typeface="+mn-ea"/>
                            </a:rPr>
                            <m:t>0</m:t>
                          </m:r>
                        </m:sub>
                        <m:sup>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p>
                        <m:e>
                          <m:nary>
                            <m:naryPr>
                              <m:chr m:val="∏"/>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naryPr>
                            <m:sub>
                              <m:eqArr>
                                <m:eqArr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eqArrPr>
                                <m:e>
                                  <m:r>
                                    <m:rPr>
                                      <m:brk m:alnAt="23"/>
                                    </m:rPr>
                                    <a:rPr lang="en-US" altLang="zh-CN" sz="2100" i="1">
                                      <a:solidFill>
                                        <a:schemeClr val="bg1"/>
                                      </a:solidFill>
                                      <a:latin typeface="Cambria Math" panose="02040503050406030204" pitchFamily="18" charset="0"/>
                                      <a:ea typeface="全新硬笔行书简" panose="02010600040101010101" pitchFamily="2" charset="-122"/>
                                      <a:sym typeface="+mn-ea"/>
                                    </a:rPr>
                                    <m:t>𝑗</m:t>
                                  </m:r>
                                  <m:r>
                                    <a:rPr lang="en-US" altLang="zh-CN" sz="2100" i="1">
                                      <a:solidFill>
                                        <a:schemeClr val="bg1"/>
                                      </a:solidFill>
                                      <a:latin typeface="Cambria Math" panose="02040503050406030204" pitchFamily="18" charset="0"/>
                                      <a:ea typeface="全新硬笔行书简" panose="02010600040101010101" pitchFamily="2" charset="-122"/>
                                      <a:sym typeface="+mn-ea"/>
                                    </a:rPr>
                                    <m:t>=0</m:t>
                                  </m:r>
                                </m:e>
                                <m:e>
                                  <m:r>
                                    <a:rPr lang="en-US" altLang="zh-CN" sz="2100" i="1">
                                      <a:solidFill>
                                        <a:schemeClr val="bg1"/>
                                      </a:solidFill>
                                      <a:latin typeface="Cambria Math" panose="02040503050406030204" pitchFamily="18" charset="0"/>
                                      <a:ea typeface="全新硬笔行书简" panose="02010600040101010101" pitchFamily="2" charset="-122"/>
                                      <a:sym typeface="+mn-ea"/>
                                    </a:rPr>
                                    <m:t>𝑗</m:t>
                                  </m:r>
                                  <m:r>
                                    <a:rPr lang="en-US" altLang="zh-CN" sz="2100" i="1">
                                      <a:solidFill>
                                        <a:schemeClr val="bg1"/>
                                      </a:solidFill>
                                      <a:latin typeface="Cambria Math" panose="02040503050406030204" pitchFamily="18" charset="0"/>
                                      <a:ea typeface="Cambria Math" panose="02040503050406030204" pitchFamily="18" charset="0"/>
                                      <a:sym typeface="+mn-ea"/>
                                    </a:rPr>
                                    <m:t>≠</m:t>
                                  </m:r>
                                  <m:r>
                                    <a:rPr lang="en-US" altLang="zh-CN" sz="2100" i="1">
                                      <a:solidFill>
                                        <a:schemeClr val="bg1"/>
                                      </a:solidFill>
                                      <a:latin typeface="Cambria Math" panose="02040503050406030204" pitchFamily="18" charset="0"/>
                                      <a:ea typeface="Cambria Math" panose="02040503050406030204" pitchFamily="18" charset="0"/>
                                      <a:sym typeface="+mn-ea"/>
                                    </a:rPr>
                                    <m:t>𝑘</m:t>
                                  </m:r>
                                </m:e>
                              </m:eqArr>
                            </m:sub>
                            <m:sup>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p>
                            <m:e>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𝑡</m:t>
                                  </m:r>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全新硬笔行书简" panose="02010600040101010101" pitchFamily="2" charset="-122"/>
                                      <a:sym typeface="+mn-ea"/>
                                    </a:rPr>
                                    <m:t>𝑗</m:t>
                                  </m:r>
                                </m:e>
                              </m:d>
                            </m:e>
                          </m:nary>
                          <m:r>
                            <a:rPr lang="en-US" altLang="zh-CN" sz="2100" i="1">
                              <a:solidFill>
                                <a:schemeClr val="bg1"/>
                              </a:solidFill>
                              <a:latin typeface="Cambria Math" panose="02040503050406030204" pitchFamily="18" charset="0"/>
                              <a:ea typeface="全新硬笔行书简" panose="02010600040101010101" pitchFamily="2" charset="-122"/>
                              <a:sym typeface="+mn-ea"/>
                            </a:rPr>
                            <m:t>𝑑𝑥</m:t>
                          </m:r>
                        </m:e>
                      </m:nary>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全新硬笔行书简" panose="02010600040101010101" pitchFamily="2" charset="-122"/>
                          <a:sym typeface="+mn-ea"/>
                        </a:rPr>
                        <m:t>𝑘</m:t>
                      </m:r>
                      <m:r>
                        <a:rPr lang="en-US" altLang="zh-CN" sz="2100" i="1">
                          <a:solidFill>
                            <a:schemeClr val="bg1"/>
                          </a:solidFill>
                          <a:latin typeface="Cambria Math" panose="02040503050406030204" pitchFamily="18" charset="0"/>
                          <a:ea typeface="全新硬笔行书简" panose="02010600040101010101" pitchFamily="2" charset="-122"/>
                          <a:sym typeface="+mn-ea"/>
                        </a:rPr>
                        <m:t>=0,1,⋯,</m:t>
                      </m:r>
                      <m:r>
                        <a:rPr lang="en-US" altLang="zh-CN" sz="2100" i="1">
                          <a:solidFill>
                            <a:schemeClr val="bg1"/>
                          </a:solidFill>
                          <a:latin typeface="Cambria Math" panose="02040503050406030204" pitchFamily="18" charset="0"/>
                          <a:ea typeface="Cambria Math" panose="02040503050406030204" pitchFamily="18" charset="0"/>
                          <a:sym typeface="+mn-ea"/>
                        </a:rPr>
                        <m:t>𝑛</m:t>
                      </m:r>
                      <m:r>
                        <a:rPr lang="en-US" altLang="zh-CN" sz="2100" i="1">
                          <a:solidFill>
                            <a:schemeClr val="bg1"/>
                          </a:solidFill>
                          <a:latin typeface="Cambria Math" panose="02040503050406030204" pitchFamily="18" charset="0"/>
                          <a:ea typeface="Cambria Math" panose="02040503050406030204" pitchFamily="18" charset="0"/>
                          <a:sym typeface="+mn-ea"/>
                        </a:rPr>
                        <m:t>)</m:t>
                      </m:r>
                    </m:oMath>
                  </m:oMathPara>
                </a14:m>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称为</a:t>
                </a:r>
                <a:r>
                  <a:rPr lang="zh-CN" altLang="en-US" sz="2100" dirty="0">
                    <a:solidFill>
                      <a:srgbClr val="FF0000"/>
                    </a:solidFill>
                    <a:latin typeface="全新硬笔行书简" panose="02010600040101010101" pitchFamily="2" charset="-122"/>
                    <a:ea typeface="全新硬笔行书简" panose="02010600040101010101" pitchFamily="2" charset="-122"/>
                    <a:sym typeface="+mn-ea"/>
                  </a:rPr>
                  <a:t>柯特斯系数</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a:t>
                </a:r>
                <a:endParaRPr lang="zh-CN" altLang="en-US" sz="2100" dirty="0">
                  <a:solidFill>
                    <a:schemeClr val="bg1"/>
                  </a:solidFill>
                  <a:latin typeface="全新硬笔行书简" panose="02010600040101010101" pitchFamily="2" charset="-122"/>
                  <a:ea typeface="全新硬笔行书简" panose="02010600040101010101" pitchFamily="2" charset="-122"/>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343011" y="1890146"/>
                <a:ext cx="8686692" cy="3878369"/>
              </a:xfrm>
              <a:prstGeom prst="rect">
                <a:avLst/>
              </a:prstGeom>
              <a:blipFill>
                <a:blip r:embed="rId2"/>
                <a:stretch>
                  <a:fillRect l="-842" t="-1101" b="-2201"/>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418775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fade">
                                      <p:cBhvr>
                                        <p:cTn id="18" dur="500"/>
                                        <p:tgtEl>
                                          <p:spTgt spid="2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xEl>
                                              <p:pRg st="1" end="1"/>
                                            </p:txEl>
                                          </p:spTgt>
                                        </p:tgtEl>
                                        <p:attrNameLst>
                                          <p:attrName>style.visibility</p:attrName>
                                        </p:attrNameLst>
                                      </p:cBhvr>
                                      <p:to>
                                        <p:strVal val="visible"/>
                                      </p:to>
                                    </p:set>
                                    <p:animEffect transition="in" filter="fade">
                                      <p:cBhvr>
                                        <p:cTn id="23" dur="500"/>
                                        <p:tgtEl>
                                          <p:spTgt spid="2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xEl>
                                              <p:pRg st="2" end="2"/>
                                            </p:txEl>
                                          </p:spTgt>
                                        </p:tgtEl>
                                        <p:attrNameLst>
                                          <p:attrName>style.visibility</p:attrName>
                                        </p:attrNameLst>
                                      </p:cBhvr>
                                      <p:to>
                                        <p:strVal val="visible"/>
                                      </p:to>
                                    </p:set>
                                    <p:animEffect transition="in" filter="fade">
                                      <p:cBhvr>
                                        <p:cTn id="28" dur="500"/>
                                        <p:tgtEl>
                                          <p:spTgt spid="25">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5">
                                            <p:txEl>
                                              <p:pRg st="3" end="3"/>
                                            </p:txEl>
                                          </p:spTgt>
                                        </p:tgtEl>
                                        <p:attrNameLst>
                                          <p:attrName>style.visibility</p:attrName>
                                        </p:attrNameLst>
                                      </p:cBhvr>
                                      <p:to>
                                        <p:strVal val="visible"/>
                                      </p:to>
                                    </p:set>
                                    <p:animEffect transition="in" filter="fade">
                                      <p:cBhvr>
                                        <p:cTn id="33" dur="500"/>
                                        <p:tgtEl>
                                          <p:spTgt spid="25">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5">
                                            <p:txEl>
                                              <p:pRg st="4" end="4"/>
                                            </p:txEl>
                                          </p:spTgt>
                                        </p:tgtEl>
                                        <p:attrNameLst>
                                          <p:attrName>style.visibility</p:attrName>
                                        </p:attrNameLst>
                                      </p:cBhvr>
                                      <p:to>
                                        <p:strVal val="visible"/>
                                      </p:to>
                                    </p:set>
                                    <p:animEffect transition="in" filter="fade">
                                      <p:cBhvr>
                                        <p:cTn id="38" dur="500"/>
                                        <p:tgtEl>
                                          <p:spTgt spid="25">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5">
                                            <p:txEl>
                                              <p:pRg st="5" end="5"/>
                                            </p:txEl>
                                          </p:spTgt>
                                        </p:tgtEl>
                                        <p:attrNameLst>
                                          <p:attrName>style.visibility</p:attrName>
                                        </p:attrNameLst>
                                      </p:cBhvr>
                                      <p:to>
                                        <p:strVal val="visible"/>
                                      </p:to>
                                    </p:set>
                                    <p:animEffect transition="in" filter="fade">
                                      <p:cBhvr>
                                        <p:cTn id="43" dur="500"/>
                                        <p:tgtEl>
                                          <p:spTgt spid="2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noChangeArrowheads="1"/>
          </p:cNvSpPr>
          <p:nvPr>
            <p:ph type="title"/>
          </p:nvPr>
        </p:nvSpPr>
        <p:spPr>
          <a:xfrm>
            <a:off x="457202" y="1062037"/>
            <a:ext cx="6229295" cy="871538"/>
          </a:xfrm>
        </p:spPr>
        <p:txBody>
          <a:bodyPr/>
          <a:lstStyle/>
          <a:p>
            <a:r>
              <a:rPr lang="en-US" altLang="zh-CN" sz="4950" dirty="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2. </a:t>
            </a:r>
            <a:r>
              <a:rPr lang="zh-CN" altLang="en-US" sz="4950" dirty="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牛顿</a:t>
            </a:r>
            <a:r>
              <a:rPr lang="en-US" altLang="zh-CN" sz="4950" dirty="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a:t>
            </a:r>
            <a:r>
              <a:rPr lang="zh-CN" altLang="en-US" sz="4950" dirty="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柯特斯公式</a:t>
            </a:r>
            <a:endParaRPr lang="zh-CN" altLang="en-US" sz="4950" dirty="0">
              <a:solidFill>
                <a:srgbClr val="00B050"/>
              </a:solidFill>
              <a:latin typeface="全新硬笔行书简" panose="02010600040101010101" pitchFamily="2" charset="-122"/>
              <a:ea typeface="全新硬笔行书简" panose="02010600040101010101" pitchFamily="2" charset="-122"/>
            </a:endParaRPr>
          </a:p>
        </p:txBody>
      </p:sp>
      <mc:AlternateContent xmlns:mc="http://schemas.openxmlformats.org/markup-compatibility/2006">
        <mc:Choice xmlns:a14="http://schemas.microsoft.com/office/drawing/2010/main" Requires="a14">
          <p:sp>
            <p:nvSpPr>
              <p:cNvPr id="25" name="文本框 24"/>
              <p:cNvSpPr txBox="1"/>
              <p:nvPr/>
            </p:nvSpPr>
            <p:spPr bwMode="auto">
              <a:xfrm>
                <a:off x="343011" y="1890145"/>
                <a:ext cx="8686692" cy="1061829"/>
              </a:xfrm>
              <a:prstGeom prst="rect">
                <a:avLst/>
              </a:prstGeom>
              <a:noFill/>
              <a:ln>
                <a:noFill/>
              </a:ln>
            </p:spPr>
            <p:txBody>
              <a:bodyPr wrap="square" rtlCol="0">
                <a:spAutoFit/>
              </a:bodyPr>
              <a:lstStyle/>
              <a:p>
                <a:pPr eaLnBrk="0" hangingPunct="0">
                  <a:buFontTx/>
                  <a:buNone/>
                </a:pP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2.2</a:t>
                </a: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  </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柯特斯系数表</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      按</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上式求柯特斯不会遇到实质性的</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困难，将</a:t>
                </a:r>
                <a14:m>
                  <m:oMath xmlns:m="http://schemas.openxmlformats.org/officeDocument/2006/math">
                    <m:r>
                      <a:rPr lang="en-US" altLang="zh-CN" sz="2100" i="1">
                        <a:solidFill>
                          <a:schemeClr val="bg1"/>
                        </a:solidFill>
                        <a:latin typeface="Cambria Math" panose="02040503050406030204" pitchFamily="18" charset="0"/>
                        <a:sym typeface="+mn-ea"/>
                      </a:rPr>
                      <m:t>𝑛</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取</a:t>
                </a:r>
                <a14:m>
                  <m:oMath xmlns:m="http://schemas.openxmlformats.org/officeDocument/2006/math">
                    <m:r>
                      <a:rPr lang="en-US" altLang="zh-CN" sz="2100" i="1" dirty="0">
                        <a:solidFill>
                          <a:schemeClr val="bg1"/>
                        </a:solidFill>
                        <a:latin typeface="Cambria Math" panose="02040503050406030204" pitchFamily="18" charset="0"/>
                        <a:ea typeface="全新硬笔行书简" panose="02010600040101010101" pitchFamily="2" charset="-122"/>
                        <a:sym typeface="+mn-ea"/>
                      </a:rPr>
                      <m:t>1~8</m:t>
                    </m:r>
                    <m:r>
                      <a:rPr lang="zh-CN" altLang="en-US" sz="2100" i="1" dirty="0">
                        <a:solidFill>
                          <a:schemeClr val="bg1"/>
                        </a:solidFill>
                        <a:latin typeface="Cambria Math" panose="02040503050406030204" pitchFamily="18" charset="0"/>
                        <a:ea typeface="全新硬笔行书简" panose="02010600040101010101" pitchFamily="2" charset="-122"/>
                        <a:sym typeface="+mn-ea"/>
                      </a:rPr>
                      <m:t>时</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柯特斯公式的系数如表：</a:t>
                </a:r>
                <a:endParaRPr lang="zh-CN" altLang="en-US" sz="2100" dirty="0">
                  <a:solidFill>
                    <a:schemeClr val="bg1"/>
                  </a:solidFill>
                  <a:latin typeface="全新硬笔行书简" panose="02010600040101010101" pitchFamily="2" charset="-122"/>
                  <a:ea typeface="全新硬笔行书简" panose="02010600040101010101" pitchFamily="2" charset="-122"/>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343011" y="1890145"/>
                <a:ext cx="8686692" cy="1061829"/>
              </a:xfrm>
              <a:prstGeom prst="rect">
                <a:avLst/>
              </a:prstGeom>
              <a:blipFill>
                <a:blip r:embed="rId2"/>
                <a:stretch>
                  <a:fillRect l="-842" t="-4023" b="-10345"/>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2" name="表格 1"/>
              <p:cNvGraphicFramePr>
                <a:graphicFrameLocks noGrp="1"/>
              </p:cNvGraphicFramePr>
              <p:nvPr>
                <p:extLst>
                  <p:ext uri="{D42A27DB-BD31-4B8C-83A1-F6EECF244321}">
                    <p14:modId xmlns:p14="http://schemas.microsoft.com/office/powerpoint/2010/main" val="1659393680"/>
                  </p:ext>
                </p:extLst>
              </p:nvPr>
            </p:nvGraphicFramePr>
            <p:xfrm>
              <a:off x="285865" y="2914666"/>
              <a:ext cx="8743715" cy="3117825"/>
            </p:xfrm>
            <a:graphic>
              <a:graphicData uri="http://schemas.openxmlformats.org/drawingml/2006/table">
                <a:tbl>
                  <a:tblPr firstRow="1" bandRow="1">
                    <a:tableStyleId>{5C22544A-7EE6-4342-B048-85BDC9FD1C3A}</a:tableStyleId>
                  </a:tblPr>
                  <a:tblGrid>
                    <a:gridCol w="352097">
                      <a:extLst>
                        <a:ext uri="{9D8B030D-6E8A-4147-A177-3AD203B41FA5}">
                          <a16:colId xmlns:a16="http://schemas.microsoft.com/office/drawing/2014/main" val="254683089"/>
                        </a:ext>
                      </a:extLst>
                    </a:gridCol>
                    <a:gridCol w="733725">
                      <a:extLst>
                        <a:ext uri="{9D8B030D-6E8A-4147-A177-3AD203B41FA5}">
                          <a16:colId xmlns:a16="http://schemas.microsoft.com/office/drawing/2014/main" val="2570714903"/>
                        </a:ext>
                      </a:extLst>
                    </a:gridCol>
                    <a:gridCol w="850877">
                      <a:extLst>
                        <a:ext uri="{9D8B030D-6E8A-4147-A177-3AD203B41FA5}">
                          <a16:colId xmlns:a16="http://schemas.microsoft.com/office/drawing/2014/main" val="1008140079"/>
                        </a:ext>
                      </a:extLst>
                    </a:gridCol>
                    <a:gridCol w="850877">
                      <a:extLst>
                        <a:ext uri="{9D8B030D-6E8A-4147-A177-3AD203B41FA5}">
                          <a16:colId xmlns:a16="http://schemas.microsoft.com/office/drawing/2014/main" val="148362029"/>
                        </a:ext>
                      </a:extLst>
                    </a:gridCol>
                    <a:gridCol w="850877">
                      <a:extLst>
                        <a:ext uri="{9D8B030D-6E8A-4147-A177-3AD203B41FA5}">
                          <a16:colId xmlns:a16="http://schemas.microsoft.com/office/drawing/2014/main" val="721863979"/>
                        </a:ext>
                      </a:extLst>
                    </a:gridCol>
                    <a:gridCol w="850877">
                      <a:extLst>
                        <a:ext uri="{9D8B030D-6E8A-4147-A177-3AD203B41FA5}">
                          <a16:colId xmlns:a16="http://schemas.microsoft.com/office/drawing/2014/main" val="2282038444"/>
                        </a:ext>
                      </a:extLst>
                    </a:gridCol>
                    <a:gridCol w="850877">
                      <a:extLst>
                        <a:ext uri="{9D8B030D-6E8A-4147-A177-3AD203B41FA5}">
                          <a16:colId xmlns:a16="http://schemas.microsoft.com/office/drawing/2014/main" val="1128788225"/>
                        </a:ext>
                      </a:extLst>
                    </a:gridCol>
                    <a:gridCol w="850877">
                      <a:extLst>
                        <a:ext uri="{9D8B030D-6E8A-4147-A177-3AD203B41FA5}">
                          <a16:colId xmlns:a16="http://schemas.microsoft.com/office/drawing/2014/main" val="969861917"/>
                        </a:ext>
                      </a:extLst>
                    </a:gridCol>
                    <a:gridCol w="850877">
                      <a:extLst>
                        <a:ext uri="{9D8B030D-6E8A-4147-A177-3AD203B41FA5}">
                          <a16:colId xmlns:a16="http://schemas.microsoft.com/office/drawing/2014/main" val="3305419406"/>
                        </a:ext>
                      </a:extLst>
                    </a:gridCol>
                    <a:gridCol w="850877">
                      <a:extLst>
                        <a:ext uri="{9D8B030D-6E8A-4147-A177-3AD203B41FA5}">
                          <a16:colId xmlns:a16="http://schemas.microsoft.com/office/drawing/2014/main" val="2002079792"/>
                        </a:ext>
                      </a:extLst>
                    </a:gridCol>
                    <a:gridCol w="850877">
                      <a:extLst>
                        <a:ext uri="{9D8B030D-6E8A-4147-A177-3AD203B41FA5}">
                          <a16:colId xmlns:a16="http://schemas.microsoft.com/office/drawing/2014/main" val="3559886360"/>
                        </a:ext>
                      </a:extLst>
                    </a:gridCol>
                  </a:tblGrid>
                  <a:tr h="346425">
                    <a:tc>
                      <a:txBody>
                        <a:bodyPr/>
                        <a:lstStyle/>
                        <a:p>
                          <a:pPr algn="ctr"/>
                          <a:r>
                            <a:rPr lang="en-US" altLang="zh-CN" sz="1500" dirty="0" smtClean="0"/>
                            <a:t>n</a:t>
                          </a:r>
                          <a:endParaRPr lang="zh-CN" altLang="en-US" sz="1500" dirty="0"/>
                        </a:p>
                      </a:txBody>
                      <a:tcPr marL="68580" marR="68580" marT="34290" marB="34290"/>
                    </a:tc>
                    <a:tc>
                      <a:txBody>
                        <a:bodyPr/>
                        <a:lstStyle/>
                        <a:p>
                          <a:pPr algn="ctr"/>
                          <a:r>
                            <a:rPr lang="zh-CN" altLang="en-US" sz="1500" dirty="0" smtClean="0"/>
                            <a:t>分母</a:t>
                          </a:r>
                          <a:endParaRPr lang="zh-CN" altLang="en-US" sz="1500" dirty="0"/>
                        </a:p>
                      </a:txBody>
                      <a:tcPr marL="68580" marR="68580" marT="34290" marB="34290"/>
                    </a:tc>
                    <a:tc gridSpan="9">
                      <a:txBody>
                        <a:bodyPr/>
                        <a:lstStyle/>
                        <a:p>
                          <a:pPr algn="ctr"/>
                          <a:r>
                            <a:rPr lang="zh-CN" altLang="en-US" sz="1500" dirty="0" smtClean="0"/>
                            <a:t>分子</a:t>
                          </a:r>
                          <a:endParaRPr lang="zh-CN" altLang="en-US" sz="1500" dirty="0"/>
                        </a:p>
                      </a:txBody>
                      <a:tcPr marL="68580" marR="68580" marT="34290" marB="34290"/>
                    </a:tc>
                    <a:tc hMerge="1">
                      <a:txBody>
                        <a:bodyPr/>
                        <a:lstStyle/>
                        <a:p>
                          <a:pPr algn="ctr"/>
                          <a:endParaRPr lang="zh-CN" altLang="en-US" dirty="0"/>
                        </a:p>
                      </a:txBody>
                      <a:tcPr/>
                    </a:tc>
                    <a:tc hMerge="1">
                      <a:txBody>
                        <a:bodyPr/>
                        <a:lstStyle/>
                        <a:p>
                          <a:pPr algn="ctr"/>
                          <a:endParaRPr lang="zh-CN" altLang="en-US" dirty="0"/>
                        </a:p>
                      </a:txBody>
                      <a:tcPr/>
                    </a:tc>
                    <a:tc hMerge="1">
                      <a:txBody>
                        <a:bodyPr/>
                        <a:lstStyle/>
                        <a:p>
                          <a:pPr algn="ctr"/>
                          <a:endParaRPr lang="zh-CN" altLang="en-US" dirty="0"/>
                        </a:p>
                      </a:txBody>
                      <a:tcPr/>
                    </a:tc>
                    <a:tc hMerge="1">
                      <a:txBody>
                        <a:bodyPr/>
                        <a:lstStyle/>
                        <a:p>
                          <a:pPr algn="ctr"/>
                          <a:endParaRPr lang="zh-CN" altLang="en-US" dirty="0"/>
                        </a:p>
                      </a:txBody>
                      <a:tcPr/>
                    </a:tc>
                    <a:tc hMerge="1">
                      <a:txBody>
                        <a:bodyPr/>
                        <a:lstStyle/>
                        <a:p>
                          <a:pPr algn="ctr"/>
                          <a:endParaRPr lang="zh-CN" altLang="en-US" dirty="0"/>
                        </a:p>
                      </a:txBody>
                      <a:tcPr/>
                    </a:tc>
                    <a:tc hMerge="1">
                      <a:txBody>
                        <a:bodyPr/>
                        <a:lstStyle/>
                        <a:p>
                          <a:pPr algn="ctr"/>
                          <a:endParaRPr lang="zh-CN" altLang="en-US" dirty="0"/>
                        </a:p>
                      </a:txBody>
                      <a:tcPr/>
                    </a:tc>
                    <a:tc hMerge="1">
                      <a:txBody>
                        <a:bodyPr/>
                        <a:lstStyle/>
                        <a:p>
                          <a:pPr algn="ctr"/>
                          <a:endParaRPr lang="zh-CN" altLang="en-US" dirty="0"/>
                        </a:p>
                      </a:txBody>
                      <a:tcPr/>
                    </a:tc>
                    <a:tc hMerge="1">
                      <a:txBody>
                        <a:bodyPr/>
                        <a:lstStyle/>
                        <a:p>
                          <a:pPr algn="ctr"/>
                          <a:endParaRPr lang="zh-CN" altLang="en-US" dirty="0"/>
                        </a:p>
                      </a:txBody>
                      <a:tcPr/>
                    </a:tc>
                    <a:extLst>
                      <a:ext uri="{0D108BD9-81ED-4DB2-BD59-A6C34878D82A}">
                        <a16:rowId xmlns:a16="http://schemas.microsoft.com/office/drawing/2014/main" val="1801155993"/>
                      </a:ext>
                    </a:extLst>
                  </a:tr>
                  <a:tr h="346425">
                    <a:tc>
                      <a:txBody>
                        <a:bodyPr/>
                        <a:lstStyle/>
                        <a:p>
                          <a:pPr algn="ctr"/>
                          <a:r>
                            <a:rPr lang="en-US" altLang="zh-CN" sz="1500" dirty="0" smtClean="0"/>
                            <a:t>1</a:t>
                          </a:r>
                          <a:endParaRPr lang="zh-CN" altLang="en-US" sz="1500" dirty="0"/>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2</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altLang="zh-CN" sz="1500" i="1" kern="1200" dirty="0" smtClean="0">
                                    <a:solidFill>
                                      <a:schemeClr val="dk1"/>
                                    </a:solidFill>
                                    <a:latin typeface="Cambria Math" panose="02040503050406030204" pitchFamily="18" charset="0"/>
                                    <a:ea typeface="+mn-ea"/>
                                    <a:cs typeface="+mn-cs"/>
                                  </a:rPr>
                                  <m:t>1</m:t>
                                </m:r>
                              </m:oMath>
                            </m:oMathPara>
                          </a14:m>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500" i="1" kern="1200" dirty="0" smtClean="0">
                                    <a:solidFill>
                                      <a:schemeClr val="dk1"/>
                                    </a:solidFill>
                                    <a:latin typeface="Cambria Math" panose="02040503050406030204" pitchFamily="18" charset="0"/>
                                    <a:ea typeface="+mn-ea"/>
                                    <a:cs typeface="+mn-cs"/>
                                  </a:rPr>
                                  <m:t>1</m:t>
                                </m:r>
                              </m:oMath>
                            </m:oMathPara>
                          </a14:m>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extLst>
                      <a:ext uri="{0D108BD9-81ED-4DB2-BD59-A6C34878D82A}">
                        <a16:rowId xmlns:a16="http://schemas.microsoft.com/office/drawing/2014/main" val="621072415"/>
                      </a:ext>
                    </a:extLst>
                  </a:tr>
                  <a:tr h="346425">
                    <a:tc>
                      <a:txBody>
                        <a:bodyPr/>
                        <a:lstStyle/>
                        <a:p>
                          <a:pPr algn="ctr"/>
                          <a:r>
                            <a:rPr lang="en-US" altLang="zh-CN" sz="1500" dirty="0" smtClean="0"/>
                            <a:t>2</a:t>
                          </a:r>
                          <a:endParaRPr lang="zh-CN" altLang="en-US" sz="1500" dirty="0"/>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6</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1</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4</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1</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extLst>
                      <a:ext uri="{0D108BD9-81ED-4DB2-BD59-A6C34878D82A}">
                        <a16:rowId xmlns:a16="http://schemas.microsoft.com/office/drawing/2014/main" val="3541129704"/>
                      </a:ext>
                    </a:extLst>
                  </a:tr>
                  <a:tr h="346425">
                    <a:tc>
                      <a:txBody>
                        <a:bodyPr/>
                        <a:lstStyle/>
                        <a:p>
                          <a:pPr algn="ctr"/>
                          <a:r>
                            <a:rPr lang="en-US" altLang="zh-CN" sz="1500" dirty="0" smtClean="0"/>
                            <a:t>3</a:t>
                          </a:r>
                          <a:endParaRPr lang="zh-CN" altLang="en-US" sz="1500" dirty="0"/>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8</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1</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3</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3</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1</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extLst>
                      <a:ext uri="{0D108BD9-81ED-4DB2-BD59-A6C34878D82A}">
                        <a16:rowId xmlns:a16="http://schemas.microsoft.com/office/drawing/2014/main" val="1823306654"/>
                      </a:ext>
                    </a:extLst>
                  </a:tr>
                  <a:tr h="346425">
                    <a:tc>
                      <a:txBody>
                        <a:bodyPr/>
                        <a:lstStyle/>
                        <a:p>
                          <a:pPr algn="ctr"/>
                          <a:r>
                            <a:rPr lang="en-US" altLang="zh-CN" sz="1500" dirty="0" smtClean="0"/>
                            <a:t>4</a:t>
                          </a:r>
                          <a:endParaRPr lang="zh-CN" altLang="en-US" sz="1500" dirty="0"/>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90</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7</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32</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12</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32</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7</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extLst>
                      <a:ext uri="{0D108BD9-81ED-4DB2-BD59-A6C34878D82A}">
                        <a16:rowId xmlns:a16="http://schemas.microsoft.com/office/drawing/2014/main" val="3188888053"/>
                      </a:ext>
                    </a:extLst>
                  </a:tr>
                  <a:tr h="346425">
                    <a:tc>
                      <a:txBody>
                        <a:bodyPr/>
                        <a:lstStyle/>
                        <a:p>
                          <a:pPr algn="ctr"/>
                          <a:r>
                            <a:rPr lang="en-US" altLang="zh-CN" sz="1500" dirty="0" smtClean="0"/>
                            <a:t>5</a:t>
                          </a:r>
                          <a:endParaRPr lang="zh-CN" altLang="en-US" sz="1500" dirty="0"/>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288</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19</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75</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50</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50</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75</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19</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extLst>
                      <a:ext uri="{0D108BD9-81ED-4DB2-BD59-A6C34878D82A}">
                        <a16:rowId xmlns:a16="http://schemas.microsoft.com/office/drawing/2014/main" val="1511739212"/>
                      </a:ext>
                    </a:extLst>
                  </a:tr>
                  <a:tr h="346425">
                    <a:tc>
                      <a:txBody>
                        <a:bodyPr/>
                        <a:lstStyle/>
                        <a:p>
                          <a:pPr algn="ctr"/>
                          <a:r>
                            <a:rPr lang="en-US" altLang="zh-CN" sz="1500" dirty="0" smtClean="0"/>
                            <a:t>6</a:t>
                          </a:r>
                          <a:endParaRPr lang="zh-CN" altLang="en-US" sz="1500" dirty="0"/>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840</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41</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216</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27</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272</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27</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216</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41</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extLst>
                      <a:ext uri="{0D108BD9-81ED-4DB2-BD59-A6C34878D82A}">
                        <a16:rowId xmlns:a16="http://schemas.microsoft.com/office/drawing/2014/main" val="3298011877"/>
                      </a:ext>
                    </a:extLst>
                  </a:tr>
                  <a:tr h="346425">
                    <a:tc>
                      <a:txBody>
                        <a:bodyPr/>
                        <a:lstStyle/>
                        <a:p>
                          <a:pPr algn="ctr"/>
                          <a:r>
                            <a:rPr lang="en-US" altLang="zh-CN" sz="1500" dirty="0" smtClean="0"/>
                            <a:t>7</a:t>
                          </a:r>
                          <a:endParaRPr lang="zh-CN" altLang="en-US" sz="1500" dirty="0"/>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17280</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751</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3577</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1323</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2989</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2989</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1323</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3577</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751</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extLst>
                      <a:ext uri="{0D108BD9-81ED-4DB2-BD59-A6C34878D82A}">
                        <a16:rowId xmlns:a16="http://schemas.microsoft.com/office/drawing/2014/main" val="2623106754"/>
                      </a:ext>
                    </a:extLst>
                  </a:tr>
                  <a:tr h="346425">
                    <a:tc>
                      <a:txBody>
                        <a:bodyPr/>
                        <a:lstStyle/>
                        <a:p>
                          <a:pPr algn="ctr"/>
                          <a:r>
                            <a:rPr lang="en-US" altLang="zh-CN" sz="1500" dirty="0" smtClean="0"/>
                            <a:t>8</a:t>
                          </a:r>
                          <a:endParaRPr lang="zh-CN" altLang="en-US" sz="1500" dirty="0"/>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28350</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989</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tx1"/>
                              </a:solidFill>
                              <a:latin typeface="Cambria Math" panose="02040503050406030204" pitchFamily="18" charset="0"/>
                              <a:ea typeface="+mn-ea"/>
                              <a:cs typeface="+mn-cs"/>
                            </a:rPr>
                            <a:t>5888</a:t>
                          </a:r>
                          <a:endParaRPr lang="zh-CN" altLang="en-US" sz="1500" i="0" kern="1200" dirty="0">
                            <a:solidFill>
                              <a:schemeClr val="tx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rgbClr val="FF0000"/>
                              </a:solidFill>
                              <a:latin typeface="Cambria Math" panose="02040503050406030204" pitchFamily="18" charset="0"/>
                              <a:ea typeface="+mn-ea"/>
                              <a:cs typeface="+mn-cs"/>
                            </a:rPr>
                            <a:t>-928</a:t>
                          </a:r>
                          <a:endParaRPr lang="zh-CN" altLang="en-US" sz="1500" i="0" kern="1200" dirty="0">
                            <a:solidFill>
                              <a:srgbClr val="FF0000"/>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tx1"/>
                              </a:solidFill>
                              <a:latin typeface="Cambria Math" panose="02040503050406030204" pitchFamily="18" charset="0"/>
                              <a:ea typeface="+mn-ea"/>
                              <a:cs typeface="+mn-cs"/>
                            </a:rPr>
                            <a:t>10496</a:t>
                          </a:r>
                          <a:endParaRPr lang="zh-CN" altLang="en-US" sz="1500" i="0" kern="1200" dirty="0">
                            <a:solidFill>
                              <a:schemeClr val="tx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rgbClr val="FF0000"/>
                              </a:solidFill>
                              <a:latin typeface="Cambria Math" panose="02040503050406030204" pitchFamily="18" charset="0"/>
                              <a:ea typeface="+mn-ea"/>
                              <a:cs typeface="+mn-cs"/>
                            </a:rPr>
                            <a:t>-4540</a:t>
                          </a:r>
                          <a:endParaRPr lang="zh-CN" altLang="en-US" sz="1500" i="0" kern="1200" dirty="0">
                            <a:solidFill>
                              <a:srgbClr val="FF0000"/>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tx1"/>
                              </a:solidFill>
                              <a:latin typeface="Cambria Math" panose="02040503050406030204" pitchFamily="18" charset="0"/>
                              <a:ea typeface="+mn-ea"/>
                              <a:cs typeface="+mn-cs"/>
                            </a:rPr>
                            <a:t>10496</a:t>
                          </a:r>
                          <a:endParaRPr lang="zh-CN" altLang="en-US" sz="1500" i="0" kern="1200" dirty="0">
                            <a:solidFill>
                              <a:schemeClr val="tx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rgbClr val="FF0000"/>
                              </a:solidFill>
                              <a:latin typeface="Cambria Math" panose="02040503050406030204" pitchFamily="18" charset="0"/>
                              <a:ea typeface="+mn-ea"/>
                              <a:cs typeface="+mn-cs"/>
                            </a:rPr>
                            <a:t>-928</a:t>
                          </a:r>
                          <a:endParaRPr lang="zh-CN" altLang="en-US" sz="1500" i="0" kern="1200" dirty="0">
                            <a:solidFill>
                              <a:srgbClr val="FF0000"/>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tx1"/>
                              </a:solidFill>
                              <a:latin typeface="Cambria Math" panose="02040503050406030204" pitchFamily="18" charset="0"/>
                              <a:ea typeface="+mn-ea"/>
                              <a:cs typeface="+mn-cs"/>
                            </a:rPr>
                            <a:t>5888</a:t>
                          </a:r>
                          <a:endParaRPr lang="zh-CN" altLang="en-US" sz="1500" i="0" kern="1200" dirty="0">
                            <a:solidFill>
                              <a:schemeClr val="tx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tx1"/>
                              </a:solidFill>
                              <a:latin typeface="Cambria Math" panose="02040503050406030204" pitchFamily="18" charset="0"/>
                              <a:ea typeface="+mn-ea"/>
                              <a:cs typeface="+mn-cs"/>
                            </a:rPr>
                            <a:t>989</a:t>
                          </a:r>
                          <a:endParaRPr lang="zh-CN" altLang="en-US" sz="1500" i="0" kern="1200" dirty="0">
                            <a:solidFill>
                              <a:schemeClr val="tx1"/>
                            </a:solidFill>
                            <a:latin typeface="Cambria Math" panose="02040503050406030204" pitchFamily="18" charset="0"/>
                            <a:ea typeface="+mn-ea"/>
                            <a:cs typeface="+mn-cs"/>
                          </a:endParaRPr>
                        </a:p>
                      </a:txBody>
                      <a:tcPr marL="68580" marR="68580" marT="34290" marB="34290"/>
                    </a:tc>
                    <a:extLst>
                      <a:ext uri="{0D108BD9-81ED-4DB2-BD59-A6C34878D82A}">
                        <a16:rowId xmlns:a16="http://schemas.microsoft.com/office/drawing/2014/main" val="402915598"/>
                      </a:ext>
                    </a:extLst>
                  </a:tr>
                </a:tbl>
              </a:graphicData>
            </a:graphic>
          </p:graphicFrame>
        </mc:Choice>
        <mc:Fallback>
          <p:graphicFrame>
            <p:nvGraphicFramePr>
              <p:cNvPr id="2" name="表格 1"/>
              <p:cNvGraphicFramePr>
                <a:graphicFrameLocks noGrp="1"/>
              </p:cNvGraphicFramePr>
              <p:nvPr>
                <p:extLst>
                  <p:ext uri="{D42A27DB-BD31-4B8C-83A1-F6EECF244321}">
                    <p14:modId xmlns:p14="http://schemas.microsoft.com/office/powerpoint/2010/main" val="1659393680"/>
                  </p:ext>
                </p:extLst>
              </p:nvPr>
            </p:nvGraphicFramePr>
            <p:xfrm>
              <a:off x="285865" y="2914666"/>
              <a:ext cx="8743715" cy="3117825"/>
            </p:xfrm>
            <a:graphic>
              <a:graphicData uri="http://schemas.openxmlformats.org/drawingml/2006/table">
                <a:tbl>
                  <a:tblPr firstRow="1" bandRow="1">
                    <a:tableStyleId>{5C22544A-7EE6-4342-B048-85BDC9FD1C3A}</a:tableStyleId>
                  </a:tblPr>
                  <a:tblGrid>
                    <a:gridCol w="352097">
                      <a:extLst>
                        <a:ext uri="{9D8B030D-6E8A-4147-A177-3AD203B41FA5}">
                          <a16:colId xmlns:a16="http://schemas.microsoft.com/office/drawing/2014/main" val="254683089"/>
                        </a:ext>
                      </a:extLst>
                    </a:gridCol>
                    <a:gridCol w="733725">
                      <a:extLst>
                        <a:ext uri="{9D8B030D-6E8A-4147-A177-3AD203B41FA5}">
                          <a16:colId xmlns:a16="http://schemas.microsoft.com/office/drawing/2014/main" val="2570714903"/>
                        </a:ext>
                      </a:extLst>
                    </a:gridCol>
                    <a:gridCol w="850877">
                      <a:extLst>
                        <a:ext uri="{9D8B030D-6E8A-4147-A177-3AD203B41FA5}">
                          <a16:colId xmlns:a16="http://schemas.microsoft.com/office/drawing/2014/main" val="1008140079"/>
                        </a:ext>
                      </a:extLst>
                    </a:gridCol>
                    <a:gridCol w="850877">
                      <a:extLst>
                        <a:ext uri="{9D8B030D-6E8A-4147-A177-3AD203B41FA5}">
                          <a16:colId xmlns:a16="http://schemas.microsoft.com/office/drawing/2014/main" val="148362029"/>
                        </a:ext>
                      </a:extLst>
                    </a:gridCol>
                    <a:gridCol w="850877">
                      <a:extLst>
                        <a:ext uri="{9D8B030D-6E8A-4147-A177-3AD203B41FA5}">
                          <a16:colId xmlns:a16="http://schemas.microsoft.com/office/drawing/2014/main" val="721863979"/>
                        </a:ext>
                      </a:extLst>
                    </a:gridCol>
                    <a:gridCol w="850877">
                      <a:extLst>
                        <a:ext uri="{9D8B030D-6E8A-4147-A177-3AD203B41FA5}">
                          <a16:colId xmlns:a16="http://schemas.microsoft.com/office/drawing/2014/main" val="2282038444"/>
                        </a:ext>
                      </a:extLst>
                    </a:gridCol>
                    <a:gridCol w="850877">
                      <a:extLst>
                        <a:ext uri="{9D8B030D-6E8A-4147-A177-3AD203B41FA5}">
                          <a16:colId xmlns:a16="http://schemas.microsoft.com/office/drawing/2014/main" val="1128788225"/>
                        </a:ext>
                      </a:extLst>
                    </a:gridCol>
                    <a:gridCol w="850877">
                      <a:extLst>
                        <a:ext uri="{9D8B030D-6E8A-4147-A177-3AD203B41FA5}">
                          <a16:colId xmlns:a16="http://schemas.microsoft.com/office/drawing/2014/main" val="969861917"/>
                        </a:ext>
                      </a:extLst>
                    </a:gridCol>
                    <a:gridCol w="850877">
                      <a:extLst>
                        <a:ext uri="{9D8B030D-6E8A-4147-A177-3AD203B41FA5}">
                          <a16:colId xmlns:a16="http://schemas.microsoft.com/office/drawing/2014/main" val="3305419406"/>
                        </a:ext>
                      </a:extLst>
                    </a:gridCol>
                    <a:gridCol w="850877">
                      <a:extLst>
                        <a:ext uri="{9D8B030D-6E8A-4147-A177-3AD203B41FA5}">
                          <a16:colId xmlns:a16="http://schemas.microsoft.com/office/drawing/2014/main" val="2002079792"/>
                        </a:ext>
                      </a:extLst>
                    </a:gridCol>
                    <a:gridCol w="850877">
                      <a:extLst>
                        <a:ext uri="{9D8B030D-6E8A-4147-A177-3AD203B41FA5}">
                          <a16:colId xmlns:a16="http://schemas.microsoft.com/office/drawing/2014/main" val="3559886360"/>
                        </a:ext>
                      </a:extLst>
                    </a:gridCol>
                  </a:tblGrid>
                  <a:tr h="346425">
                    <a:tc>
                      <a:txBody>
                        <a:bodyPr/>
                        <a:lstStyle/>
                        <a:p>
                          <a:pPr algn="ctr"/>
                          <a:r>
                            <a:rPr lang="en-US" altLang="zh-CN" sz="1500" dirty="0" smtClean="0"/>
                            <a:t>n</a:t>
                          </a:r>
                          <a:endParaRPr lang="zh-CN" altLang="en-US" sz="1500" dirty="0"/>
                        </a:p>
                      </a:txBody>
                      <a:tcPr marL="68580" marR="68580" marT="34290" marB="34290"/>
                    </a:tc>
                    <a:tc>
                      <a:txBody>
                        <a:bodyPr/>
                        <a:lstStyle/>
                        <a:p>
                          <a:pPr algn="ctr"/>
                          <a:r>
                            <a:rPr lang="zh-CN" altLang="en-US" sz="1500" dirty="0" smtClean="0"/>
                            <a:t>分母</a:t>
                          </a:r>
                          <a:endParaRPr lang="zh-CN" altLang="en-US" sz="1500" dirty="0"/>
                        </a:p>
                      </a:txBody>
                      <a:tcPr marL="68580" marR="68580" marT="34290" marB="34290"/>
                    </a:tc>
                    <a:tc gridSpan="9">
                      <a:txBody>
                        <a:bodyPr/>
                        <a:lstStyle/>
                        <a:p>
                          <a:pPr algn="ctr"/>
                          <a:r>
                            <a:rPr lang="zh-CN" altLang="en-US" sz="1500" dirty="0" smtClean="0"/>
                            <a:t>分子</a:t>
                          </a:r>
                          <a:endParaRPr lang="zh-CN" altLang="en-US" sz="1500" dirty="0"/>
                        </a:p>
                      </a:txBody>
                      <a:tcPr marL="68580" marR="68580" marT="34290" marB="34290"/>
                    </a:tc>
                    <a:tc hMerge="1">
                      <a:txBody>
                        <a:bodyPr/>
                        <a:lstStyle/>
                        <a:p>
                          <a:pPr algn="ctr"/>
                          <a:endParaRPr lang="zh-CN" altLang="en-US" dirty="0"/>
                        </a:p>
                      </a:txBody>
                      <a:tcPr/>
                    </a:tc>
                    <a:tc hMerge="1">
                      <a:txBody>
                        <a:bodyPr/>
                        <a:lstStyle/>
                        <a:p>
                          <a:pPr algn="ctr"/>
                          <a:endParaRPr lang="zh-CN" altLang="en-US" dirty="0"/>
                        </a:p>
                      </a:txBody>
                      <a:tcPr/>
                    </a:tc>
                    <a:tc hMerge="1">
                      <a:txBody>
                        <a:bodyPr/>
                        <a:lstStyle/>
                        <a:p>
                          <a:pPr algn="ctr"/>
                          <a:endParaRPr lang="zh-CN" altLang="en-US" dirty="0"/>
                        </a:p>
                      </a:txBody>
                      <a:tcPr/>
                    </a:tc>
                    <a:tc hMerge="1">
                      <a:txBody>
                        <a:bodyPr/>
                        <a:lstStyle/>
                        <a:p>
                          <a:pPr algn="ctr"/>
                          <a:endParaRPr lang="zh-CN" altLang="en-US" dirty="0"/>
                        </a:p>
                      </a:txBody>
                      <a:tcPr/>
                    </a:tc>
                    <a:tc hMerge="1">
                      <a:txBody>
                        <a:bodyPr/>
                        <a:lstStyle/>
                        <a:p>
                          <a:pPr algn="ctr"/>
                          <a:endParaRPr lang="zh-CN" altLang="en-US" dirty="0"/>
                        </a:p>
                      </a:txBody>
                      <a:tcPr/>
                    </a:tc>
                    <a:tc hMerge="1">
                      <a:txBody>
                        <a:bodyPr/>
                        <a:lstStyle/>
                        <a:p>
                          <a:pPr algn="ctr"/>
                          <a:endParaRPr lang="zh-CN" altLang="en-US" dirty="0"/>
                        </a:p>
                      </a:txBody>
                      <a:tcPr/>
                    </a:tc>
                    <a:tc hMerge="1">
                      <a:txBody>
                        <a:bodyPr/>
                        <a:lstStyle/>
                        <a:p>
                          <a:pPr algn="ctr"/>
                          <a:endParaRPr lang="zh-CN" altLang="en-US" dirty="0"/>
                        </a:p>
                      </a:txBody>
                      <a:tcPr/>
                    </a:tc>
                    <a:tc hMerge="1">
                      <a:txBody>
                        <a:bodyPr/>
                        <a:lstStyle/>
                        <a:p>
                          <a:pPr algn="ctr"/>
                          <a:endParaRPr lang="zh-CN" altLang="en-US" dirty="0"/>
                        </a:p>
                      </a:txBody>
                      <a:tcPr/>
                    </a:tc>
                    <a:extLst>
                      <a:ext uri="{0D108BD9-81ED-4DB2-BD59-A6C34878D82A}">
                        <a16:rowId xmlns:a16="http://schemas.microsoft.com/office/drawing/2014/main" val="1801155993"/>
                      </a:ext>
                    </a:extLst>
                  </a:tr>
                  <a:tr h="346425">
                    <a:tc>
                      <a:txBody>
                        <a:bodyPr/>
                        <a:lstStyle/>
                        <a:p>
                          <a:pPr algn="ctr"/>
                          <a:r>
                            <a:rPr lang="en-US" altLang="zh-CN" sz="1500" dirty="0" smtClean="0"/>
                            <a:t>1</a:t>
                          </a:r>
                          <a:endParaRPr lang="zh-CN" altLang="en-US" sz="1500" dirty="0"/>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2</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endParaRPr lang="zh-CN"/>
                        </a:p>
                      </a:txBody>
                      <a:tcPr marL="68580" marR="68580" marT="34290" marB="34290">
                        <a:blipFill>
                          <a:blip r:embed="rId3"/>
                          <a:stretch>
                            <a:fillRect l="-127857" t="-107018" r="-801429" b="-705263"/>
                          </a:stretch>
                        </a:blipFill>
                      </a:tcPr>
                    </a:tc>
                    <a:tc>
                      <a:txBody>
                        <a:bodyPr/>
                        <a:lstStyle/>
                        <a:p>
                          <a:endParaRPr lang="zh-CN"/>
                        </a:p>
                      </a:txBody>
                      <a:tcPr marL="68580" marR="68580" marT="34290" marB="34290">
                        <a:blipFill>
                          <a:blip r:embed="rId3"/>
                          <a:stretch>
                            <a:fillRect l="-227857" t="-107018" r="-701429" b="-705263"/>
                          </a:stretch>
                        </a:blipFill>
                      </a:tcPr>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extLst>
                      <a:ext uri="{0D108BD9-81ED-4DB2-BD59-A6C34878D82A}">
                        <a16:rowId xmlns:a16="http://schemas.microsoft.com/office/drawing/2014/main" val="621072415"/>
                      </a:ext>
                    </a:extLst>
                  </a:tr>
                  <a:tr h="346425">
                    <a:tc>
                      <a:txBody>
                        <a:bodyPr/>
                        <a:lstStyle/>
                        <a:p>
                          <a:pPr algn="ctr"/>
                          <a:r>
                            <a:rPr lang="en-US" altLang="zh-CN" sz="1500" dirty="0" smtClean="0"/>
                            <a:t>2</a:t>
                          </a:r>
                          <a:endParaRPr lang="zh-CN" altLang="en-US" sz="1500" dirty="0"/>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6</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1</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4</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1</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extLst>
                      <a:ext uri="{0D108BD9-81ED-4DB2-BD59-A6C34878D82A}">
                        <a16:rowId xmlns:a16="http://schemas.microsoft.com/office/drawing/2014/main" val="3541129704"/>
                      </a:ext>
                    </a:extLst>
                  </a:tr>
                  <a:tr h="346425">
                    <a:tc>
                      <a:txBody>
                        <a:bodyPr/>
                        <a:lstStyle/>
                        <a:p>
                          <a:pPr algn="ctr"/>
                          <a:r>
                            <a:rPr lang="en-US" altLang="zh-CN" sz="1500" dirty="0" smtClean="0"/>
                            <a:t>3</a:t>
                          </a:r>
                          <a:endParaRPr lang="zh-CN" altLang="en-US" sz="1500" dirty="0"/>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8</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1</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3</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3</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1</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extLst>
                      <a:ext uri="{0D108BD9-81ED-4DB2-BD59-A6C34878D82A}">
                        <a16:rowId xmlns:a16="http://schemas.microsoft.com/office/drawing/2014/main" val="1823306654"/>
                      </a:ext>
                    </a:extLst>
                  </a:tr>
                  <a:tr h="346425">
                    <a:tc>
                      <a:txBody>
                        <a:bodyPr/>
                        <a:lstStyle/>
                        <a:p>
                          <a:pPr algn="ctr"/>
                          <a:r>
                            <a:rPr lang="en-US" altLang="zh-CN" sz="1500" dirty="0" smtClean="0"/>
                            <a:t>4</a:t>
                          </a:r>
                          <a:endParaRPr lang="zh-CN" altLang="en-US" sz="1500" dirty="0"/>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90</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7</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32</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12</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32</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7</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extLst>
                      <a:ext uri="{0D108BD9-81ED-4DB2-BD59-A6C34878D82A}">
                        <a16:rowId xmlns:a16="http://schemas.microsoft.com/office/drawing/2014/main" val="3188888053"/>
                      </a:ext>
                    </a:extLst>
                  </a:tr>
                  <a:tr h="346425">
                    <a:tc>
                      <a:txBody>
                        <a:bodyPr/>
                        <a:lstStyle/>
                        <a:p>
                          <a:pPr algn="ctr"/>
                          <a:r>
                            <a:rPr lang="en-US" altLang="zh-CN" sz="1500" dirty="0" smtClean="0"/>
                            <a:t>5</a:t>
                          </a:r>
                          <a:endParaRPr lang="zh-CN" altLang="en-US" sz="1500" dirty="0"/>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288</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19</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75</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50</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50</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75</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19</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extLst>
                      <a:ext uri="{0D108BD9-81ED-4DB2-BD59-A6C34878D82A}">
                        <a16:rowId xmlns:a16="http://schemas.microsoft.com/office/drawing/2014/main" val="1511739212"/>
                      </a:ext>
                    </a:extLst>
                  </a:tr>
                  <a:tr h="346425">
                    <a:tc>
                      <a:txBody>
                        <a:bodyPr/>
                        <a:lstStyle/>
                        <a:p>
                          <a:pPr algn="ctr"/>
                          <a:r>
                            <a:rPr lang="en-US" altLang="zh-CN" sz="1500" dirty="0" smtClean="0"/>
                            <a:t>6</a:t>
                          </a:r>
                          <a:endParaRPr lang="zh-CN" altLang="en-US" sz="1500" dirty="0"/>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840</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41</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216</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27</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272</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27</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216</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41</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extLst>
                      <a:ext uri="{0D108BD9-81ED-4DB2-BD59-A6C34878D82A}">
                        <a16:rowId xmlns:a16="http://schemas.microsoft.com/office/drawing/2014/main" val="3298011877"/>
                      </a:ext>
                    </a:extLst>
                  </a:tr>
                  <a:tr h="346425">
                    <a:tc>
                      <a:txBody>
                        <a:bodyPr/>
                        <a:lstStyle/>
                        <a:p>
                          <a:pPr algn="ctr"/>
                          <a:r>
                            <a:rPr lang="en-US" altLang="zh-CN" sz="1500" dirty="0" smtClean="0"/>
                            <a:t>7</a:t>
                          </a:r>
                          <a:endParaRPr lang="zh-CN" altLang="en-US" sz="1500" dirty="0"/>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17280</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751</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3577</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1323</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2989</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2989</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1323</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3577</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751</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extLst>
                      <a:ext uri="{0D108BD9-81ED-4DB2-BD59-A6C34878D82A}">
                        <a16:rowId xmlns:a16="http://schemas.microsoft.com/office/drawing/2014/main" val="2623106754"/>
                      </a:ext>
                    </a:extLst>
                  </a:tr>
                  <a:tr h="346425">
                    <a:tc>
                      <a:txBody>
                        <a:bodyPr/>
                        <a:lstStyle/>
                        <a:p>
                          <a:pPr algn="ctr"/>
                          <a:r>
                            <a:rPr lang="en-US" altLang="zh-CN" sz="1500" dirty="0" smtClean="0"/>
                            <a:t>8</a:t>
                          </a:r>
                          <a:endParaRPr lang="zh-CN" altLang="en-US" sz="1500" dirty="0"/>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28350</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dk1"/>
                              </a:solidFill>
                              <a:latin typeface="Cambria Math" panose="02040503050406030204" pitchFamily="18" charset="0"/>
                              <a:ea typeface="+mn-ea"/>
                              <a:cs typeface="+mn-cs"/>
                            </a:rPr>
                            <a:t>989</a:t>
                          </a:r>
                          <a:endParaRPr lang="zh-CN" altLang="en-US" sz="1500" i="0" kern="1200" dirty="0">
                            <a:solidFill>
                              <a:schemeClr val="dk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tx1"/>
                              </a:solidFill>
                              <a:latin typeface="Cambria Math" panose="02040503050406030204" pitchFamily="18" charset="0"/>
                              <a:ea typeface="+mn-ea"/>
                              <a:cs typeface="+mn-cs"/>
                            </a:rPr>
                            <a:t>5888</a:t>
                          </a:r>
                          <a:endParaRPr lang="zh-CN" altLang="en-US" sz="1500" i="0" kern="1200" dirty="0">
                            <a:solidFill>
                              <a:schemeClr val="tx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rgbClr val="FF0000"/>
                              </a:solidFill>
                              <a:latin typeface="Cambria Math" panose="02040503050406030204" pitchFamily="18" charset="0"/>
                              <a:ea typeface="+mn-ea"/>
                              <a:cs typeface="+mn-cs"/>
                            </a:rPr>
                            <a:t>-928</a:t>
                          </a:r>
                          <a:endParaRPr lang="zh-CN" altLang="en-US" sz="1500" i="0" kern="1200" dirty="0">
                            <a:solidFill>
                              <a:srgbClr val="FF0000"/>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tx1"/>
                              </a:solidFill>
                              <a:latin typeface="Cambria Math" panose="02040503050406030204" pitchFamily="18" charset="0"/>
                              <a:ea typeface="+mn-ea"/>
                              <a:cs typeface="+mn-cs"/>
                            </a:rPr>
                            <a:t>10496</a:t>
                          </a:r>
                          <a:endParaRPr lang="zh-CN" altLang="en-US" sz="1500" i="0" kern="1200" dirty="0">
                            <a:solidFill>
                              <a:schemeClr val="tx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rgbClr val="FF0000"/>
                              </a:solidFill>
                              <a:latin typeface="Cambria Math" panose="02040503050406030204" pitchFamily="18" charset="0"/>
                              <a:ea typeface="+mn-ea"/>
                              <a:cs typeface="+mn-cs"/>
                            </a:rPr>
                            <a:t>-4540</a:t>
                          </a:r>
                          <a:endParaRPr lang="zh-CN" altLang="en-US" sz="1500" i="0" kern="1200" dirty="0">
                            <a:solidFill>
                              <a:srgbClr val="FF0000"/>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tx1"/>
                              </a:solidFill>
                              <a:latin typeface="Cambria Math" panose="02040503050406030204" pitchFamily="18" charset="0"/>
                              <a:ea typeface="+mn-ea"/>
                              <a:cs typeface="+mn-cs"/>
                            </a:rPr>
                            <a:t>10496</a:t>
                          </a:r>
                          <a:endParaRPr lang="zh-CN" altLang="en-US" sz="1500" i="0" kern="1200" dirty="0">
                            <a:solidFill>
                              <a:schemeClr val="tx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rgbClr val="FF0000"/>
                              </a:solidFill>
                              <a:latin typeface="Cambria Math" panose="02040503050406030204" pitchFamily="18" charset="0"/>
                              <a:ea typeface="+mn-ea"/>
                              <a:cs typeface="+mn-cs"/>
                            </a:rPr>
                            <a:t>-928</a:t>
                          </a:r>
                          <a:endParaRPr lang="zh-CN" altLang="en-US" sz="1500" i="0" kern="1200" dirty="0">
                            <a:solidFill>
                              <a:srgbClr val="FF0000"/>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tx1"/>
                              </a:solidFill>
                              <a:latin typeface="Cambria Math" panose="02040503050406030204" pitchFamily="18" charset="0"/>
                              <a:ea typeface="+mn-ea"/>
                              <a:cs typeface="+mn-cs"/>
                            </a:rPr>
                            <a:t>5888</a:t>
                          </a:r>
                          <a:endParaRPr lang="zh-CN" altLang="en-US" sz="1500" i="0" kern="1200" dirty="0">
                            <a:solidFill>
                              <a:schemeClr val="tx1"/>
                            </a:solidFill>
                            <a:latin typeface="Cambria Math" panose="02040503050406030204" pitchFamily="18" charset="0"/>
                            <a:ea typeface="+mn-ea"/>
                            <a:cs typeface="+mn-cs"/>
                          </a:endParaRPr>
                        </a:p>
                      </a:txBody>
                      <a:tcPr marL="68580" marR="68580" marT="34290" marB="34290"/>
                    </a:tc>
                    <a:tc>
                      <a:txBody>
                        <a:bodyPr/>
                        <a:lstStyle/>
                        <a:p>
                          <a:pPr algn="ctr"/>
                          <a:r>
                            <a:rPr lang="en-US" altLang="zh-CN" sz="1500" i="0" kern="1200" dirty="0" smtClean="0">
                              <a:solidFill>
                                <a:schemeClr val="tx1"/>
                              </a:solidFill>
                              <a:latin typeface="Cambria Math" panose="02040503050406030204" pitchFamily="18" charset="0"/>
                              <a:ea typeface="+mn-ea"/>
                              <a:cs typeface="+mn-cs"/>
                            </a:rPr>
                            <a:t>989</a:t>
                          </a:r>
                          <a:endParaRPr lang="zh-CN" altLang="en-US" sz="1500" i="0" kern="1200" dirty="0">
                            <a:solidFill>
                              <a:schemeClr val="tx1"/>
                            </a:solidFill>
                            <a:latin typeface="Cambria Math" panose="02040503050406030204" pitchFamily="18" charset="0"/>
                            <a:ea typeface="+mn-ea"/>
                            <a:cs typeface="+mn-cs"/>
                          </a:endParaRPr>
                        </a:p>
                      </a:txBody>
                      <a:tcPr marL="68580" marR="68580" marT="34290" marB="34290"/>
                    </a:tc>
                    <a:extLst>
                      <a:ext uri="{0D108BD9-81ED-4DB2-BD59-A6C34878D82A}">
                        <a16:rowId xmlns:a16="http://schemas.microsoft.com/office/drawing/2014/main" val="402915598"/>
                      </a:ext>
                    </a:extLst>
                  </a:tr>
                </a:tbl>
              </a:graphicData>
            </a:graphic>
          </p:graphicFrame>
        </mc:Fallback>
      </mc:AlternateContent>
    </p:spTree>
    <p:extLst>
      <p:ext uri="{BB962C8B-B14F-4D97-AF65-F5344CB8AC3E}">
        <p14:creationId xmlns:p14="http://schemas.microsoft.com/office/powerpoint/2010/main" val="147625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fade">
                                      <p:cBhvr>
                                        <p:cTn id="18" dur="500"/>
                                        <p:tgtEl>
                                          <p:spTgt spid="2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xEl>
                                              <p:pRg st="1" end="1"/>
                                            </p:txEl>
                                          </p:spTgt>
                                        </p:tgtEl>
                                        <p:attrNameLst>
                                          <p:attrName>style.visibility</p:attrName>
                                        </p:attrNameLst>
                                      </p:cBhvr>
                                      <p:to>
                                        <p:strVal val="visible"/>
                                      </p:to>
                                    </p:set>
                                    <p:animEffect transition="in" filter="fade">
                                      <p:cBhvr>
                                        <p:cTn id="23" dur="500"/>
                                        <p:tgtEl>
                                          <p:spTgt spid="2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5" name="文本框 24"/>
              <p:cNvSpPr txBox="1"/>
              <p:nvPr/>
            </p:nvSpPr>
            <p:spPr bwMode="auto">
              <a:xfrm>
                <a:off x="228714" y="1257358"/>
                <a:ext cx="8858018" cy="3280642"/>
              </a:xfrm>
              <a:prstGeom prst="rect">
                <a:avLst/>
              </a:prstGeom>
              <a:noFill/>
              <a:ln>
                <a:noFill/>
              </a:ln>
            </p:spPr>
            <p:txBody>
              <a:bodyPr wrap="square" rtlCol="0">
                <a:spAutoFit/>
              </a:bodyPr>
              <a:lstStyle/>
              <a:p>
                <a:pPr eaLnBrk="0" hangingPunct="0">
                  <a:buFontTx/>
                  <a:buNone/>
                </a:pP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2.2</a:t>
                </a: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  </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低阶牛顿</a:t>
                </a: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柯特斯公式的余项</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      柯特斯系数不难发现，梯形公式和辛普森公式分别是</a:t>
                </a: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1</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阶和</a:t>
                </a: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2</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阶的牛顿</a:t>
                </a: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柯特斯公式</a:t>
                </a: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a:t>
                </a:r>
              </a:p>
              <a:p>
                <a:pPr eaLnBrk="0" hangingPunct="0">
                  <a:buFontTx/>
                  <a:buNone/>
                </a:pP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当</a:t>
                </a: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n=3</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时，</a:t>
                </a:r>
                <a14:m>
                  <m:oMath xmlns:m="http://schemas.openxmlformats.org/officeDocument/2006/math">
                    <m:nary>
                      <m:naryPr>
                        <m:ctrlPr>
                          <a:rPr lang="zh-CN" altLang="en-US" sz="2100"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sz="2100" i="1">
                            <a:solidFill>
                              <a:schemeClr val="bg1"/>
                            </a:solidFill>
                            <a:latin typeface="Cambria Math" panose="02040503050406030204" pitchFamily="18" charset="0"/>
                            <a:ea typeface="全新硬笔行书简" panose="02010600040101010101" pitchFamily="2" charset="-122"/>
                            <a:sym typeface="+mn-ea"/>
                          </a:rPr>
                          <m:t>𝑎</m:t>
                        </m:r>
                      </m:sub>
                      <m:sup>
                        <m:r>
                          <a:rPr lang="en-US" altLang="zh-CN" sz="2100" i="1">
                            <a:solidFill>
                              <a:schemeClr val="bg1"/>
                            </a:solidFill>
                            <a:latin typeface="Cambria Math" panose="02040503050406030204" pitchFamily="18" charset="0"/>
                            <a:ea typeface="全新硬笔行书简" panose="02010600040101010101" pitchFamily="2" charset="-122"/>
                            <a:sym typeface="+mn-ea"/>
                          </a:rPr>
                          <m:t>𝑏</m:t>
                        </m:r>
                      </m:sup>
                      <m:e>
                        <m:r>
                          <a:rPr lang="en-US" altLang="zh-CN" sz="2100"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d>
                        <m:r>
                          <a:rPr lang="en-US" altLang="zh-CN" sz="2100" i="1">
                            <a:solidFill>
                              <a:schemeClr val="bg1"/>
                            </a:solidFill>
                            <a:latin typeface="Cambria Math" panose="02040503050406030204" pitchFamily="18" charset="0"/>
                            <a:ea typeface="全新硬笔行书简" panose="02010600040101010101" pitchFamily="2" charset="-122"/>
                            <a:sym typeface="+mn-ea"/>
                          </a:rPr>
                          <m:t>𝑑𝑥</m:t>
                        </m:r>
                        <m:r>
                          <a:rPr lang="en-US" altLang="zh-CN" sz="2100" i="1">
                            <a:solidFill>
                              <a:schemeClr val="bg1"/>
                            </a:solidFill>
                            <a:latin typeface="Cambria Math" panose="02040503050406030204" pitchFamily="18" charset="0"/>
                            <a:ea typeface="Cambria Math" panose="02040503050406030204" pitchFamily="18" charset="0"/>
                            <a:sym typeface="+mn-ea"/>
                          </a:rPr>
                          <m:t>≈</m:t>
                        </m:r>
                        <m:f>
                          <m:fPr>
                            <m:ctrlPr>
                              <a:rPr lang="en-US" altLang="zh-CN" sz="2100" i="1">
                                <a:solidFill>
                                  <a:schemeClr val="bg1"/>
                                </a:solidFill>
                                <a:latin typeface="Cambria Math" panose="02040503050406030204" pitchFamily="18" charset="0"/>
                                <a:ea typeface="Cambria Math" panose="02040503050406030204" pitchFamily="18" charset="0"/>
                                <a:sym typeface="+mn-ea"/>
                              </a:rPr>
                            </m:ctrlPr>
                          </m:fPr>
                          <m:num>
                            <m:r>
                              <a:rPr lang="en-US" altLang="zh-CN" sz="2100" i="1">
                                <a:solidFill>
                                  <a:schemeClr val="bg1"/>
                                </a:solidFill>
                                <a:latin typeface="Cambria Math" panose="02040503050406030204" pitchFamily="18" charset="0"/>
                                <a:ea typeface="Cambria Math" panose="02040503050406030204" pitchFamily="18" charset="0"/>
                                <a:sym typeface="+mn-ea"/>
                              </a:rPr>
                              <m:t>𝑏</m:t>
                            </m:r>
                            <m:r>
                              <a:rPr lang="en-US" altLang="zh-CN" sz="2100" i="1">
                                <a:solidFill>
                                  <a:schemeClr val="bg1"/>
                                </a:solidFill>
                                <a:latin typeface="Cambria Math" panose="02040503050406030204" pitchFamily="18" charset="0"/>
                                <a:ea typeface="Cambria Math" panose="02040503050406030204" pitchFamily="18" charset="0"/>
                                <a:sym typeface="+mn-ea"/>
                              </a:rPr>
                              <m:t>−</m:t>
                            </m:r>
                            <m:r>
                              <a:rPr lang="en-US" altLang="zh-CN" sz="2100" i="1">
                                <a:solidFill>
                                  <a:schemeClr val="bg1"/>
                                </a:solidFill>
                                <a:latin typeface="Cambria Math" panose="02040503050406030204" pitchFamily="18" charset="0"/>
                                <a:ea typeface="Cambria Math" panose="02040503050406030204" pitchFamily="18" charset="0"/>
                                <a:sym typeface="+mn-ea"/>
                              </a:rPr>
                              <m:t>𝑎</m:t>
                            </m:r>
                          </m:num>
                          <m:den>
                            <m:r>
                              <a:rPr lang="en-US" altLang="zh-CN" sz="2100" i="1">
                                <a:solidFill>
                                  <a:schemeClr val="bg1"/>
                                </a:solidFill>
                                <a:latin typeface="Cambria Math" panose="02040503050406030204" pitchFamily="18" charset="0"/>
                                <a:ea typeface="Cambria Math" panose="02040503050406030204" pitchFamily="18" charset="0"/>
                                <a:sym typeface="+mn-ea"/>
                              </a:rPr>
                              <m:t>8</m:t>
                            </m:r>
                          </m:den>
                        </m:f>
                        <m:r>
                          <a:rPr lang="en-US" altLang="zh-CN" sz="2100" i="1">
                            <a:solidFill>
                              <a:schemeClr val="bg1"/>
                            </a:solidFill>
                            <a:latin typeface="Cambria Math" panose="02040503050406030204" pitchFamily="18" charset="0"/>
                            <a:ea typeface="Cambria Math" panose="02040503050406030204" pitchFamily="18" charset="0"/>
                            <a:sym typeface="+mn-ea"/>
                          </a:rPr>
                          <m:t>(</m:t>
                        </m:r>
                        <m:r>
                          <a:rPr lang="en-US" altLang="zh-CN" sz="2100" i="1">
                            <a:solidFill>
                              <a:schemeClr val="bg1"/>
                            </a:solidFill>
                            <a:latin typeface="Cambria Math" panose="02040503050406030204" pitchFamily="18" charset="0"/>
                            <a:ea typeface="Cambria Math" panose="02040503050406030204" pitchFamily="18" charset="0"/>
                            <a:sym typeface="+mn-ea"/>
                          </a:rPr>
                          <m:t>𝑓</m:t>
                        </m:r>
                        <m:d>
                          <m:dPr>
                            <m:ctrlPr>
                              <a:rPr lang="en-US" altLang="zh-CN" sz="2100" i="1">
                                <a:solidFill>
                                  <a:schemeClr val="bg1"/>
                                </a:solidFill>
                                <a:latin typeface="Cambria Math" panose="02040503050406030204" pitchFamily="18" charset="0"/>
                                <a:ea typeface="Cambria Math" panose="02040503050406030204" pitchFamily="18" charset="0"/>
                                <a:sym typeface="+mn-ea"/>
                              </a:rPr>
                            </m:ctrlPr>
                          </m:dPr>
                          <m:e>
                            <m:r>
                              <a:rPr lang="en-US" altLang="zh-CN" sz="2100" i="1">
                                <a:solidFill>
                                  <a:schemeClr val="bg1"/>
                                </a:solidFill>
                                <a:latin typeface="Cambria Math" panose="02040503050406030204" pitchFamily="18" charset="0"/>
                                <a:ea typeface="Cambria Math" panose="02040503050406030204" pitchFamily="18" charset="0"/>
                                <a:sym typeface="+mn-ea"/>
                              </a:rPr>
                              <m:t>𝑎</m:t>
                            </m:r>
                          </m:e>
                        </m:d>
                        <m:r>
                          <a:rPr lang="en-US" altLang="zh-CN" sz="2100" i="1">
                            <a:solidFill>
                              <a:schemeClr val="bg1"/>
                            </a:solidFill>
                            <a:latin typeface="Cambria Math" panose="02040503050406030204" pitchFamily="18" charset="0"/>
                            <a:ea typeface="Cambria Math" panose="02040503050406030204" pitchFamily="18" charset="0"/>
                            <a:sym typeface="+mn-ea"/>
                          </a:rPr>
                          <m:t>+3</m:t>
                        </m:r>
                        <m:r>
                          <a:rPr lang="en-US" altLang="zh-CN" sz="2100" i="1">
                            <a:solidFill>
                              <a:schemeClr val="bg1"/>
                            </a:solidFill>
                            <a:latin typeface="Cambria Math" panose="02040503050406030204" pitchFamily="18" charset="0"/>
                            <a:ea typeface="Cambria Math" panose="02040503050406030204" pitchFamily="18" charset="0"/>
                            <a:sym typeface="+mn-ea"/>
                          </a:rPr>
                          <m:t>𝑓</m:t>
                        </m:r>
                        <m:d>
                          <m:dPr>
                            <m:ctrlPr>
                              <a:rPr lang="en-US" altLang="zh-CN" sz="2100" i="1">
                                <a:solidFill>
                                  <a:schemeClr val="bg1"/>
                                </a:solidFill>
                                <a:latin typeface="Cambria Math" panose="02040503050406030204" pitchFamily="18" charset="0"/>
                                <a:ea typeface="Cambria Math" panose="02040503050406030204" pitchFamily="18" charset="0"/>
                                <a:sym typeface="+mn-ea"/>
                              </a:rPr>
                            </m:ctrlPr>
                          </m:dPr>
                          <m:e>
                            <m:f>
                              <m:fPr>
                                <m:ctrlPr>
                                  <a:rPr lang="en-US" altLang="zh-CN" sz="2100" i="1">
                                    <a:solidFill>
                                      <a:schemeClr val="bg1"/>
                                    </a:solidFill>
                                    <a:latin typeface="Cambria Math" panose="02040503050406030204" pitchFamily="18" charset="0"/>
                                    <a:ea typeface="Cambria Math" panose="02040503050406030204" pitchFamily="18" charset="0"/>
                                    <a:sym typeface="+mn-ea"/>
                                  </a:rPr>
                                </m:ctrlPr>
                              </m:fPr>
                              <m:num>
                                <m:r>
                                  <a:rPr lang="en-US" altLang="zh-CN" sz="2100" i="1">
                                    <a:solidFill>
                                      <a:schemeClr val="bg1"/>
                                    </a:solidFill>
                                    <a:latin typeface="Cambria Math" panose="02040503050406030204" pitchFamily="18" charset="0"/>
                                    <a:ea typeface="Cambria Math" panose="02040503050406030204" pitchFamily="18" charset="0"/>
                                    <a:sym typeface="+mn-ea"/>
                                  </a:rPr>
                                  <m:t>2</m:t>
                                </m:r>
                                <m:r>
                                  <a:rPr lang="en-US" altLang="zh-CN" sz="2100" i="1">
                                    <a:solidFill>
                                      <a:schemeClr val="bg1"/>
                                    </a:solidFill>
                                    <a:latin typeface="Cambria Math" panose="02040503050406030204" pitchFamily="18" charset="0"/>
                                    <a:ea typeface="Cambria Math" panose="02040503050406030204" pitchFamily="18" charset="0"/>
                                    <a:sym typeface="+mn-ea"/>
                                  </a:rPr>
                                  <m:t>𝑎</m:t>
                                </m:r>
                                <m:r>
                                  <a:rPr lang="en-US" altLang="zh-CN" sz="2100" i="1">
                                    <a:solidFill>
                                      <a:schemeClr val="bg1"/>
                                    </a:solidFill>
                                    <a:latin typeface="Cambria Math" panose="02040503050406030204" pitchFamily="18" charset="0"/>
                                    <a:ea typeface="Cambria Math" panose="02040503050406030204" pitchFamily="18" charset="0"/>
                                    <a:sym typeface="+mn-ea"/>
                                  </a:rPr>
                                  <m:t>+</m:t>
                                </m:r>
                                <m:r>
                                  <a:rPr lang="en-US" altLang="zh-CN" sz="2100" i="1">
                                    <a:solidFill>
                                      <a:schemeClr val="bg1"/>
                                    </a:solidFill>
                                    <a:latin typeface="Cambria Math" panose="02040503050406030204" pitchFamily="18" charset="0"/>
                                    <a:ea typeface="Cambria Math" panose="02040503050406030204" pitchFamily="18" charset="0"/>
                                    <a:sym typeface="+mn-ea"/>
                                  </a:rPr>
                                  <m:t>𝑏</m:t>
                                </m:r>
                              </m:num>
                              <m:den>
                                <m:r>
                                  <a:rPr lang="en-US" altLang="zh-CN" sz="2100" i="1">
                                    <a:solidFill>
                                      <a:schemeClr val="bg1"/>
                                    </a:solidFill>
                                    <a:latin typeface="Cambria Math" panose="02040503050406030204" pitchFamily="18" charset="0"/>
                                    <a:ea typeface="Cambria Math" panose="02040503050406030204" pitchFamily="18" charset="0"/>
                                    <a:sym typeface="+mn-ea"/>
                                  </a:rPr>
                                  <m:t>3</m:t>
                                </m:r>
                              </m:den>
                            </m:f>
                          </m:e>
                        </m:d>
                        <m:r>
                          <a:rPr lang="en-US" altLang="zh-CN" sz="2100" i="1">
                            <a:solidFill>
                              <a:schemeClr val="bg1"/>
                            </a:solidFill>
                            <a:latin typeface="Cambria Math" panose="02040503050406030204" pitchFamily="18" charset="0"/>
                            <a:ea typeface="Cambria Math" panose="02040503050406030204" pitchFamily="18" charset="0"/>
                            <a:sym typeface="+mn-ea"/>
                          </a:rPr>
                          <m:t>+3</m:t>
                        </m:r>
                        <m:r>
                          <a:rPr lang="en-US" altLang="zh-CN" sz="2100" i="1">
                            <a:solidFill>
                              <a:schemeClr val="bg1"/>
                            </a:solidFill>
                            <a:latin typeface="Cambria Math" panose="02040503050406030204" pitchFamily="18" charset="0"/>
                            <a:ea typeface="Cambria Math" panose="02040503050406030204" pitchFamily="18" charset="0"/>
                            <a:sym typeface="+mn-ea"/>
                          </a:rPr>
                          <m:t>𝑓</m:t>
                        </m:r>
                        <m:d>
                          <m:dPr>
                            <m:ctrlPr>
                              <a:rPr lang="en-US" altLang="zh-CN" sz="2100" i="1">
                                <a:solidFill>
                                  <a:schemeClr val="bg1"/>
                                </a:solidFill>
                                <a:latin typeface="Cambria Math" panose="02040503050406030204" pitchFamily="18" charset="0"/>
                                <a:ea typeface="Cambria Math" panose="02040503050406030204" pitchFamily="18" charset="0"/>
                                <a:sym typeface="+mn-ea"/>
                              </a:rPr>
                            </m:ctrlPr>
                          </m:dPr>
                          <m:e>
                            <m:f>
                              <m:fPr>
                                <m:ctrlPr>
                                  <a:rPr lang="en-US" altLang="zh-CN" sz="2100" i="1">
                                    <a:solidFill>
                                      <a:schemeClr val="bg1"/>
                                    </a:solidFill>
                                    <a:latin typeface="Cambria Math" panose="02040503050406030204" pitchFamily="18" charset="0"/>
                                    <a:ea typeface="Cambria Math" panose="02040503050406030204" pitchFamily="18" charset="0"/>
                                    <a:sym typeface="+mn-ea"/>
                                  </a:rPr>
                                </m:ctrlPr>
                              </m:fPr>
                              <m:num>
                                <m:r>
                                  <a:rPr lang="en-US" altLang="zh-CN" sz="2100" i="1">
                                    <a:solidFill>
                                      <a:schemeClr val="bg1"/>
                                    </a:solidFill>
                                    <a:latin typeface="Cambria Math" panose="02040503050406030204" pitchFamily="18" charset="0"/>
                                    <a:ea typeface="Cambria Math" panose="02040503050406030204" pitchFamily="18" charset="0"/>
                                    <a:sym typeface="+mn-ea"/>
                                  </a:rPr>
                                  <m:t>𝑎</m:t>
                                </m:r>
                                <m:r>
                                  <a:rPr lang="en-US" altLang="zh-CN" sz="2100" i="1">
                                    <a:solidFill>
                                      <a:schemeClr val="bg1"/>
                                    </a:solidFill>
                                    <a:latin typeface="Cambria Math" panose="02040503050406030204" pitchFamily="18" charset="0"/>
                                    <a:ea typeface="Cambria Math" panose="02040503050406030204" pitchFamily="18" charset="0"/>
                                    <a:sym typeface="+mn-ea"/>
                                  </a:rPr>
                                  <m:t>+2</m:t>
                                </m:r>
                                <m:r>
                                  <a:rPr lang="en-US" altLang="zh-CN" sz="2100" i="1">
                                    <a:solidFill>
                                      <a:schemeClr val="bg1"/>
                                    </a:solidFill>
                                    <a:latin typeface="Cambria Math" panose="02040503050406030204" pitchFamily="18" charset="0"/>
                                    <a:ea typeface="Cambria Math" panose="02040503050406030204" pitchFamily="18" charset="0"/>
                                    <a:sym typeface="+mn-ea"/>
                                  </a:rPr>
                                  <m:t>𝑏</m:t>
                                </m:r>
                              </m:num>
                              <m:den>
                                <m:r>
                                  <a:rPr lang="en-US" altLang="zh-CN" sz="2100" i="1">
                                    <a:solidFill>
                                      <a:schemeClr val="bg1"/>
                                    </a:solidFill>
                                    <a:latin typeface="Cambria Math" panose="02040503050406030204" pitchFamily="18" charset="0"/>
                                    <a:ea typeface="Cambria Math" panose="02040503050406030204" pitchFamily="18" charset="0"/>
                                    <a:sym typeface="+mn-ea"/>
                                  </a:rPr>
                                  <m:t>3</m:t>
                                </m:r>
                              </m:den>
                            </m:f>
                          </m:e>
                        </m:d>
                        <m:r>
                          <a:rPr lang="en-US" altLang="zh-CN" sz="2100" i="1">
                            <a:solidFill>
                              <a:schemeClr val="bg1"/>
                            </a:solidFill>
                            <a:latin typeface="Cambria Math" panose="02040503050406030204" pitchFamily="18" charset="0"/>
                            <a:ea typeface="Cambria Math" panose="02040503050406030204" pitchFamily="18" charset="0"/>
                            <a:sym typeface="+mn-ea"/>
                          </a:rPr>
                          <m:t>+</m:t>
                        </m:r>
                        <m:r>
                          <a:rPr lang="en-US" altLang="zh-CN" sz="2100" i="1">
                            <a:solidFill>
                              <a:schemeClr val="bg1"/>
                            </a:solidFill>
                            <a:latin typeface="Cambria Math" panose="02040503050406030204" pitchFamily="18" charset="0"/>
                            <a:ea typeface="Cambria Math" panose="02040503050406030204" pitchFamily="18" charset="0"/>
                            <a:sym typeface="+mn-ea"/>
                          </a:rPr>
                          <m:t>𝑓</m:t>
                        </m:r>
                        <m:d>
                          <m:dPr>
                            <m:ctrlPr>
                              <a:rPr lang="en-US" altLang="zh-CN" sz="2100" i="1">
                                <a:solidFill>
                                  <a:schemeClr val="bg1"/>
                                </a:solidFill>
                                <a:latin typeface="Cambria Math" panose="02040503050406030204" pitchFamily="18" charset="0"/>
                                <a:ea typeface="Cambria Math" panose="02040503050406030204" pitchFamily="18" charset="0"/>
                                <a:sym typeface="+mn-ea"/>
                              </a:rPr>
                            </m:ctrlPr>
                          </m:dPr>
                          <m:e>
                            <m:r>
                              <a:rPr lang="en-US" altLang="zh-CN" sz="2100" i="1">
                                <a:solidFill>
                                  <a:schemeClr val="bg1"/>
                                </a:solidFill>
                                <a:latin typeface="Cambria Math" panose="02040503050406030204" pitchFamily="18" charset="0"/>
                                <a:ea typeface="Cambria Math" panose="02040503050406030204" pitchFamily="18" charset="0"/>
                                <a:sym typeface="+mn-ea"/>
                              </a:rPr>
                              <m:t>𝑏</m:t>
                            </m:r>
                          </m:e>
                        </m:d>
                        <m:r>
                          <a:rPr lang="en-US" altLang="zh-CN" sz="2100" i="1">
                            <a:solidFill>
                              <a:schemeClr val="bg1"/>
                            </a:solidFill>
                            <a:latin typeface="Cambria Math" panose="02040503050406030204" pitchFamily="18" charset="0"/>
                            <a:ea typeface="Cambria Math" panose="02040503050406030204" pitchFamily="18" charset="0"/>
                            <a:sym typeface="+mn-ea"/>
                          </a:rPr>
                          <m:t>)</m:t>
                        </m:r>
                      </m:e>
                    </m:nary>
                    <m:r>
                      <a:rPr lang="zh-CN" altLang="en-US" sz="2100" i="1">
                        <a:solidFill>
                          <a:schemeClr val="bg1"/>
                        </a:solidFill>
                        <a:latin typeface="Cambria Math" panose="02040503050406030204" pitchFamily="18" charset="0"/>
                        <a:ea typeface="全新硬笔行书简" panose="02010600040101010101" pitchFamily="2" charset="-122"/>
                        <a:sym typeface="+mn-ea"/>
                      </a:rPr>
                      <m:t>具</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有</a:t>
                </a: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3</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阶代数精度；</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而</a:t>
                </a: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n=4</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时的牛顿</a:t>
                </a: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柯特斯公式常特别地被称作</a:t>
                </a:r>
                <a:r>
                  <a:rPr lang="zh-CN" altLang="en-US" sz="2100" dirty="0">
                    <a:solidFill>
                      <a:srgbClr val="FF0000"/>
                    </a:solidFill>
                    <a:latin typeface="全新硬笔行书简" panose="02010600040101010101" pitchFamily="2" charset="-122"/>
                    <a:ea typeface="全新硬笔行书简" panose="02010600040101010101" pitchFamily="2" charset="-122"/>
                    <a:sym typeface="+mn-ea"/>
                  </a:rPr>
                  <a:t>柯特斯公式</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14:m>
                  <m:oMathPara xmlns:m="http://schemas.openxmlformats.org/officeDocument/2006/math">
                    <m:oMathParaPr>
                      <m:jc m:val="centerGroup"/>
                    </m:oMathParaPr>
                    <m:oMath xmlns:m="http://schemas.openxmlformats.org/officeDocument/2006/math">
                      <m:nary>
                        <m:naryPr>
                          <m:ctrlPr>
                            <a:rPr lang="zh-CN" altLang="en-US"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i="1">
                              <a:solidFill>
                                <a:schemeClr val="bg1"/>
                              </a:solidFill>
                              <a:latin typeface="Cambria Math" panose="02040503050406030204" pitchFamily="18" charset="0"/>
                              <a:ea typeface="全新硬笔行书简" panose="02010600040101010101" pitchFamily="2" charset="-122"/>
                              <a:sym typeface="+mn-ea"/>
                            </a:rPr>
                            <m:t>𝑎</m:t>
                          </m:r>
                        </m:sub>
                        <m:sup>
                          <m:r>
                            <a:rPr lang="en-US" altLang="zh-CN" i="1">
                              <a:solidFill>
                                <a:schemeClr val="bg1"/>
                              </a:solidFill>
                              <a:latin typeface="Cambria Math" panose="02040503050406030204" pitchFamily="18" charset="0"/>
                              <a:ea typeface="全新硬笔行书简" panose="02010600040101010101" pitchFamily="2" charset="-122"/>
                              <a:sym typeface="+mn-ea"/>
                            </a:rPr>
                            <m:t>𝑏</m:t>
                          </m:r>
                        </m:sup>
                        <m:e>
                          <m:r>
                            <a:rPr lang="en-US" altLang="zh-CN"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𝑥</m:t>
                              </m:r>
                            </m:e>
                          </m:d>
                          <m:r>
                            <a:rPr lang="en-US" altLang="zh-CN" i="1">
                              <a:solidFill>
                                <a:schemeClr val="bg1"/>
                              </a:solidFill>
                              <a:latin typeface="Cambria Math" panose="02040503050406030204" pitchFamily="18" charset="0"/>
                              <a:ea typeface="全新硬笔行书简" panose="02010600040101010101" pitchFamily="2" charset="-122"/>
                              <a:sym typeface="+mn-ea"/>
                            </a:rPr>
                            <m:t>𝑑𝑥</m:t>
                          </m:r>
                        </m:e>
                      </m:nary>
                      <m:r>
                        <a:rPr lang="en-US" altLang="zh-CN" i="1">
                          <a:solidFill>
                            <a:schemeClr val="bg1"/>
                          </a:solidFill>
                          <a:latin typeface="Cambria Math" panose="02040503050406030204" pitchFamily="18" charset="0"/>
                          <a:ea typeface="Cambria Math" panose="02040503050406030204" pitchFamily="18" charset="0"/>
                          <a:sym typeface="+mn-ea"/>
                        </a:rPr>
                        <m:t>≈</m:t>
                      </m:r>
                      <m:f>
                        <m:fPr>
                          <m:ctrlPr>
                            <a:rPr lang="en-US" altLang="zh-CN" i="1">
                              <a:solidFill>
                                <a:schemeClr val="bg1"/>
                              </a:solidFill>
                              <a:latin typeface="Cambria Math" panose="02040503050406030204" pitchFamily="18" charset="0"/>
                              <a:ea typeface="全新硬笔行书简" panose="02010600040101010101" pitchFamily="2" charset="-122"/>
                              <a:sym typeface="+mn-ea"/>
                            </a:rPr>
                          </m:ctrlPr>
                        </m:fPr>
                        <m:num>
                          <m:r>
                            <a:rPr lang="en-US" altLang="zh-CN" i="1">
                              <a:solidFill>
                                <a:schemeClr val="bg1"/>
                              </a:solidFill>
                              <a:latin typeface="Cambria Math" panose="02040503050406030204" pitchFamily="18" charset="0"/>
                              <a:ea typeface="全新硬笔行书简" panose="02010600040101010101" pitchFamily="2" charset="-122"/>
                              <a:sym typeface="+mn-ea"/>
                            </a:rPr>
                            <m:t>𝑏</m:t>
                          </m:r>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𝑎</m:t>
                          </m:r>
                        </m:num>
                        <m:den>
                          <m:r>
                            <a:rPr lang="en-US" altLang="zh-CN" i="1">
                              <a:solidFill>
                                <a:schemeClr val="bg1"/>
                              </a:solidFill>
                              <a:latin typeface="Cambria Math" panose="02040503050406030204" pitchFamily="18" charset="0"/>
                              <a:ea typeface="全新硬笔行书简" panose="02010600040101010101" pitchFamily="2" charset="-122"/>
                              <a:sym typeface="+mn-ea"/>
                            </a:rPr>
                            <m:t>9</m:t>
                          </m:r>
                          <m:r>
                            <a:rPr lang="en-US" altLang="zh-CN" i="1">
                              <a:solidFill>
                                <a:schemeClr val="bg1"/>
                              </a:solidFill>
                              <a:latin typeface="Cambria Math" panose="02040503050406030204" pitchFamily="18" charset="0"/>
                              <a:ea typeface="全新硬笔行书简" panose="02010600040101010101" pitchFamily="2" charset="-122"/>
                              <a:sym typeface="+mn-ea"/>
                            </a:rPr>
                            <m:t>0</m:t>
                          </m:r>
                        </m:den>
                      </m:f>
                      <m:r>
                        <a:rPr lang="en-US" altLang="zh-CN" i="1">
                          <a:solidFill>
                            <a:schemeClr val="bg1"/>
                          </a:solidFill>
                          <a:latin typeface="Cambria Math" panose="02040503050406030204" pitchFamily="18" charset="0"/>
                          <a:ea typeface="全新硬笔行书简" panose="02010600040101010101" pitchFamily="2" charset="-122"/>
                          <a:sym typeface="+mn-ea"/>
                        </a:rPr>
                        <m:t>(7</m:t>
                      </m:r>
                      <m:r>
                        <a:rPr lang="en-US" altLang="zh-CN"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𝑎</m:t>
                          </m:r>
                        </m:e>
                      </m:d>
                      <m:r>
                        <a:rPr lang="en-US" altLang="zh-CN" i="1">
                          <a:solidFill>
                            <a:schemeClr val="bg1"/>
                          </a:solidFill>
                          <a:latin typeface="Cambria Math" panose="02040503050406030204" pitchFamily="18" charset="0"/>
                          <a:ea typeface="全新硬笔行书简" panose="02010600040101010101" pitchFamily="2" charset="-122"/>
                          <a:sym typeface="+mn-ea"/>
                        </a:rPr>
                        <m:t>+32</m:t>
                      </m:r>
                      <m:r>
                        <a:rPr lang="en-US" altLang="zh-CN"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f>
                            <m:fPr>
                              <m:ctrlPr>
                                <a:rPr lang="en-US" altLang="zh-CN" i="1">
                                  <a:solidFill>
                                    <a:schemeClr val="bg1"/>
                                  </a:solidFill>
                                  <a:latin typeface="Cambria Math" panose="02040503050406030204" pitchFamily="18" charset="0"/>
                                  <a:ea typeface="全新硬笔行书简" panose="02010600040101010101" pitchFamily="2" charset="-122"/>
                                  <a:sym typeface="+mn-ea"/>
                                </a:rPr>
                              </m:ctrlPr>
                            </m:fPr>
                            <m:num>
                              <m:r>
                                <a:rPr lang="en-US" altLang="zh-CN" i="1">
                                  <a:solidFill>
                                    <a:schemeClr val="bg1"/>
                                  </a:solidFill>
                                  <a:latin typeface="Cambria Math" panose="02040503050406030204" pitchFamily="18" charset="0"/>
                                  <a:ea typeface="全新硬笔行书简" panose="02010600040101010101" pitchFamily="2" charset="-122"/>
                                  <a:sym typeface="+mn-ea"/>
                                </a:rPr>
                                <m:t>3</m:t>
                              </m:r>
                              <m:r>
                                <a:rPr lang="en-US" altLang="zh-CN" i="1">
                                  <a:solidFill>
                                    <a:schemeClr val="bg1"/>
                                  </a:solidFill>
                                  <a:latin typeface="Cambria Math" panose="02040503050406030204" pitchFamily="18" charset="0"/>
                                  <a:ea typeface="全新硬笔行书简" panose="02010600040101010101" pitchFamily="2" charset="-122"/>
                                  <a:sym typeface="+mn-ea"/>
                                </a:rPr>
                                <m:t>𝑎</m:t>
                              </m:r>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𝑏</m:t>
                              </m:r>
                            </m:num>
                            <m:den>
                              <m:r>
                                <a:rPr lang="en-US" altLang="zh-CN" i="1">
                                  <a:solidFill>
                                    <a:schemeClr val="bg1"/>
                                  </a:solidFill>
                                  <a:latin typeface="Cambria Math" panose="02040503050406030204" pitchFamily="18" charset="0"/>
                                  <a:ea typeface="全新硬笔行书简" panose="02010600040101010101" pitchFamily="2" charset="-122"/>
                                  <a:sym typeface="+mn-ea"/>
                                </a:rPr>
                                <m:t>4</m:t>
                              </m:r>
                            </m:den>
                          </m:f>
                        </m:e>
                      </m:d>
                      <m:r>
                        <a:rPr lang="en-US" altLang="zh-CN" i="1">
                          <a:solidFill>
                            <a:schemeClr val="bg1"/>
                          </a:solidFill>
                          <a:latin typeface="Cambria Math" panose="02040503050406030204" pitchFamily="18" charset="0"/>
                          <a:ea typeface="全新硬笔行书简" panose="02010600040101010101" pitchFamily="2" charset="-122"/>
                          <a:sym typeface="+mn-ea"/>
                        </a:rPr>
                        <m:t>+12</m:t>
                      </m:r>
                      <m:r>
                        <a:rPr lang="en-US" altLang="zh-CN"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f>
                            <m:fPr>
                              <m:ctrlPr>
                                <a:rPr lang="en-US" altLang="zh-CN" i="1">
                                  <a:solidFill>
                                    <a:schemeClr val="bg1"/>
                                  </a:solidFill>
                                  <a:latin typeface="Cambria Math" panose="02040503050406030204" pitchFamily="18" charset="0"/>
                                  <a:ea typeface="全新硬笔行书简" panose="02010600040101010101" pitchFamily="2" charset="-122"/>
                                  <a:sym typeface="+mn-ea"/>
                                </a:rPr>
                              </m:ctrlPr>
                            </m:fPr>
                            <m:num>
                              <m:r>
                                <a:rPr lang="en-US" altLang="zh-CN" i="1">
                                  <a:solidFill>
                                    <a:schemeClr val="bg1"/>
                                  </a:solidFill>
                                  <a:latin typeface="Cambria Math" panose="02040503050406030204" pitchFamily="18" charset="0"/>
                                  <a:ea typeface="全新硬笔行书简" panose="02010600040101010101" pitchFamily="2" charset="-122"/>
                                  <a:sym typeface="+mn-ea"/>
                                </a:rPr>
                                <m:t>𝑎</m:t>
                              </m:r>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𝑏</m:t>
                              </m:r>
                            </m:num>
                            <m:den>
                              <m:r>
                                <a:rPr lang="en-US" altLang="zh-CN" i="1">
                                  <a:solidFill>
                                    <a:schemeClr val="bg1"/>
                                  </a:solidFill>
                                  <a:latin typeface="Cambria Math" panose="02040503050406030204" pitchFamily="18" charset="0"/>
                                  <a:ea typeface="全新硬笔行书简" panose="02010600040101010101" pitchFamily="2" charset="-122"/>
                                  <a:sym typeface="+mn-ea"/>
                                </a:rPr>
                                <m:t>2</m:t>
                              </m:r>
                            </m:den>
                          </m:f>
                        </m:e>
                      </m:d>
                      <m:r>
                        <a:rPr lang="en-US" altLang="zh-CN" i="1">
                          <a:solidFill>
                            <a:schemeClr val="bg1"/>
                          </a:solidFill>
                          <a:latin typeface="Cambria Math" panose="02040503050406030204" pitchFamily="18" charset="0"/>
                          <a:ea typeface="全新硬笔行书简" panose="02010600040101010101" pitchFamily="2" charset="-122"/>
                          <a:sym typeface="+mn-ea"/>
                        </a:rPr>
                        <m:t>+32</m:t>
                      </m:r>
                      <m:r>
                        <a:rPr lang="en-US" altLang="zh-CN"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f>
                            <m:fPr>
                              <m:ctrlPr>
                                <a:rPr lang="en-US" altLang="zh-CN" i="1">
                                  <a:solidFill>
                                    <a:schemeClr val="bg1"/>
                                  </a:solidFill>
                                  <a:latin typeface="Cambria Math" panose="02040503050406030204" pitchFamily="18" charset="0"/>
                                  <a:ea typeface="全新硬笔行书简" panose="02010600040101010101" pitchFamily="2" charset="-122"/>
                                  <a:sym typeface="+mn-ea"/>
                                </a:rPr>
                              </m:ctrlPr>
                            </m:fPr>
                            <m:num>
                              <m:r>
                                <a:rPr lang="en-US" altLang="zh-CN" i="1">
                                  <a:solidFill>
                                    <a:schemeClr val="bg1"/>
                                  </a:solidFill>
                                  <a:latin typeface="Cambria Math" panose="02040503050406030204" pitchFamily="18" charset="0"/>
                                  <a:ea typeface="全新硬笔行书简" panose="02010600040101010101" pitchFamily="2" charset="-122"/>
                                  <a:sym typeface="+mn-ea"/>
                                </a:rPr>
                                <m:t>𝑎</m:t>
                              </m:r>
                              <m:r>
                                <a:rPr lang="en-US" altLang="zh-CN" i="1">
                                  <a:solidFill>
                                    <a:schemeClr val="bg1"/>
                                  </a:solidFill>
                                  <a:latin typeface="Cambria Math" panose="02040503050406030204" pitchFamily="18" charset="0"/>
                                  <a:ea typeface="全新硬笔行书简" panose="02010600040101010101" pitchFamily="2" charset="-122"/>
                                  <a:sym typeface="+mn-ea"/>
                                </a:rPr>
                                <m:t>+3</m:t>
                              </m:r>
                              <m:r>
                                <a:rPr lang="en-US" altLang="zh-CN" i="1">
                                  <a:solidFill>
                                    <a:schemeClr val="bg1"/>
                                  </a:solidFill>
                                  <a:latin typeface="Cambria Math" panose="02040503050406030204" pitchFamily="18" charset="0"/>
                                  <a:ea typeface="全新硬笔行书简" panose="02010600040101010101" pitchFamily="2" charset="-122"/>
                                  <a:sym typeface="+mn-ea"/>
                                </a:rPr>
                                <m:t>𝑏</m:t>
                              </m:r>
                            </m:num>
                            <m:den>
                              <m:r>
                                <a:rPr lang="en-US" altLang="zh-CN" i="1">
                                  <a:solidFill>
                                    <a:schemeClr val="bg1"/>
                                  </a:solidFill>
                                  <a:latin typeface="Cambria Math" panose="02040503050406030204" pitchFamily="18" charset="0"/>
                                  <a:ea typeface="全新硬笔行书简" panose="02010600040101010101" pitchFamily="2" charset="-122"/>
                                  <a:sym typeface="+mn-ea"/>
                                </a:rPr>
                                <m:t>4</m:t>
                              </m:r>
                            </m:den>
                          </m:f>
                        </m:e>
                      </m:d>
                      <m:r>
                        <a:rPr lang="en-US" altLang="zh-CN" i="1">
                          <a:solidFill>
                            <a:schemeClr val="bg1"/>
                          </a:solidFill>
                          <a:latin typeface="Cambria Math" panose="02040503050406030204" pitchFamily="18" charset="0"/>
                          <a:ea typeface="全新硬笔行书简" panose="02010600040101010101" pitchFamily="2" charset="-122"/>
                          <a:sym typeface="+mn-ea"/>
                        </a:rPr>
                        <m:t>+7</m:t>
                      </m:r>
                      <m:r>
                        <a:rPr lang="en-US" altLang="zh-CN"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𝑏</m:t>
                          </m:r>
                        </m:e>
                      </m:d>
                      <m:r>
                        <a:rPr lang="en-US" altLang="zh-CN" i="1">
                          <a:solidFill>
                            <a:schemeClr val="bg1"/>
                          </a:solidFill>
                          <a:latin typeface="Cambria Math" panose="02040503050406030204" pitchFamily="18" charset="0"/>
                          <a:ea typeface="全新硬笔行书简" panose="02010600040101010101" pitchFamily="2" charset="-122"/>
                          <a:sym typeface="+mn-ea"/>
                        </a:rPr>
                        <m:t>)</m:t>
                      </m:r>
                    </m:oMath>
                  </m:oMathPara>
                </a14:m>
                <a:endParaRPr lang="en-US" altLang="zh-CN"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zh-CN" altLang="en-US" dirty="0">
                    <a:solidFill>
                      <a:schemeClr val="bg1"/>
                    </a:solidFill>
                    <a:latin typeface="全新硬笔行书简" panose="02010600040101010101" pitchFamily="2" charset="-122"/>
                    <a:ea typeface="全新硬笔行书简" panose="02010600040101010101" pitchFamily="2" charset="-122"/>
                    <a:sym typeface="+mn-ea"/>
                  </a:rPr>
                  <a:t>这个公式具有</a:t>
                </a:r>
                <a:r>
                  <a:rPr lang="en-US" altLang="zh-CN" dirty="0">
                    <a:solidFill>
                      <a:schemeClr val="bg1"/>
                    </a:solidFill>
                    <a:latin typeface="全新硬笔行书简" panose="02010600040101010101" pitchFamily="2" charset="-122"/>
                    <a:ea typeface="全新硬笔行书简" panose="02010600040101010101" pitchFamily="2" charset="-122"/>
                    <a:sym typeface="+mn-ea"/>
                  </a:rPr>
                  <a:t>5</a:t>
                </a:r>
                <a:r>
                  <a:rPr lang="zh-CN" altLang="en-US" dirty="0">
                    <a:solidFill>
                      <a:schemeClr val="bg1"/>
                    </a:solidFill>
                    <a:latin typeface="全新硬笔行书简" panose="02010600040101010101" pitchFamily="2" charset="-122"/>
                    <a:ea typeface="全新硬笔行书简" panose="02010600040101010101" pitchFamily="2" charset="-122"/>
                    <a:sym typeface="+mn-ea"/>
                  </a:rPr>
                  <a:t>阶的代数精度，余项</a:t>
                </a:r>
                <a14:m>
                  <m:oMath xmlns:m="http://schemas.openxmlformats.org/officeDocument/2006/math">
                    <m:r>
                      <a:rPr lang="en-US" altLang="zh-CN" i="1">
                        <a:solidFill>
                          <a:schemeClr val="bg1"/>
                        </a:solidFill>
                        <a:latin typeface="Cambria Math" panose="02040503050406030204" pitchFamily="18" charset="0"/>
                        <a:ea typeface="全新硬笔行书简" panose="02010600040101010101" pitchFamily="2" charset="-122"/>
                        <a:sym typeface="+mn-ea"/>
                      </a:rPr>
                      <m:t>𝑅</m:t>
                    </m:r>
                    <m:d>
                      <m:dPr>
                        <m:begChr m:val="["/>
                        <m:endChr m:val="]"/>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𝑓</m:t>
                        </m:r>
                      </m:e>
                    </m:d>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𝐼</m:t>
                    </m:r>
                    <m:d>
                      <m:dPr>
                        <m:begChr m:val="["/>
                        <m:endChr m:val="]"/>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𝑓</m:t>
                        </m:r>
                      </m:e>
                    </m:d>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𝐶</m:t>
                    </m:r>
                    <m:r>
                      <a:rPr lang="en-US" altLang="zh-CN"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i="1">
                            <a:solidFill>
                              <a:schemeClr val="bg1"/>
                            </a:solidFill>
                            <a:latin typeface="Cambria Math" panose="02040503050406030204" pitchFamily="18" charset="0"/>
                            <a:ea typeface="全新硬笔行书简" panose="02010600040101010101" pitchFamily="2" charset="-122"/>
                            <a:sym typeface="+mn-ea"/>
                          </a:rPr>
                        </m:ctrlPr>
                      </m:fPr>
                      <m:num>
                        <m:sSup>
                          <m:sSupPr>
                            <m:ctrlPr>
                              <a:rPr lang="en-US" altLang="zh-CN" i="1">
                                <a:solidFill>
                                  <a:schemeClr val="bg1"/>
                                </a:solidFill>
                                <a:latin typeface="Cambria Math" panose="02040503050406030204" pitchFamily="18" charset="0"/>
                                <a:ea typeface="全新硬笔行书简" panose="02010600040101010101" pitchFamily="2" charset="-122"/>
                                <a:sym typeface="+mn-ea"/>
                              </a:rPr>
                            </m:ctrlPr>
                          </m:sSupPr>
                          <m:e>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𝑏</m:t>
                                </m:r>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𝑎</m:t>
                                </m:r>
                              </m:e>
                            </m:d>
                          </m:e>
                          <m:sup>
                            <m:r>
                              <a:rPr lang="en-US" altLang="zh-CN" i="1">
                                <a:solidFill>
                                  <a:schemeClr val="bg1"/>
                                </a:solidFill>
                                <a:latin typeface="Cambria Math" panose="02040503050406030204" pitchFamily="18" charset="0"/>
                                <a:ea typeface="全新硬笔行书简" panose="02010600040101010101" pitchFamily="2" charset="-122"/>
                                <a:sym typeface="+mn-ea"/>
                              </a:rPr>
                              <m:t>7</m:t>
                            </m:r>
                          </m:sup>
                        </m:sSup>
                        <m:sSup>
                          <m:sSupPr>
                            <m:ctrlPr>
                              <a:rPr lang="en-US" altLang="zh-CN" i="1">
                                <a:solidFill>
                                  <a:schemeClr val="bg1"/>
                                </a:solidFill>
                                <a:latin typeface="Cambria Math" panose="02040503050406030204" pitchFamily="18" charset="0"/>
                                <a:ea typeface="全新硬笔行书简" panose="02010600040101010101" pitchFamily="2" charset="-122"/>
                                <a:sym typeface="+mn-ea"/>
                              </a:rPr>
                            </m:ctrlPr>
                          </m:sSupPr>
                          <m:e>
                            <m:r>
                              <a:rPr lang="en-US" altLang="zh-CN" i="1">
                                <a:solidFill>
                                  <a:schemeClr val="bg1"/>
                                </a:solidFill>
                                <a:latin typeface="Cambria Math" panose="02040503050406030204" pitchFamily="18" charset="0"/>
                                <a:ea typeface="全新硬笔行书简" panose="02010600040101010101" pitchFamily="2" charset="-122"/>
                                <a:sym typeface="+mn-ea"/>
                              </a:rPr>
                              <m:t>𝑓</m:t>
                            </m:r>
                          </m:e>
                          <m:sup>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6</m:t>
                                </m:r>
                              </m:e>
                            </m:d>
                          </m:sup>
                        </m:sSup>
                        <m:r>
                          <a:rPr lang="en-US" altLang="zh-CN" i="1">
                            <a:solidFill>
                              <a:schemeClr val="bg1"/>
                            </a:solidFill>
                            <a:latin typeface="Cambria Math" panose="02040503050406030204" pitchFamily="18" charset="0"/>
                            <a:ea typeface="全新硬笔行书简" panose="02010600040101010101" pitchFamily="2" charset="-122"/>
                            <a:sym typeface="+mn-ea"/>
                          </a:rPr>
                          <m:t>(</m:t>
                        </m:r>
                        <m:r>
                          <a:rPr lang="zh-CN" altLang="en-US" i="1">
                            <a:solidFill>
                              <a:schemeClr val="bg1"/>
                            </a:solidFill>
                            <a:latin typeface="Cambria Math" panose="02040503050406030204" pitchFamily="18" charset="0"/>
                            <a:ea typeface="全新硬笔行书简" panose="02010600040101010101" pitchFamily="2" charset="-122"/>
                            <a:sym typeface="+mn-ea"/>
                          </a:rPr>
                          <m:t>𝜂</m:t>
                        </m:r>
                        <m:r>
                          <a:rPr lang="en-US" altLang="zh-CN" i="1">
                            <a:solidFill>
                              <a:schemeClr val="bg1"/>
                            </a:solidFill>
                            <a:latin typeface="Cambria Math" panose="02040503050406030204" pitchFamily="18" charset="0"/>
                            <a:ea typeface="全新硬笔行书简" panose="02010600040101010101" pitchFamily="2" charset="-122"/>
                            <a:sym typeface="+mn-ea"/>
                          </a:rPr>
                          <m:t>)</m:t>
                        </m:r>
                      </m:num>
                      <m:den>
                        <m:r>
                          <a:rPr lang="en-US" altLang="zh-CN" i="1">
                            <a:solidFill>
                              <a:schemeClr val="bg1"/>
                            </a:solidFill>
                            <a:latin typeface="Cambria Math" panose="02040503050406030204" pitchFamily="18" charset="0"/>
                            <a:ea typeface="全新硬笔行书简" panose="02010600040101010101" pitchFamily="2" charset="-122"/>
                            <a:sym typeface="+mn-ea"/>
                          </a:rPr>
                          <m:t>1935360</m:t>
                        </m:r>
                      </m:den>
                    </m:f>
                  </m:oMath>
                </a14:m>
                <a:endParaRPr lang="en-US" altLang="zh-CN" dirty="0">
                  <a:solidFill>
                    <a:schemeClr val="bg1"/>
                  </a:solidFill>
                  <a:latin typeface="全新硬笔行书简" panose="02010600040101010101" pitchFamily="2" charset="-122"/>
                  <a:ea typeface="全新硬笔行书简" panose="02010600040101010101" pitchFamily="2" charset="-122"/>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228714" y="1257358"/>
                <a:ext cx="8858018" cy="3280642"/>
              </a:xfrm>
              <a:prstGeom prst="rect">
                <a:avLst/>
              </a:prstGeom>
              <a:blipFill>
                <a:blip r:embed="rId2"/>
                <a:stretch>
                  <a:fillRect l="-826" t="-1301" r="-826" b="-372"/>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114419" y="4546439"/>
                <a:ext cx="8972435" cy="1477328"/>
              </a:xfrm>
              <a:prstGeom prst="rect">
                <a:avLst/>
              </a:prstGeom>
              <a:ln>
                <a:solidFill>
                  <a:srgbClr val="FF0000"/>
                </a:solidFill>
              </a:ln>
            </p:spPr>
            <p:txBody>
              <a:bodyPr wrap="square">
                <a:spAutoFit/>
              </a:bodyPr>
              <a:lstStyle/>
              <a:p>
                <a:pPr eaLnBrk="0" hangingPunct="0">
                  <a:buFontTx/>
                  <a:buNone/>
                </a:pPr>
                <a:r>
                  <a:rPr lang="en-US" altLang="zh-CN" dirty="0">
                    <a:solidFill>
                      <a:srgbClr val="FFFF00"/>
                    </a:solidFill>
                    <a:latin typeface="全新硬笔行书简" panose="02010600040101010101" pitchFamily="2" charset="-122"/>
                    <a:ea typeface="全新硬笔行书简" panose="02010600040101010101" pitchFamily="2" charset="-122"/>
                    <a:sym typeface="+mn-ea"/>
                  </a:rPr>
                  <a:t> </a:t>
                </a:r>
                <a:r>
                  <a:rPr lang="zh-CN" altLang="en-US" b="1" dirty="0">
                    <a:solidFill>
                      <a:srgbClr val="FFFF00"/>
                    </a:solidFill>
                    <a:latin typeface="全新硬笔行书简" panose="02010600040101010101" pitchFamily="2" charset="-122"/>
                    <a:ea typeface="全新硬笔行书简" panose="02010600040101010101" pitchFamily="2" charset="-122"/>
                    <a:sym typeface="+mn-ea"/>
                  </a:rPr>
                  <a:t>值得指出，</a:t>
                </a:r>
                <a:endParaRPr lang="en-US" altLang="zh-CN" b="1" dirty="0">
                  <a:solidFill>
                    <a:srgbClr val="FFFF00"/>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zh-CN" altLang="en-US" b="1"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r>
                  <a:rPr lang="en-US" altLang="zh-CN" b="1"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1</a:t>
                </a:r>
                <a:r>
                  <a:rPr lang="zh-CN" altLang="en-US" b="1"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r>
                  <a:rPr lang="zh-CN" altLang="en-US" b="1" dirty="0">
                    <a:solidFill>
                      <a:srgbClr val="FFFF00"/>
                    </a:solidFill>
                    <a:latin typeface="全新硬笔行书简" panose="02010600040101010101" pitchFamily="2" charset="-122"/>
                    <a:ea typeface="全新硬笔行书简" panose="02010600040101010101" pitchFamily="2" charset="-122"/>
                    <a:sym typeface="+mn-ea"/>
                  </a:rPr>
                  <a:t>当</a:t>
                </a:r>
                <a:r>
                  <a:rPr lang="en-US" altLang="zh-CN" b="1" dirty="0">
                    <a:solidFill>
                      <a:srgbClr val="FFFF00"/>
                    </a:solidFill>
                    <a:latin typeface="全新硬笔行书简" panose="02010600040101010101" pitchFamily="2" charset="-122"/>
                    <a:ea typeface="全新硬笔行书简" panose="02010600040101010101" pitchFamily="2" charset="-122"/>
                    <a:sym typeface="+mn-ea"/>
                  </a:rPr>
                  <a:t>n</a:t>
                </a:r>
                <a:r>
                  <a:rPr lang="zh-CN" altLang="en-US" b="1" dirty="0">
                    <a:solidFill>
                      <a:srgbClr val="FFFF00"/>
                    </a:solidFill>
                    <a:latin typeface="全新硬笔行书简" panose="02010600040101010101" pitchFamily="2" charset="-122"/>
                    <a:ea typeface="全新硬笔行书简" panose="02010600040101010101" pitchFamily="2" charset="-122"/>
                    <a:sym typeface="+mn-ea"/>
                  </a:rPr>
                  <a:t>为偶数时，</a:t>
                </a:r>
                <a:r>
                  <a:rPr lang="en-US" altLang="zh-CN" b="1" dirty="0">
                    <a:solidFill>
                      <a:srgbClr val="FFFF00"/>
                    </a:solidFill>
                    <a:latin typeface="全新硬笔行书简" panose="02010600040101010101" pitchFamily="2" charset="-122"/>
                    <a:ea typeface="全新硬笔行书简" panose="02010600040101010101" pitchFamily="2" charset="-122"/>
                    <a:sym typeface="+mn-ea"/>
                  </a:rPr>
                  <a:t>n</a:t>
                </a:r>
                <a:r>
                  <a:rPr lang="zh-CN" altLang="en-US" b="1" dirty="0">
                    <a:solidFill>
                      <a:srgbClr val="FFFF00"/>
                    </a:solidFill>
                    <a:latin typeface="全新硬笔行书简" panose="02010600040101010101" pitchFamily="2" charset="-122"/>
                    <a:ea typeface="全新硬笔行书简" panose="02010600040101010101" pitchFamily="2" charset="-122"/>
                    <a:sym typeface="+mn-ea"/>
                  </a:rPr>
                  <a:t>阶的牛顿</a:t>
                </a:r>
                <a:r>
                  <a:rPr lang="en-US" altLang="zh-CN" b="1" dirty="0">
                    <a:solidFill>
                      <a:srgbClr val="FFFF00"/>
                    </a:solidFill>
                    <a:latin typeface="全新硬笔行书简" panose="02010600040101010101" pitchFamily="2" charset="-122"/>
                    <a:ea typeface="全新硬笔行书简" panose="02010600040101010101" pitchFamily="2" charset="-122"/>
                    <a:sym typeface="+mn-ea"/>
                  </a:rPr>
                  <a:t>—</a:t>
                </a:r>
                <a:r>
                  <a:rPr lang="zh-CN" altLang="en-US" b="1" dirty="0">
                    <a:solidFill>
                      <a:srgbClr val="FFFF00"/>
                    </a:solidFill>
                    <a:latin typeface="全新硬笔行书简" panose="02010600040101010101" pitchFamily="2" charset="-122"/>
                    <a:ea typeface="全新硬笔行书简" panose="02010600040101010101" pitchFamily="2" charset="-122"/>
                    <a:sym typeface="+mn-ea"/>
                  </a:rPr>
                  <a:t>柯特斯公式的代数精度可达到</a:t>
                </a:r>
                <a:r>
                  <a:rPr lang="en-US" altLang="zh-CN" b="1" dirty="0">
                    <a:solidFill>
                      <a:srgbClr val="FFFF00"/>
                    </a:solidFill>
                    <a:latin typeface="全新硬笔行书简" panose="02010600040101010101" pitchFamily="2" charset="-122"/>
                    <a:ea typeface="全新硬笔行书简" panose="02010600040101010101" pitchFamily="2" charset="-122"/>
                    <a:sym typeface="+mn-ea"/>
                  </a:rPr>
                  <a:t>n+1</a:t>
                </a:r>
                <a:r>
                  <a:rPr lang="zh-CN" altLang="en-US" b="1" dirty="0">
                    <a:solidFill>
                      <a:srgbClr val="FFFF00"/>
                    </a:solidFill>
                    <a:latin typeface="全新硬笔行书简" panose="02010600040101010101" pitchFamily="2" charset="-122"/>
                    <a:ea typeface="全新硬笔行书简" panose="02010600040101010101" pitchFamily="2" charset="-122"/>
                    <a:sym typeface="+mn-ea"/>
                  </a:rPr>
                  <a:t>次，因此我们更愿意选用这种具有“额外好处”的求积公式；</a:t>
                </a:r>
                <a:endParaRPr lang="en-US" altLang="zh-CN" b="1" dirty="0">
                  <a:solidFill>
                    <a:srgbClr val="FFFF00"/>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zh-CN" altLang="en-US" b="1"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r>
                  <a:rPr lang="en-US" altLang="zh-CN" b="1"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2</a:t>
                </a:r>
                <a:r>
                  <a:rPr lang="zh-CN" altLang="en-US" b="1"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r>
                  <a:rPr lang="zh-CN" altLang="en-US" b="1" dirty="0">
                    <a:solidFill>
                      <a:srgbClr val="FFFF00"/>
                    </a:solidFill>
                    <a:latin typeface="全新硬笔行书简" panose="02010600040101010101" pitchFamily="2" charset="-122"/>
                    <a:ea typeface="全新硬笔行书简" panose="02010600040101010101" pitchFamily="2" charset="-122"/>
                    <a:sym typeface="+mn-ea"/>
                  </a:rPr>
                  <a:t>当</a:t>
                </a:r>
                <a14:m>
                  <m:oMath xmlns:m="http://schemas.openxmlformats.org/officeDocument/2006/math">
                    <m:r>
                      <a:rPr lang="en-US" altLang="zh-CN" b="1" i="1">
                        <a:solidFill>
                          <a:srgbClr val="FFFF00"/>
                        </a:solidFill>
                        <a:latin typeface="Cambria Math" panose="02040503050406030204" pitchFamily="18" charset="0"/>
                        <a:ea typeface="全新硬笔行书简" panose="02010600040101010101" pitchFamily="2" charset="-122"/>
                        <a:sym typeface="+mn-ea"/>
                      </a:rPr>
                      <m:t>𝒏</m:t>
                    </m:r>
                    <m:r>
                      <a:rPr lang="en-US" altLang="zh-CN" b="1" i="1">
                        <a:solidFill>
                          <a:srgbClr val="FFFF00"/>
                        </a:solidFill>
                        <a:latin typeface="Cambria Math" panose="02040503050406030204" pitchFamily="18" charset="0"/>
                        <a:ea typeface="Cambria Math" panose="02040503050406030204" pitchFamily="18" charset="0"/>
                        <a:sym typeface="+mn-ea"/>
                      </a:rPr>
                      <m:t>≥</m:t>
                    </m:r>
                    <m:r>
                      <a:rPr lang="en-US" altLang="zh-CN" b="1" i="1">
                        <a:solidFill>
                          <a:srgbClr val="FFFF00"/>
                        </a:solidFill>
                        <a:latin typeface="Cambria Math" panose="02040503050406030204" pitchFamily="18" charset="0"/>
                        <a:ea typeface="Cambria Math" panose="02040503050406030204" pitchFamily="18" charset="0"/>
                        <a:sym typeface="+mn-ea"/>
                      </a:rPr>
                      <m:t>𝟖</m:t>
                    </m:r>
                  </m:oMath>
                </a14:m>
                <a:r>
                  <a:rPr lang="zh-CN" altLang="en-US" b="1" dirty="0">
                    <a:solidFill>
                      <a:srgbClr val="FFFF00"/>
                    </a:solidFill>
                    <a:latin typeface="全新硬笔行书简" panose="02010600040101010101" pitchFamily="2" charset="-122"/>
                    <a:ea typeface="全新硬笔行书简" panose="02010600040101010101" pitchFamily="2" charset="-122"/>
                    <a:sym typeface="+mn-ea"/>
                  </a:rPr>
                  <a:t>时，因为柯特斯系数中出现了负数，导致公式的数值稳定性差，从而一般不使用这种高阶的牛顿</a:t>
                </a:r>
                <a:r>
                  <a:rPr lang="en-US" altLang="zh-CN" b="1" dirty="0">
                    <a:solidFill>
                      <a:srgbClr val="FFFF00"/>
                    </a:solidFill>
                    <a:latin typeface="全新硬笔行书简" panose="02010600040101010101" pitchFamily="2" charset="-122"/>
                    <a:ea typeface="全新硬笔行书简" panose="02010600040101010101" pitchFamily="2" charset="-122"/>
                    <a:sym typeface="+mn-ea"/>
                  </a:rPr>
                  <a:t>—</a:t>
                </a:r>
                <a:r>
                  <a:rPr lang="zh-CN" altLang="en-US" b="1" dirty="0">
                    <a:solidFill>
                      <a:srgbClr val="FFFF00"/>
                    </a:solidFill>
                    <a:latin typeface="全新硬笔行书简" panose="02010600040101010101" pitchFamily="2" charset="-122"/>
                    <a:ea typeface="全新硬笔行书简" panose="02010600040101010101" pitchFamily="2" charset="-122"/>
                    <a:sym typeface="+mn-ea"/>
                  </a:rPr>
                  <a:t>柯特斯公式。</a:t>
                </a:r>
                <a:endParaRPr lang="zh-CN" altLang="en-US" b="1" dirty="0">
                  <a:solidFill>
                    <a:srgbClr val="FFFF00"/>
                  </a:solidFill>
                </a:endParaRPr>
              </a:p>
            </p:txBody>
          </p:sp>
        </mc:Choice>
        <mc:Fallback>
          <p:sp>
            <p:nvSpPr>
              <p:cNvPr id="4" name="矩形 3"/>
              <p:cNvSpPr>
                <a:spLocks noRot="1" noChangeAspect="1" noMove="1" noResize="1" noEditPoints="1" noAdjustHandles="1" noChangeArrowheads="1" noChangeShapeType="1" noTextEdit="1"/>
              </p:cNvSpPr>
              <p:nvPr/>
            </p:nvSpPr>
            <p:spPr>
              <a:xfrm>
                <a:off x="114419" y="4546439"/>
                <a:ext cx="8972435" cy="1477328"/>
              </a:xfrm>
              <a:prstGeom prst="rect">
                <a:avLst/>
              </a:prstGeom>
              <a:blipFill>
                <a:blip r:embed="rId3"/>
                <a:stretch>
                  <a:fillRect l="-543" t="-2049" b="-5328"/>
                </a:stretch>
              </a:blipFill>
              <a:ln>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156520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5">
                                            <p:txEl>
                                              <p:pRg st="0" end="0"/>
                                            </p:txEl>
                                          </p:spTgt>
                                        </p:tgtEl>
                                        <p:attrNameLst>
                                          <p:attrName>style.visibility</p:attrName>
                                        </p:attrNameLst>
                                      </p:cBhvr>
                                      <p:to>
                                        <p:strVal val="visible"/>
                                      </p:to>
                                    </p:set>
                                    <p:animEffect transition="in" filter="fade">
                                      <p:cBhvr>
                                        <p:cTn id="14" dur="500"/>
                                        <p:tgtEl>
                                          <p:spTgt spid="2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animEffect transition="in" filter="fade">
                                      <p:cBhvr>
                                        <p:cTn id="19" dur="500"/>
                                        <p:tgtEl>
                                          <p:spTgt spid="2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
                                            <p:txEl>
                                              <p:pRg st="3" end="3"/>
                                            </p:txEl>
                                          </p:spTgt>
                                        </p:tgtEl>
                                        <p:attrNameLst>
                                          <p:attrName>style.visibility</p:attrName>
                                        </p:attrNameLst>
                                      </p:cBhvr>
                                      <p:to>
                                        <p:strVal val="visible"/>
                                      </p:to>
                                    </p:set>
                                    <p:animEffect transition="in" filter="fade">
                                      <p:cBhvr>
                                        <p:cTn id="29" dur="500"/>
                                        <p:tgtEl>
                                          <p:spTgt spid="2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xEl>
                                              <p:pRg st="4" end="4"/>
                                            </p:txEl>
                                          </p:spTgt>
                                        </p:tgtEl>
                                        <p:attrNameLst>
                                          <p:attrName>style.visibility</p:attrName>
                                        </p:attrNameLst>
                                      </p:cBhvr>
                                      <p:to>
                                        <p:strVal val="visible"/>
                                      </p:to>
                                    </p:set>
                                    <p:animEffect transition="in" filter="fade">
                                      <p:cBhvr>
                                        <p:cTn id="34" dur="500"/>
                                        <p:tgtEl>
                                          <p:spTgt spid="2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xEl>
                                              <p:pRg st="5" end="5"/>
                                            </p:txEl>
                                          </p:spTgt>
                                        </p:tgtEl>
                                        <p:attrNameLst>
                                          <p:attrName>style.visibility</p:attrName>
                                        </p:attrNameLst>
                                      </p:cBhvr>
                                      <p:to>
                                        <p:strVal val="visible"/>
                                      </p:to>
                                    </p:set>
                                    <p:animEffect transition="in" filter="fade">
                                      <p:cBhvr>
                                        <p:cTn id="39" dur="500"/>
                                        <p:tgtEl>
                                          <p:spTgt spid="25">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noChangeArrowheads="1"/>
          </p:cNvSpPr>
          <p:nvPr>
            <p:ph type="title"/>
          </p:nvPr>
        </p:nvSpPr>
        <p:spPr>
          <a:xfrm>
            <a:off x="457202" y="1062037"/>
            <a:ext cx="6229295" cy="871538"/>
          </a:xfrm>
        </p:spPr>
        <p:txBody>
          <a:bodyPr/>
          <a:lstStyle/>
          <a:p>
            <a:r>
              <a:rPr lang="en-US" altLang="zh-CN" sz="4950" dirty="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3. </a:t>
            </a:r>
            <a:r>
              <a:rPr lang="zh-CN" altLang="en-US" sz="4950" dirty="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复合求积公式</a:t>
            </a:r>
            <a:endParaRPr lang="zh-CN" altLang="en-US" sz="4950" dirty="0">
              <a:solidFill>
                <a:srgbClr val="00B050"/>
              </a:solidFill>
              <a:latin typeface="全新硬笔行书简" panose="02010600040101010101" pitchFamily="2" charset="-122"/>
              <a:ea typeface="全新硬笔行书简" panose="02010600040101010101" pitchFamily="2" charset="-122"/>
            </a:endParaRPr>
          </a:p>
        </p:txBody>
      </p:sp>
      <p:sp>
        <p:nvSpPr>
          <p:cNvPr id="25" name="文本框 24"/>
          <p:cNvSpPr txBox="1"/>
          <p:nvPr/>
        </p:nvSpPr>
        <p:spPr bwMode="auto">
          <a:xfrm>
            <a:off x="343011" y="1890145"/>
            <a:ext cx="8686692" cy="2400657"/>
          </a:xfrm>
          <a:prstGeom prst="rect">
            <a:avLst/>
          </a:prstGeom>
          <a:noFill/>
          <a:ln>
            <a:noFill/>
          </a:ln>
        </p:spPr>
        <p:txBody>
          <a:bodyPr wrap="square" rtlCol="0">
            <a:spAutoFit/>
          </a:bodyPr>
          <a:lstStyle/>
          <a:p>
            <a:pPr eaLnBrk="0" hangingPunct="0">
              <a:buFontTx/>
              <a:buNone/>
            </a:pPr>
            <a:r>
              <a:rPr lang="zh-CN" altLang="en-US" sz="3000" dirty="0">
                <a:solidFill>
                  <a:schemeClr val="bg1"/>
                </a:solidFill>
                <a:latin typeface="全新硬笔行书简" panose="02010600040101010101" pitchFamily="2" charset="-122"/>
                <a:ea typeface="全新硬笔行书简" panose="02010600040101010101" pitchFamily="2" charset="-122"/>
                <a:sym typeface="+mn-ea"/>
              </a:rPr>
              <a:t>        由于高阶的牛顿</a:t>
            </a:r>
            <a:r>
              <a:rPr lang="en-US" altLang="zh-CN" sz="3000" dirty="0">
                <a:solidFill>
                  <a:schemeClr val="bg1"/>
                </a:solidFill>
                <a:latin typeface="全新硬笔行书简" panose="02010600040101010101" pitchFamily="2" charset="-122"/>
                <a:ea typeface="全新硬笔行书简" panose="02010600040101010101" pitchFamily="2" charset="-122"/>
                <a:sym typeface="+mn-ea"/>
              </a:rPr>
              <a:t>—</a:t>
            </a:r>
            <a:r>
              <a:rPr lang="zh-CN" altLang="en-US" sz="3000" dirty="0">
                <a:solidFill>
                  <a:schemeClr val="bg1"/>
                </a:solidFill>
                <a:latin typeface="全新硬笔行书简" panose="02010600040101010101" pitchFamily="2" charset="-122"/>
                <a:ea typeface="全新硬笔行书简" panose="02010600040101010101" pitchFamily="2" charset="-122"/>
                <a:sym typeface="+mn-ea"/>
              </a:rPr>
              <a:t>柯特斯公式不具有稳定性，为了提高求积精度，常将积分区间分成若干子区间（通常采用等分区间），然后在每个子区间上分别用低阶求积公式计算后再把结果加起来。用这种方法得到的求积公式称为复合求积公式。</a:t>
            </a:r>
            <a:endParaRPr lang="en-US" altLang="zh-CN" sz="3000" dirty="0">
              <a:solidFill>
                <a:schemeClr val="bg1"/>
              </a:solidFill>
              <a:latin typeface="全新硬笔行书简" panose="02010600040101010101" pitchFamily="2" charset="-122"/>
              <a:ea typeface="全新硬笔行书简" panose="02010600040101010101" pitchFamily="2" charset="-122"/>
              <a:sym typeface="+mn-ea"/>
            </a:endParaRPr>
          </a:p>
        </p:txBody>
      </p:sp>
    </p:spTree>
    <p:extLst>
      <p:ext uri="{BB962C8B-B14F-4D97-AF65-F5344CB8AC3E}">
        <p14:creationId xmlns:p14="http://schemas.microsoft.com/office/powerpoint/2010/main" val="175173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fade">
                                      <p:cBhvr>
                                        <p:cTn id="1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矩形 4"/>
              <p:cNvSpPr/>
              <p:nvPr/>
            </p:nvSpPr>
            <p:spPr>
              <a:xfrm>
                <a:off x="228594" y="1355816"/>
                <a:ext cx="8686692" cy="4382097"/>
              </a:xfrm>
              <a:prstGeom prst="rect">
                <a:avLst/>
              </a:prstGeom>
            </p:spPr>
            <p:txBody>
              <a:bodyPr wrap="square">
                <a:spAutoFit/>
              </a:bodyPr>
              <a:lstStyle/>
              <a:p>
                <a:pPr eaLnBrk="0" hangingPunct="0">
                  <a:buFontTx/>
                  <a:buNone/>
                </a:pPr>
                <a:r>
                  <a:rPr lang="en-US" altLang="zh-CN"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3.1</a:t>
                </a:r>
                <a:r>
                  <a:rPr lang="en-US" altLang="zh-CN" dirty="0">
                    <a:solidFill>
                      <a:schemeClr val="bg1"/>
                    </a:solidFill>
                    <a:latin typeface="全新硬笔行书简" panose="02010600040101010101" pitchFamily="2" charset="-122"/>
                    <a:ea typeface="全新硬笔行书简" panose="02010600040101010101" pitchFamily="2" charset="-122"/>
                    <a:sym typeface="+mn-ea"/>
                  </a:rPr>
                  <a:t>  </a:t>
                </a:r>
                <a:r>
                  <a:rPr lang="zh-CN" altLang="en-US" dirty="0">
                    <a:solidFill>
                      <a:schemeClr val="bg1"/>
                    </a:solidFill>
                    <a:latin typeface="全新硬笔行书简" panose="02010600040101010101" pitchFamily="2" charset="-122"/>
                    <a:ea typeface="全新硬笔行书简" panose="02010600040101010101" pitchFamily="2" charset="-122"/>
                    <a:sym typeface="+mn-ea"/>
                  </a:rPr>
                  <a:t>复合梯形</a:t>
                </a:r>
                <a:r>
                  <a:rPr lang="zh-CN" altLang="en-US" dirty="0">
                    <a:solidFill>
                      <a:schemeClr val="bg1"/>
                    </a:solidFill>
                    <a:latin typeface="全新硬笔行书简" panose="02010600040101010101" pitchFamily="2" charset="-122"/>
                    <a:ea typeface="全新硬笔行书简" panose="02010600040101010101" pitchFamily="2" charset="-122"/>
                    <a:sym typeface="+mn-ea"/>
                  </a:rPr>
                  <a:t>公式</a:t>
                </a:r>
                <a:endParaRPr lang="en-US" altLang="zh-CN"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en-US" altLang="zh-CN" dirty="0">
                    <a:solidFill>
                      <a:schemeClr val="bg1"/>
                    </a:solidFill>
                    <a:latin typeface="全新硬笔行书简" panose="02010600040101010101" pitchFamily="2" charset="-122"/>
                    <a:ea typeface="全新硬笔行书简" panose="02010600040101010101" pitchFamily="2" charset="-122"/>
                    <a:sym typeface="+mn-ea"/>
                  </a:rPr>
                  <a:t>        </a:t>
                </a:r>
                <a:r>
                  <a:rPr lang="zh-CN" altLang="en-US" dirty="0">
                    <a:solidFill>
                      <a:schemeClr val="bg1"/>
                    </a:solidFill>
                    <a:latin typeface="全新硬笔行书简" panose="02010600040101010101" pitchFamily="2" charset="-122"/>
                    <a:ea typeface="全新硬笔行书简" panose="02010600040101010101" pitchFamily="2" charset="-122"/>
                    <a:sym typeface="+mn-ea"/>
                  </a:rPr>
                  <a:t>将区间</a:t>
                </a:r>
                <a14:m>
                  <m:oMath xmlns:m="http://schemas.openxmlformats.org/officeDocument/2006/math">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𝑎</m:t>
                    </m:r>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𝑏</m:t>
                    </m:r>
                    <m:r>
                      <a:rPr lang="en-US" altLang="zh-CN" i="1">
                        <a:solidFill>
                          <a:schemeClr val="bg1"/>
                        </a:solidFill>
                        <a:latin typeface="Cambria Math" panose="02040503050406030204" pitchFamily="18" charset="0"/>
                        <a:ea typeface="全新硬笔行书简" panose="02010600040101010101" pitchFamily="2" charset="-122"/>
                        <a:sym typeface="+mn-ea"/>
                      </a:rPr>
                      <m:t>]</m:t>
                    </m:r>
                  </m:oMath>
                </a14:m>
                <a:r>
                  <a:rPr lang="en-US" altLang="zh-CN" i="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n</a:t>
                </a:r>
                <a:r>
                  <a:rPr lang="zh-CN" altLang="en-US" dirty="0">
                    <a:solidFill>
                      <a:schemeClr val="bg1"/>
                    </a:solidFill>
                    <a:latin typeface="全新硬笔行书简" panose="02010600040101010101" pitchFamily="2" charset="-122"/>
                    <a:ea typeface="全新硬笔行书简" panose="02010600040101010101" pitchFamily="2" charset="-122"/>
                    <a:sym typeface="+mn-ea"/>
                  </a:rPr>
                  <a:t>等分，记分点</a:t>
                </a:r>
                <a14:m>
                  <m:oMath xmlns:m="http://schemas.openxmlformats.org/officeDocument/2006/math">
                    <m:sSub>
                      <m:sSubPr>
                        <m:ctrlPr>
                          <a:rPr lang="en-US" altLang="zh-CN" i="1">
                            <a:solidFill>
                              <a:schemeClr val="bg1"/>
                            </a:solidFill>
                            <a:latin typeface="Cambria Math" panose="02040503050406030204" pitchFamily="18" charset="0"/>
                            <a:ea typeface="全新硬笔行书简" panose="02010600040101010101" pitchFamily="2" charset="-122"/>
                            <a:sym typeface="+mn-ea"/>
                          </a:rPr>
                        </m:ctrlPr>
                      </m:sSubPr>
                      <m:e>
                        <m:r>
                          <a:rPr lang="en-US" altLang="zh-CN" i="1">
                            <a:solidFill>
                              <a:schemeClr val="bg1"/>
                            </a:solidFill>
                            <a:latin typeface="Cambria Math" panose="02040503050406030204" pitchFamily="18" charset="0"/>
                            <a:ea typeface="全新硬笔行书简" panose="02010600040101010101" pitchFamily="2" charset="-122"/>
                            <a:sym typeface="+mn-ea"/>
                          </a:rPr>
                          <m:t>𝑥</m:t>
                        </m:r>
                      </m:e>
                      <m:sub>
                        <m:r>
                          <a:rPr lang="en-US" altLang="zh-CN" i="1">
                            <a:solidFill>
                              <a:schemeClr val="bg1"/>
                            </a:solidFill>
                            <a:latin typeface="Cambria Math" panose="02040503050406030204" pitchFamily="18" charset="0"/>
                            <a:ea typeface="全新硬笔行书简" panose="02010600040101010101" pitchFamily="2" charset="-122"/>
                            <a:sym typeface="+mn-ea"/>
                          </a:rPr>
                          <m:t>𝑘</m:t>
                        </m:r>
                      </m:sub>
                    </m:sSub>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𝑎</m:t>
                    </m:r>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𝑘h</m:t>
                    </m:r>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h</m:t>
                    </m:r>
                    <m:r>
                      <a:rPr lang="en-US" altLang="zh-CN"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i="1">
                            <a:solidFill>
                              <a:schemeClr val="bg1"/>
                            </a:solidFill>
                            <a:latin typeface="Cambria Math" panose="02040503050406030204" pitchFamily="18" charset="0"/>
                            <a:ea typeface="全新硬笔行书简" panose="02010600040101010101" pitchFamily="2" charset="-122"/>
                            <a:sym typeface="+mn-ea"/>
                          </a:rPr>
                        </m:ctrlPr>
                      </m:fPr>
                      <m:num>
                        <m:r>
                          <a:rPr lang="en-US" altLang="zh-CN" i="1">
                            <a:solidFill>
                              <a:schemeClr val="bg1"/>
                            </a:solidFill>
                            <a:latin typeface="Cambria Math" panose="02040503050406030204" pitchFamily="18" charset="0"/>
                            <a:ea typeface="全新硬笔行书简" panose="02010600040101010101" pitchFamily="2" charset="-122"/>
                            <a:sym typeface="+mn-ea"/>
                          </a:rPr>
                          <m:t>𝑏</m:t>
                        </m:r>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𝑎</m:t>
                        </m:r>
                      </m:num>
                      <m:den>
                        <m:r>
                          <a:rPr lang="en-US" altLang="zh-CN" i="1">
                            <a:solidFill>
                              <a:schemeClr val="bg1"/>
                            </a:solidFill>
                            <a:latin typeface="Cambria Math" panose="02040503050406030204" pitchFamily="18" charset="0"/>
                            <a:ea typeface="全新硬笔行书简" panose="02010600040101010101" pitchFamily="2" charset="-122"/>
                            <a:sym typeface="+mn-ea"/>
                          </a:rPr>
                          <m:t>𝑛</m:t>
                        </m:r>
                      </m:den>
                    </m:f>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𝑘</m:t>
                    </m:r>
                    <m:r>
                      <a:rPr lang="en-US" altLang="zh-CN" i="1">
                        <a:solidFill>
                          <a:schemeClr val="bg1"/>
                        </a:solidFill>
                        <a:latin typeface="Cambria Math" panose="02040503050406030204" pitchFamily="18" charset="0"/>
                        <a:ea typeface="全新硬笔行书简" panose="02010600040101010101" pitchFamily="2" charset="-122"/>
                        <a:sym typeface="+mn-ea"/>
                      </a:rPr>
                      <m:t>=0,1,⋯,</m:t>
                    </m:r>
                    <m:r>
                      <a:rPr lang="en-US" altLang="zh-CN" i="1">
                        <a:solidFill>
                          <a:schemeClr val="bg1"/>
                        </a:solidFill>
                        <a:latin typeface="Cambria Math" panose="02040503050406030204" pitchFamily="18" charset="0"/>
                        <a:ea typeface="Cambria Math" panose="02040503050406030204" pitchFamily="18" charset="0"/>
                        <a:sym typeface="+mn-ea"/>
                      </a:rPr>
                      <m:t>𝑛</m:t>
                    </m:r>
                    <m:r>
                      <a:rPr lang="en-US" altLang="zh-CN" i="1">
                        <a:solidFill>
                          <a:schemeClr val="bg1"/>
                        </a:solidFill>
                        <a:latin typeface="Cambria Math" panose="02040503050406030204" pitchFamily="18" charset="0"/>
                        <a:ea typeface="Cambria Math" panose="02040503050406030204" pitchFamily="18" charset="0"/>
                        <a:sym typeface="+mn-ea"/>
                      </a:rPr>
                      <m:t>,</m:t>
                    </m:r>
                  </m:oMath>
                </a14:m>
                <a:r>
                  <a:rPr lang="zh-CN" altLang="en-US" dirty="0">
                    <a:solidFill>
                      <a:schemeClr val="bg1"/>
                    </a:solidFill>
                    <a:latin typeface="全新硬笔行书简" panose="02010600040101010101" pitchFamily="2" charset="-122"/>
                    <a:ea typeface="全新硬笔行书简" panose="02010600040101010101" pitchFamily="2" charset="-122"/>
                    <a:sym typeface="+mn-ea"/>
                  </a:rPr>
                  <a:t>在每个子区间</a:t>
                </a:r>
                <a14:m>
                  <m:oMath xmlns:m="http://schemas.openxmlformats.org/officeDocument/2006/math">
                    <m:r>
                      <a:rPr lang="en-US" altLang="zh-CN" i="1">
                        <a:solidFill>
                          <a:schemeClr val="bg1"/>
                        </a:solidFill>
                        <a:latin typeface="Cambria Math" panose="02040503050406030204" pitchFamily="18" charset="0"/>
                        <a:ea typeface="全新硬笔行书简" panose="02010600040101010101" pitchFamily="2" charset="-122"/>
                        <a:sym typeface="+mn-ea"/>
                      </a:rPr>
                      <m:t>[</m:t>
                    </m:r>
                    <m:sSub>
                      <m:sSubPr>
                        <m:ctrlPr>
                          <a:rPr lang="en-US" altLang="zh-CN" i="1">
                            <a:solidFill>
                              <a:schemeClr val="bg1"/>
                            </a:solidFill>
                            <a:latin typeface="Cambria Math" panose="02040503050406030204" pitchFamily="18" charset="0"/>
                            <a:ea typeface="全新硬笔行书简" panose="02010600040101010101" pitchFamily="2" charset="-122"/>
                            <a:sym typeface="+mn-ea"/>
                          </a:rPr>
                        </m:ctrlPr>
                      </m:sSubPr>
                      <m:e>
                        <m:r>
                          <a:rPr lang="en-US" altLang="zh-CN" i="1">
                            <a:solidFill>
                              <a:schemeClr val="bg1"/>
                            </a:solidFill>
                            <a:latin typeface="Cambria Math" panose="02040503050406030204" pitchFamily="18" charset="0"/>
                            <a:ea typeface="全新硬笔行书简" panose="02010600040101010101" pitchFamily="2" charset="-122"/>
                            <a:sym typeface="+mn-ea"/>
                          </a:rPr>
                          <m:t>𝑥</m:t>
                        </m:r>
                      </m:e>
                      <m:sub>
                        <m:r>
                          <a:rPr lang="en-US" altLang="zh-CN" i="1">
                            <a:solidFill>
                              <a:schemeClr val="bg1"/>
                            </a:solidFill>
                            <a:latin typeface="Cambria Math" panose="02040503050406030204" pitchFamily="18" charset="0"/>
                            <a:ea typeface="全新硬笔行书简" panose="02010600040101010101" pitchFamily="2" charset="-122"/>
                            <a:sym typeface="+mn-ea"/>
                          </a:rPr>
                          <m:t>𝑘</m:t>
                        </m:r>
                      </m:sub>
                    </m:sSub>
                    <m:r>
                      <a:rPr lang="en-US" altLang="zh-CN" i="1">
                        <a:solidFill>
                          <a:schemeClr val="bg1"/>
                        </a:solidFill>
                        <a:latin typeface="Cambria Math" panose="02040503050406030204" pitchFamily="18" charset="0"/>
                        <a:ea typeface="全新硬笔行书简" panose="02010600040101010101" pitchFamily="2" charset="-122"/>
                        <a:sym typeface="+mn-ea"/>
                      </a:rPr>
                      <m:t>,</m:t>
                    </m:r>
                    <m:sSub>
                      <m:sSubPr>
                        <m:ctrlPr>
                          <a:rPr lang="en-US" altLang="zh-CN" i="1">
                            <a:solidFill>
                              <a:schemeClr val="bg1"/>
                            </a:solidFill>
                            <a:latin typeface="Cambria Math" panose="02040503050406030204" pitchFamily="18" charset="0"/>
                            <a:ea typeface="全新硬笔行书简" panose="02010600040101010101" pitchFamily="2" charset="-122"/>
                            <a:sym typeface="+mn-ea"/>
                          </a:rPr>
                        </m:ctrlPr>
                      </m:sSubPr>
                      <m:e>
                        <m:r>
                          <a:rPr lang="en-US" altLang="zh-CN" i="1">
                            <a:solidFill>
                              <a:schemeClr val="bg1"/>
                            </a:solidFill>
                            <a:latin typeface="Cambria Math" panose="02040503050406030204" pitchFamily="18" charset="0"/>
                            <a:ea typeface="全新硬笔行书简" panose="02010600040101010101" pitchFamily="2" charset="-122"/>
                            <a:sym typeface="+mn-ea"/>
                          </a:rPr>
                          <m:t>𝑥</m:t>
                        </m:r>
                      </m:e>
                      <m:sub>
                        <m:r>
                          <a:rPr lang="en-US" altLang="zh-CN" i="1">
                            <a:solidFill>
                              <a:schemeClr val="bg1"/>
                            </a:solidFill>
                            <a:latin typeface="Cambria Math" panose="02040503050406030204" pitchFamily="18" charset="0"/>
                            <a:ea typeface="全新硬笔行书简" panose="02010600040101010101" pitchFamily="2" charset="-122"/>
                            <a:sym typeface="+mn-ea"/>
                          </a:rPr>
                          <m:t>𝑘</m:t>
                        </m:r>
                        <m:r>
                          <a:rPr lang="en-US" altLang="zh-CN" i="1">
                            <a:solidFill>
                              <a:schemeClr val="bg1"/>
                            </a:solidFill>
                            <a:latin typeface="Cambria Math" panose="02040503050406030204" pitchFamily="18" charset="0"/>
                            <a:ea typeface="全新硬笔行书简" panose="02010600040101010101" pitchFamily="2" charset="-122"/>
                            <a:sym typeface="+mn-ea"/>
                          </a:rPr>
                          <m:t>+1</m:t>
                        </m:r>
                      </m:sub>
                    </m:sSub>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𝑘</m:t>
                    </m:r>
                    <m:r>
                      <a:rPr lang="en-US" altLang="zh-CN" i="1">
                        <a:solidFill>
                          <a:schemeClr val="bg1"/>
                        </a:solidFill>
                        <a:latin typeface="Cambria Math" panose="02040503050406030204" pitchFamily="18" charset="0"/>
                        <a:ea typeface="全新硬笔行书简" panose="02010600040101010101" pitchFamily="2" charset="-122"/>
                        <a:sym typeface="+mn-ea"/>
                      </a:rPr>
                      <m:t>=0,1,⋯,</m:t>
                    </m:r>
                    <m:r>
                      <a:rPr lang="en-US" altLang="zh-CN" i="1">
                        <a:solidFill>
                          <a:schemeClr val="bg1"/>
                        </a:solidFill>
                        <a:latin typeface="Cambria Math" panose="02040503050406030204" pitchFamily="18" charset="0"/>
                        <a:ea typeface="Cambria Math" panose="02040503050406030204" pitchFamily="18" charset="0"/>
                        <a:sym typeface="+mn-ea"/>
                      </a:rPr>
                      <m:t>𝑛</m:t>
                    </m:r>
                    <m:r>
                      <a:rPr lang="en-US" altLang="zh-CN" i="1">
                        <a:solidFill>
                          <a:schemeClr val="bg1"/>
                        </a:solidFill>
                        <a:latin typeface="Cambria Math" panose="02040503050406030204" pitchFamily="18" charset="0"/>
                        <a:ea typeface="Cambria Math" panose="02040503050406030204" pitchFamily="18" charset="0"/>
                        <a:sym typeface="+mn-ea"/>
                      </a:rPr>
                      <m:t>−1)</m:t>
                    </m:r>
                  </m:oMath>
                </a14:m>
                <a:r>
                  <a:rPr lang="zh-CN" altLang="en-US" dirty="0">
                    <a:solidFill>
                      <a:schemeClr val="bg1"/>
                    </a:solidFill>
                    <a:latin typeface="全新硬笔行书简" panose="02010600040101010101" pitchFamily="2" charset="-122"/>
                    <a:ea typeface="全新硬笔行书简" panose="02010600040101010101" pitchFamily="2" charset="-122"/>
                    <a:sym typeface="+mn-ea"/>
                  </a:rPr>
                  <a:t>上采用梯形公式，得：</a:t>
                </a:r>
                <a:endParaRPr lang="en-US" altLang="zh-CN"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14:m>
                  <m:oMathPara xmlns:m="http://schemas.openxmlformats.org/officeDocument/2006/math">
                    <m:oMathParaPr>
                      <m:jc m:val="centerGroup"/>
                    </m:oMathParaPr>
                    <m:oMath xmlns:m="http://schemas.openxmlformats.org/officeDocument/2006/math">
                      <m:r>
                        <a:rPr lang="en-US" altLang="zh-CN" i="1">
                          <a:solidFill>
                            <a:schemeClr val="bg1"/>
                          </a:solidFill>
                          <a:latin typeface="Cambria Math" panose="02040503050406030204" pitchFamily="18" charset="0"/>
                          <a:ea typeface="全新硬笔行书简" panose="02010600040101010101" pitchFamily="2" charset="-122"/>
                          <a:sym typeface="+mn-ea"/>
                        </a:rPr>
                        <m:t>𝐼</m:t>
                      </m:r>
                      <m:r>
                        <a:rPr lang="en-US" altLang="zh-CN" i="1">
                          <a:solidFill>
                            <a:schemeClr val="bg1"/>
                          </a:solidFill>
                          <a:latin typeface="Cambria Math" panose="02040503050406030204" pitchFamily="18" charset="0"/>
                          <a:ea typeface="全新硬笔行书简" panose="02010600040101010101" pitchFamily="2" charset="-122"/>
                          <a:sym typeface="+mn-ea"/>
                        </a:rPr>
                        <m:t>=</m:t>
                      </m:r>
                      <m:nary>
                        <m:naryPr>
                          <m:ctrlPr>
                            <a:rPr lang="en-US" altLang="zh-CN"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i="1">
                              <a:solidFill>
                                <a:schemeClr val="bg1"/>
                              </a:solidFill>
                              <a:latin typeface="Cambria Math" panose="02040503050406030204" pitchFamily="18" charset="0"/>
                              <a:ea typeface="全新硬笔行书简" panose="02010600040101010101" pitchFamily="2" charset="-122"/>
                              <a:sym typeface="+mn-ea"/>
                            </a:rPr>
                            <m:t>𝑎</m:t>
                          </m:r>
                        </m:sub>
                        <m:sup>
                          <m:r>
                            <a:rPr lang="en-US" altLang="zh-CN" i="1">
                              <a:solidFill>
                                <a:schemeClr val="bg1"/>
                              </a:solidFill>
                              <a:latin typeface="Cambria Math" panose="02040503050406030204" pitchFamily="18" charset="0"/>
                              <a:ea typeface="全新硬笔行书简" panose="02010600040101010101" pitchFamily="2" charset="-122"/>
                              <a:sym typeface="+mn-ea"/>
                            </a:rPr>
                            <m:t>𝑏</m:t>
                          </m:r>
                        </m:sup>
                        <m:e>
                          <m:r>
                            <a:rPr lang="en-US" altLang="zh-CN"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𝑥</m:t>
                              </m:r>
                            </m:e>
                          </m:d>
                          <m:r>
                            <a:rPr lang="en-US" altLang="zh-CN" i="1">
                              <a:solidFill>
                                <a:schemeClr val="bg1"/>
                              </a:solidFill>
                              <a:latin typeface="Cambria Math" panose="02040503050406030204" pitchFamily="18" charset="0"/>
                              <a:ea typeface="全新硬笔行书简" panose="02010600040101010101" pitchFamily="2" charset="-122"/>
                              <a:sym typeface="+mn-ea"/>
                            </a:rPr>
                            <m:t>𝑑𝑥</m:t>
                          </m:r>
                        </m:e>
                      </m:nary>
                      <m:r>
                        <a:rPr lang="en-US" altLang="zh-CN" i="1">
                          <a:solidFill>
                            <a:schemeClr val="bg1"/>
                          </a:solidFill>
                          <a:latin typeface="Cambria Math" panose="02040503050406030204" pitchFamily="18" charset="0"/>
                          <a:ea typeface="全新硬笔行书简" panose="02010600040101010101" pitchFamily="2" charset="-122"/>
                          <a:sym typeface="+mn-ea"/>
                        </a:rPr>
                        <m:t>≈</m:t>
                      </m:r>
                      <m:sSub>
                        <m:sSubPr>
                          <m:ctrlPr>
                            <a:rPr lang="en-US" altLang="zh-CN" i="1">
                              <a:solidFill>
                                <a:schemeClr val="bg1"/>
                              </a:solidFill>
                              <a:latin typeface="Cambria Math" panose="02040503050406030204" pitchFamily="18" charset="0"/>
                              <a:ea typeface="全新硬笔行书简" panose="02010600040101010101" pitchFamily="2" charset="-122"/>
                              <a:sym typeface="+mn-ea"/>
                            </a:rPr>
                          </m:ctrlPr>
                        </m:sSubPr>
                        <m:e>
                          <m:r>
                            <a:rPr lang="en-US" altLang="zh-CN" i="1">
                              <a:solidFill>
                                <a:schemeClr val="bg1"/>
                              </a:solidFill>
                              <a:latin typeface="Cambria Math" panose="02040503050406030204" pitchFamily="18" charset="0"/>
                              <a:ea typeface="全新硬笔行书简" panose="02010600040101010101" pitchFamily="2" charset="-122"/>
                              <a:sym typeface="+mn-ea"/>
                            </a:rPr>
                            <m:t>𝑇</m:t>
                          </m:r>
                        </m:e>
                        <m:sub>
                          <m:r>
                            <a:rPr lang="en-US" altLang="zh-CN" i="1">
                              <a:solidFill>
                                <a:schemeClr val="bg1"/>
                              </a:solidFill>
                              <a:latin typeface="Cambria Math" panose="02040503050406030204" pitchFamily="18" charset="0"/>
                              <a:ea typeface="全新硬笔行书简" panose="02010600040101010101" pitchFamily="2" charset="-122"/>
                              <a:sym typeface="+mn-ea"/>
                            </a:rPr>
                            <m:t>𝑛</m:t>
                          </m:r>
                        </m:sub>
                      </m:sSub>
                      <m:r>
                        <a:rPr lang="en-US" altLang="zh-CN"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i="1">
                              <a:solidFill>
                                <a:schemeClr val="bg1"/>
                              </a:solidFill>
                              <a:latin typeface="Cambria Math" panose="02040503050406030204" pitchFamily="18" charset="0"/>
                              <a:ea typeface="全新硬笔行书简" panose="02010600040101010101" pitchFamily="2" charset="-122"/>
                              <a:sym typeface="+mn-ea"/>
                            </a:rPr>
                          </m:ctrlPr>
                        </m:fPr>
                        <m:num>
                          <m:r>
                            <a:rPr lang="en-US" altLang="zh-CN" i="1">
                              <a:solidFill>
                                <a:schemeClr val="bg1"/>
                              </a:solidFill>
                              <a:latin typeface="Cambria Math" panose="02040503050406030204" pitchFamily="18" charset="0"/>
                              <a:ea typeface="全新硬笔行书简" panose="02010600040101010101" pitchFamily="2" charset="-122"/>
                              <a:sym typeface="+mn-ea"/>
                            </a:rPr>
                            <m:t>h</m:t>
                          </m:r>
                        </m:num>
                        <m:den>
                          <m:r>
                            <a:rPr lang="en-US" altLang="zh-CN" i="1">
                              <a:solidFill>
                                <a:schemeClr val="bg1"/>
                              </a:solidFill>
                              <a:latin typeface="Cambria Math" panose="02040503050406030204" pitchFamily="18" charset="0"/>
                              <a:ea typeface="全新硬笔行书简" panose="02010600040101010101" pitchFamily="2" charset="-122"/>
                              <a:sym typeface="+mn-ea"/>
                            </a:rPr>
                            <m:t>2</m:t>
                          </m:r>
                        </m:den>
                      </m:f>
                      <m:nary>
                        <m:naryPr>
                          <m:chr m:val="∑"/>
                          <m:ctrlPr>
                            <a:rPr lang="en-US" altLang="zh-CN"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i="1">
                              <a:solidFill>
                                <a:schemeClr val="bg1"/>
                              </a:solidFill>
                              <a:latin typeface="Cambria Math" panose="02040503050406030204" pitchFamily="18" charset="0"/>
                              <a:ea typeface="全新硬笔行书简" panose="02010600040101010101" pitchFamily="2" charset="-122"/>
                              <a:sym typeface="+mn-ea"/>
                            </a:rPr>
                            <m:t>𝑘</m:t>
                          </m:r>
                          <m:r>
                            <a:rPr lang="en-US" altLang="zh-CN" i="1">
                              <a:solidFill>
                                <a:schemeClr val="bg1"/>
                              </a:solidFill>
                              <a:latin typeface="Cambria Math" panose="02040503050406030204" pitchFamily="18" charset="0"/>
                              <a:ea typeface="全新硬笔行书简" panose="02010600040101010101" pitchFamily="2" charset="-122"/>
                              <a:sym typeface="+mn-ea"/>
                            </a:rPr>
                            <m:t>=0</m:t>
                          </m:r>
                        </m:sub>
                        <m:sup>
                          <m:r>
                            <a:rPr lang="en-US" altLang="zh-CN" i="1">
                              <a:solidFill>
                                <a:schemeClr val="bg1"/>
                              </a:solidFill>
                              <a:latin typeface="Cambria Math" panose="02040503050406030204" pitchFamily="18" charset="0"/>
                              <a:ea typeface="全新硬笔行书简" panose="02010600040101010101" pitchFamily="2" charset="-122"/>
                              <a:sym typeface="+mn-ea"/>
                            </a:rPr>
                            <m:t>𝑛</m:t>
                          </m:r>
                          <m:r>
                            <a:rPr lang="en-US" altLang="zh-CN" i="1">
                              <a:solidFill>
                                <a:schemeClr val="bg1"/>
                              </a:solidFill>
                              <a:latin typeface="Cambria Math" panose="02040503050406030204" pitchFamily="18" charset="0"/>
                              <a:ea typeface="全新硬笔行书简" panose="02010600040101010101" pitchFamily="2" charset="-122"/>
                              <a:sym typeface="+mn-ea"/>
                            </a:rPr>
                            <m:t>−1</m:t>
                          </m:r>
                        </m:sup>
                        <m:e>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sSub>
                                    <m:sSubPr>
                                      <m:ctrlPr>
                                        <a:rPr lang="en-US" altLang="zh-CN" i="1">
                                          <a:solidFill>
                                            <a:schemeClr val="bg1"/>
                                          </a:solidFill>
                                          <a:latin typeface="Cambria Math" panose="02040503050406030204" pitchFamily="18" charset="0"/>
                                          <a:ea typeface="全新硬笔行书简" panose="02010600040101010101" pitchFamily="2" charset="-122"/>
                                          <a:sym typeface="+mn-ea"/>
                                        </a:rPr>
                                      </m:ctrlPr>
                                    </m:sSubPr>
                                    <m:e>
                                      <m:r>
                                        <a:rPr lang="en-US" altLang="zh-CN" i="1">
                                          <a:solidFill>
                                            <a:schemeClr val="bg1"/>
                                          </a:solidFill>
                                          <a:latin typeface="Cambria Math" panose="02040503050406030204" pitchFamily="18" charset="0"/>
                                          <a:ea typeface="全新硬笔行书简" panose="02010600040101010101" pitchFamily="2" charset="-122"/>
                                          <a:sym typeface="+mn-ea"/>
                                        </a:rPr>
                                        <m:t>𝑥</m:t>
                                      </m:r>
                                    </m:e>
                                    <m:sub>
                                      <m:r>
                                        <a:rPr lang="en-US" altLang="zh-CN" i="1">
                                          <a:solidFill>
                                            <a:schemeClr val="bg1"/>
                                          </a:solidFill>
                                          <a:latin typeface="Cambria Math" panose="02040503050406030204" pitchFamily="18" charset="0"/>
                                          <a:ea typeface="全新硬笔行书简" panose="02010600040101010101" pitchFamily="2" charset="-122"/>
                                          <a:sym typeface="+mn-ea"/>
                                        </a:rPr>
                                        <m:t>𝑘</m:t>
                                      </m:r>
                                    </m:sub>
                                  </m:sSub>
                                </m:e>
                              </m:d>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sSub>
                                    <m:sSubPr>
                                      <m:ctrlPr>
                                        <a:rPr lang="en-US" altLang="zh-CN" i="1">
                                          <a:solidFill>
                                            <a:schemeClr val="bg1"/>
                                          </a:solidFill>
                                          <a:latin typeface="Cambria Math" panose="02040503050406030204" pitchFamily="18" charset="0"/>
                                          <a:ea typeface="全新硬笔行书简" panose="02010600040101010101" pitchFamily="2" charset="-122"/>
                                          <a:sym typeface="+mn-ea"/>
                                        </a:rPr>
                                      </m:ctrlPr>
                                    </m:sSubPr>
                                    <m:e>
                                      <m:r>
                                        <a:rPr lang="en-US" altLang="zh-CN" i="1">
                                          <a:solidFill>
                                            <a:schemeClr val="bg1"/>
                                          </a:solidFill>
                                          <a:latin typeface="Cambria Math" panose="02040503050406030204" pitchFamily="18" charset="0"/>
                                          <a:ea typeface="全新硬笔行书简" panose="02010600040101010101" pitchFamily="2" charset="-122"/>
                                          <a:sym typeface="+mn-ea"/>
                                        </a:rPr>
                                        <m:t>𝑥</m:t>
                                      </m:r>
                                    </m:e>
                                    <m:sub>
                                      <m:r>
                                        <a:rPr lang="en-US" altLang="zh-CN" i="1">
                                          <a:solidFill>
                                            <a:schemeClr val="bg1"/>
                                          </a:solidFill>
                                          <a:latin typeface="Cambria Math" panose="02040503050406030204" pitchFamily="18" charset="0"/>
                                          <a:ea typeface="全新硬笔行书简" panose="02010600040101010101" pitchFamily="2" charset="-122"/>
                                          <a:sym typeface="+mn-ea"/>
                                        </a:rPr>
                                        <m:t>𝑘</m:t>
                                      </m:r>
                                      <m:r>
                                        <a:rPr lang="en-US" altLang="zh-CN" i="1">
                                          <a:solidFill>
                                            <a:schemeClr val="bg1"/>
                                          </a:solidFill>
                                          <a:latin typeface="Cambria Math" panose="02040503050406030204" pitchFamily="18" charset="0"/>
                                          <a:ea typeface="全新硬笔行书简" panose="02010600040101010101" pitchFamily="2" charset="-122"/>
                                          <a:sym typeface="+mn-ea"/>
                                        </a:rPr>
                                        <m:t>+1</m:t>
                                      </m:r>
                                    </m:sub>
                                  </m:sSub>
                                </m:e>
                              </m:d>
                            </m:e>
                          </m:d>
                        </m:e>
                      </m:nary>
                      <m:r>
                        <a:rPr lang="en-US" altLang="zh-CN"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i="1">
                              <a:solidFill>
                                <a:schemeClr val="bg1"/>
                              </a:solidFill>
                              <a:latin typeface="Cambria Math" panose="02040503050406030204" pitchFamily="18" charset="0"/>
                              <a:ea typeface="全新硬笔行书简" panose="02010600040101010101" pitchFamily="2" charset="-122"/>
                              <a:sym typeface="+mn-ea"/>
                            </a:rPr>
                          </m:ctrlPr>
                        </m:fPr>
                        <m:num>
                          <m:r>
                            <a:rPr lang="en-US" altLang="zh-CN" i="1">
                              <a:solidFill>
                                <a:schemeClr val="bg1"/>
                              </a:solidFill>
                              <a:latin typeface="Cambria Math" panose="02040503050406030204" pitchFamily="18" charset="0"/>
                              <a:ea typeface="全新硬笔行书简" panose="02010600040101010101" pitchFamily="2" charset="-122"/>
                              <a:sym typeface="+mn-ea"/>
                            </a:rPr>
                            <m:t>h</m:t>
                          </m:r>
                        </m:num>
                        <m:den>
                          <m:r>
                            <a:rPr lang="en-US" altLang="zh-CN" i="1">
                              <a:solidFill>
                                <a:schemeClr val="bg1"/>
                              </a:solidFill>
                              <a:latin typeface="Cambria Math" panose="02040503050406030204" pitchFamily="18" charset="0"/>
                              <a:ea typeface="全新硬笔行书简" panose="02010600040101010101" pitchFamily="2" charset="-122"/>
                              <a:sym typeface="+mn-ea"/>
                            </a:rPr>
                            <m:t>2</m:t>
                          </m:r>
                        </m:den>
                      </m:f>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𝑎</m:t>
                          </m:r>
                        </m:e>
                      </m:d>
                      <m:r>
                        <a:rPr lang="en-US" altLang="zh-CN" i="1">
                          <a:solidFill>
                            <a:schemeClr val="bg1"/>
                          </a:solidFill>
                          <a:latin typeface="Cambria Math" panose="02040503050406030204" pitchFamily="18" charset="0"/>
                          <a:ea typeface="全新硬笔行书简" panose="02010600040101010101" pitchFamily="2" charset="-122"/>
                          <a:sym typeface="+mn-ea"/>
                        </a:rPr>
                        <m:t>+2</m:t>
                      </m:r>
                      <m:nary>
                        <m:naryPr>
                          <m:chr m:val="∑"/>
                          <m:ctrlPr>
                            <a:rPr lang="en-US" altLang="zh-CN"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i="1">
                              <a:solidFill>
                                <a:schemeClr val="bg1"/>
                              </a:solidFill>
                              <a:latin typeface="Cambria Math" panose="02040503050406030204" pitchFamily="18" charset="0"/>
                              <a:ea typeface="全新硬笔行书简" panose="02010600040101010101" pitchFamily="2" charset="-122"/>
                              <a:sym typeface="+mn-ea"/>
                            </a:rPr>
                            <m:t>𝑘</m:t>
                          </m:r>
                          <m:r>
                            <a:rPr lang="en-US" altLang="zh-CN" i="1">
                              <a:solidFill>
                                <a:schemeClr val="bg1"/>
                              </a:solidFill>
                              <a:latin typeface="Cambria Math" panose="02040503050406030204" pitchFamily="18" charset="0"/>
                              <a:ea typeface="全新硬笔行书简" panose="02010600040101010101" pitchFamily="2" charset="-122"/>
                              <a:sym typeface="+mn-ea"/>
                            </a:rPr>
                            <m:t>=1</m:t>
                          </m:r>
                        </m:sub>
                        <m:sup>
                          <m:r>
                            <a:rPr lang="en-US" altLang="zh-CN" i="1">
                              <a:solidFill>
                                <a:schemeClr val="bg1"/>
                              </a:solidFill>
                              <a:latin typeface="Cambria Math" panose="02040503050406030204" pitchFamily="18" charset="0"/>
                              <a:ea typeface="全新硬笔行书简" panose="02010600040101010101" pitchFamily="2" charset="-122"/>
                              <a:sym typeface="+mn-ea"/>
                            </a:rPr>
                            <m:t>𝑛</m:t>
                          </m:r>
                          <m:r>
                            <a:rPr lang="en-US" altLang="zh-CN" i="1">
                              <a:solidFill>
                                <a:schemeClr val="bg1"/>
                              </a:solidFill>
                              <a:latin typeface="Cambria Math" panose="02040503050406030204" pitchFamily="18" charset="0"/>
                              <a:ea typeface="全新硬笔行书简" panose="02010600040101010101" pitchFamily="2" charset="-122"/>
                              <a:sym typeface="+mn-ea"/>
                            </a:rPr>
                            <m:t>−1</m:t>
                          </m:r>
                        </m:sup>
                        <m:e>
                          <m:r>
                            <a:rPr lang="en-US" altLang="zh-CN"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sSub>
                                <m:sSubPr>
                                  <m:ctrlPr>
                                    <a:rPr lang="en-US" altLang="zh-CN" i="1">
                                      <a:solidFill>
                                        <a:schemeClr val="bg1"/>
                                      </a:solidFill>
                                      <a:latin typeface="Cambria Math" panose="02040503050406030204" pitchFamily="18" charset="0"/>
                                      <a:ea typeface="全新硬笔行书简" panose="02010600040101010101" pitchFamily="2" charset="-122"/>
                                      <a:sym typeface="+mn-ea"/>
                                    </a:rPr>
                                  </m:ctrlPr>
                                </m:sSubPr>
                                <m:e>
                                  <m:r>
                                    <a:rPr lang="en-US" altLang="zh-CN" i="1">
                                      <a:solidFill>
                                        <a:schemeClr val="bg1"/>
                                      </a:solidFill>
                                      <a:latin typeface="Cambria Math" panose="02040503050406030204" pitchFamily="18" charset="0"/>
                                      <a:ea typeface="全新硬笔行书简" panose="02010600040101010101" pitchFamily="2" charset="-122"/>
                                      <a:sym typeface="+mn-ea"/>
                                    </a:rPr>
                                    <m:t>𝑥</m:t>
                                  </m:r>
                                </m:e>
                                <m:sub>
                                  <m:r>
                                    <a:rPr lang="en-US" altLang="zh-CN" i="1">
                                      <a:solidFill>
                                        <a:schemeClr val="bg1"/>
                                      </a:solidFill>
                                      <a:latin typeface="Cambria Math" panose="02040503050406030204" pitchFamily="18" charset="0"/>
                                      <a:ea typeface="全新硬笔行书简" panose="02010600040101010101" pitchFamily="2" charset="-122"/>
                                      <a:sym typeface="+mn-ea"/>
                                    </a:rPr>
                                    <m:t>𝑘</m:t>
                                  </m:r>
                                </m:sub>
                              </m:sSub>
                            </m:e>
                          </m:d>
                        </m:e>
                      </m:nary>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𝑏</m:t>
                          </m:r>
                        </m:e>
                      </m:d>
                      <m:r>
                        <a:rPr lang="en-US" altLang="zh-CN" i="1">
                          <a:solidFill>
                            <a:schemeClr val="bg1"/>
                          </a:solidFill>
                          <a:latin typeface="Cambria Math" panose="02040503050406030204" pitchFamily="18" charset="0"/>
                          <a:ea typeface="全新硬笔行书简" panose="02010600040101010101" pitchFamily="2" charset="-122"/>
                          <a:sym typeface="+mn-ea"/>
                        </a:rPr>
                        <m:t>)</m:t>
                      </m:r>
                    </m:oMath>
                  </m:oMathPara>
                </a14:m>
                <a:endParaRPr lang="en-US" altLang="zh-CN"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zh-CN" altLang="en-US" dirty="0">
                    <a:solidFill>
                      <a:schemeClr val="bg1"/>
                    </a:solidFill>
                    <a:latin typeface="全新硬笔行书简" panose="02010600040101010101" pitchFamily="2" charset="-122"/>
                    <a:ea typeface="全新硬笔行书简" panose="02010600040101010101" pitchFamily="2" charset="-122"/>
                    <a:sym typeface="+mn-ea"/>
                  </a:rPr>
                  <a:t>称为</a:t>
                </a:r>
                <a:r>
                  <a:rPr lang="zh-CN" altLang="en-US" dirty="0">
                    <a:solidFill>
                      <a:srgbClr val="FFFF00"/>
                    </a:solidFill>
                    <a:latin typeface="全新硬笔行书简" panose="02010600040101010101" pitchFamily="2" charset="-122"/>
                    <a:ea typeface="全新硬笔行书简" panose="02010600040101010101" pitchFamily="2" charset="-122"/>
                    <a:sym typeface="+mn-ea"/>
                  </a:rPr>
                  <a:t>复合梯形公式</a:t>
                </a:r>
                <a:r>
                  <a:rPr lang="en-US" altLang="zh-CN" dirty="0">
                    <a:solidFill>
                      <a:schemeClr val="bg1"/>
                    </a:solidFill>
                    <a:latin typeface="全新硬笔行书简" panose="02010600040101010101" pitchFamily="2" charset="-122"/>
                    <a:ea typeface="全新硬笔行书简" panose="02010600040101010101" pitchFamily="2" charset="-122"/>
                    <a:sym typeface="+mn-ea"/>
                  </a:rPr>
                  <a:t>.</a:t>
                </a:r>
                <a:r>
                  <a:rPr lang="zh-CN" altLang="en-US" dirty="0">
                    <a:solidFill>
                      <a:schemeClr val="bg1"/>
                    </a:solidFill>
                    <a:latin typeface="全新硬笔行书简" panose="02010600040101010101" pitchFamily="2" charset="-122"/>
                    <a:ea typeface="全新硬笔行书简" panose="02010600040101010101" pitchFamily="2" charset="-122"/>
                    <a:sym typeface="+mn-ea"/>
                  </a:rPr>
                  <a:t>只要</a:t>
                </a:r>
                <a14:m>
                  <m:oMath xmlns:m="http://schemas.openxmlformats.org/officeDocument/2006/math">
                    <m:r>
                      <a:rPr lang="en-US" altLang="zh-CN"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𝑥</m:t>
                        </m:r>
                      </m:e>
                    </m:d>
                    <m:r>
                      <a:rPr lang="zh-CN" altLang="en-US" i="1">
                        <a:solidFill>
                          <a:schemeClr val="bg1"/>
                        </a:solidFill>
                        <a:latin typeface="Cambria Math" panose="02040503050406030204" pitchFamily="18" charset="0"/>
                        <a:ea typeface="全新硬笔行书简" panose="02010600040101010101" pitchFamily="2" charset="-122"/>
                        <a:sym typeface="+mn-ea"/>
                      </a:rPr>
                      <m:t>在</m:t>
                    </m:r>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𝑎</m:t>
                    </m:r>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𝑏</m:t>
                    </m:r>
                    <m:r>
                      <a:rPr lang="en-US" altLang="zh-CN" i="1">
                        <a:solidFill>
                          <a:schemeClr val="bg1"/>
                        </a:solidFill>
                        <a:latin typeface="Cambria Math" panose="02040503050406030204" pitchFamily="18" charset="0"/>
                        <a:ea typeface="全新硬笔行书简" panose="02010600040101010101" pitchFamily="2" charset="-122"/>
                        <a:sym typeface="+mn-ea"/>
                      </a:rPr>
                      <m:t>]</m:t>
                    </m:r>
                  </m:oMath>
                </a14:m>
                <a:r>
                  <a:rPr lang="zh-CN" altLang="en-US" dirty="0">
                    <a:solidFill>
                      <a:schemeClr val="bg1"/>
                    </a:solidFill>
                    <a:latin typeface="全新硬笔行书简" panose="02010600040101010101" pitchFamily="2" charset="-122"/>
                    <a:ea typeface="全新硬笔行书简" panose="02010600040101010101" pitchFamily="2" charset="-122"/>
                    <a:sym typeface="+mn-ea"/>
                  </a:rPr>
                  <a:t>上连续，显然就有</a:t>
                </a:r>
                <a14:m>
                  <m:oMath xmlns:m="http://schemas.openxmlformats.org/officeDocument/2006/math">
                    <m:sSub>
                      <m:sSubPr>
                        <m:ctrlPr>
                          <a:rPr lang="en-US" altLang="zh-CN" i="1">
                            <a:solidFill>
                              <a:schemeClr val="bg1"/>
                            </a:solidFill>
                            <a:latin typeface="Cambria Math" panose="02040503050406030204" pitchFamily="18" charset="0"/>
                            <a:ea typeface="全新硬笔行书简" panose="02010600040101010101" pitchFamily="2" charset="-122"/>
                            <a:sym typeface="+mn-ea"/>
                          </a:rPr>
                        </m:ctrlPr>
                      </m:sSubPr>
                      <m:e>
                        <m:r>
                          <a:rPr lang="en-US" altLang="zh-CN" i="1">
                            <a:solidFill>
                              <a:schemeClr val="bg1"/>
                            </a:solidFill>
                            <a:latin typeface="Cambria Math" panose="02040503050406030204" pitchFamily="18" charset="0"/>
                            <a:ea typeface="全新硬笔行书简" panose="02010600040101010101" pitchFamily="2" charset="-122"/>
                            <a:sym typeface="+mn-ea"/>
                          </a:rPr>
                          <m:t>𝑇</m:t>
                        </m:r>
                      </m:e>
                      <m:sub>
                        <m:r>
                          <a:rPr lang="en-US" altLang="zh-CN" i="1">
                            <a:solidFill>
                              <a:schemeClr val="bg1"/>
                            </a:solidFill>
                            <a:latin typeface="Cambria Math" panose="02040503050406030204" pitchFamily="18" charset="0"/>
                            <a:ea typeface="全新硬笔行书简" panose="02010600040101010101" pitchFamily="2" charset="-122"/>
                            <a:sym typeface="+mn-ea"/>
                          </a:rPr>
                          <m:t>𝑛</m:t>
                        </m:r>
                      </m:sub>
                    </m:sSub>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𝑓</m:t>
                        </m:r>
                      </m:e>
                    </m:d>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𝐼</m:t>
                    </m:r>
                  </m:oMath>
                </a14:m>
                <a:r>
                  <a:rPr lang="en-US" altLang="zh-CN" dirty="0">
                    <a:solidFill>
                      <a:schemeClr val="bg1"/>
                    </a:solidFill>
                    <a:latin typeface="全新硬笔行书简" panose="02010600040101010101" pitchFamily="2" charset="-122"/>
                    <a:ea typeface="全新硬笔行书简" panose="02010600040101010101" pitchFamily="2" charset="-122"/>
                    <a:sym typeface="+mn-ea"/>
                  </a:rPr>
                  <a:t>.</a:t>
                </a:r>
              </a:p>
              <a:p>
                <a:pPr eaLnBrk="0" hangingPunct="0">
                  <a:buFontTx/>
                  <a:buNone/>
                </a:pPr>
                <a:r>
                  <a:rPr lang="zh-CN" altLang="en-US" dirty="0">
                    <a:solidFill>
                      <a:schemeClr val="bg1"/>
                    </a:solidFill>
                    <a:latin typeface="全新硬笔行书简" panose="02010600040101010101" pitchFamily="2" charset="-122"/>
                    <a:ea typeface="全新硬笔行书简" panose="02010600040101010101" pitchFamily="2" charset="-122"/>
                    <a:sym typeface="+mn-ea"/>
                  </a:rPr>
                  <a:t>即复化梯形公式是收敛的。其余项为</a:t>
                </a:r>
                <a:endParaRPr lang="en-US" altLang="zh-CN"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14:m>
                  <m:oMathPara xmlns:m="http://schemas.openxmlformats.org/officeDocument/2006/math">
                    <m:oMathParaPr>
                      <m:jc m:val="centerGroup"/>
                    </m:oMathParaPr>
                    <m:oMath xmlns:m="http://schemas.openxmlformats.org/officeDocument/2006/math">
                      <m:sSub>
                        <m:sSubPr>
                          <m:ctrlPr>
                            <a:rPr lang="en-US" altLang="zh-CN" i="1">
                              <a:solidFill>
                                <a:schemeClr val="bg1"/>
                              </a:solidFill>
                              <a:latin typeface="Cambria Math" panose="02040503050406030204" pitchFamily="18" charset="0"/>
                              <a:ea typeface="全新硬笔行书简" panose="02010600040101010101" pitchFamily="2" charset="-122"/>
                              <a:sym typeface="+mn-ea"/>
                            </a:rPr>
                          </m:ctrlPr>
                        </m:sSubPr>
                        <m:e>
                          <m:r>
                            <a:rPr lang="en-US" altLang="zh-CN" i="1">
                              <a:solidFill>
                                <a:schemeClr val="bg1"/>
                              </a:solidFill>
                              <a:latin typeface="Cambria Math" panose="02040503050406030204" pitchFamily="18" charset="0"/>
                              <a:ea typeface="全新硬笔行书简" panose="02010600040101010101" pitchFamily="2" charset="-122"/>
                              <a:sym typeface="+mn-ea"/>
                            </a:rPr>
                            <m:t>𝑅</m:t>
                          </m:r>
                        </m:e>
                        <m:sub>
                          <m:r>
                            <a:rPr lang="en-US" altLang="zh-CN" i="1">
                              <a:solidFill>
                                <a:schemeClr val="bg1"/>
                              </a:solidFill>
                              <a:latin typeface="Cambria Math" panose="02040503050406030204" pitchFamily="18" charset="0"/>
                              <a:ea typeface="全新硬笔行书简" panose="02010600040101010101" pitchFamily="2" charset="-122"/>
                              <a:sym typeface="+mn-ea"/>
                            </a:rPr>
                            <m:t>𝑛</m:t>
                          </m:r>
                        </m:sub>
                      </m:sSub>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𝑓</m:t>
                          </m:r>
                        </m:e>
                      </m:d>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𝐼</m:t>
                      </m:r>
                      <m:r>
                        <a:rPr lang="en-US" altLang="zh-CN" i="1">
                          <a:solidFill>
                            <a:schemeClr val="bg1"/>
                          </a:solidFill>
                          <a:latin typeface="Cambria Math" panose="02040503050406030204" pitchFamily="18" charset="0"/>
                          <a:ea typeface="全新硬笔行书简" panose="02010600040101010101" pitchFamily="2" charset="-122"/>
                          <a:sym typeface="+mn-ea"/>
                        </a:rPr>
                        <m:t>−</m:t>
                      </m:r>
                      <m:sSub>
                        <m:sSubPr>
                          <m:ctrlPr>
                            <a:rPr lang="en-US" altLang="zh-CN" i="1">
                              <a:solidFill>
                                <a:schemeClr val="bg1"/>
                              </a:solidFill>
                              <a:latin typeface="Cambria Math" panose="02040503050406030204" pitchFamily="18" charset="0"/>
                              <a:ea typeface="全新硬笔行书简" panose="02010600040101010101" pitchFamily="2" charset="-122"/>
                              <a:sym typeface="+mn-ea"/>
                            </a:rPr>
                          </m:ctrlPr>
                        </m:sSubPr>
                        <m:e>
                          <m:r>
                            <a:rPr lang="en-US" altLang="zh-CN" i="1">
                              <a:solidFill>
                                <a:schemeClr val="bg1"/>
                              </a:solidFill>
                              <a:latin typeface="Cambria Math" panose="02040503050406030204" pitchFamily="18" charset="0"/>
                              <a:ea typeface="全新硬笔行书简" panose="02010600040101010101" pitchFamily="2" charset="-122"/>
                              <a:sym typeface="+mn-ea"/>
                            </a:rPr>
                            <m:t>𝑇</m:t>
                          </m:r>
                        </m:e>
                        <m:sub>
                          <m:r>
                            <a:rPr lang="en-US" altLang="zh-CN" i="1">
                              <a:solidFill>
                                <a:schemeClr val="bg1"/>
                              </a:solidFill>
                              <a:latin typeface="Cambria Math" panose="02040503050406030204" pitchFamily="18" charset="0"/>
                              <a:ea typeface="全新硬笔行书简" panose="02010600040101010101" pitchFamily="2" charset="-122"/>
                              <a:sym typeface="+mn-ea"/>
                            </a:rPr>
                            <m:t>𝑛</m:t>
                          </m:r>
                        </m:sub>
                      </m:sSub>
                      <m:r>
                        <a:rPr lang="en-US" altLang="zh-CN" i="1">
                          <a:solidFill>
                            <a:schemeClr val="bg1"/>
                          </a:solidFill>
                          <a:latin typeface="Cambria Math" panose="02040503050406030204" pitchFamily="18" charset="0"/>
                          <a:ea typeface="全新硬笔行书简" panose="02010600040101010101" pitchFamily="2" charset="-122"/>
                          <a:sym typeface="+mn-ea"/>
                        </a:rPr>
                        <m:t>=</m:t>
                      </m:r>
                      <m:nary>
                        <m:naryPr>
                          <m:chr m:val="∑"/>
                          <m:ctrlPr>
                            <a:rPr lang="en-US" altLang="zh-CN"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i="1">
                              <a:solidFill>
                                <a:schemeClr val="bg1"/>
                              </a:solidFill>
                              <a:latin typeface="Cambria Math" panose="02040503050406030204" pitchFamily="18" charset="0"/>
                              <a:ea typeface="全新硬笔行书简" panose="02010600040101010101" pitchFamily="2" charset="-122"/>
                              <a:sym typeface="+mn-ea"/>
                            </a:rPr>
                            <m:t>𝑘</m:t>
                          </m:r>
                          <m:r>
                            <a:rPr lang="en-US" altLang="zh-CN" i="1">
                              <a:solidFill>
                                <a:schemeClr val="bg1"/>
                              </a:solidFill>
                              <a:latin typeface="Cambria Math" panose="02040503050406030204" pitchFamily="18" charset="0"/>
                              <a:ea typeface="全新硬笔行书简" panose="02010600040101010101" pitchFamily="2" charset="-122"/>
                              <a:sym typeface="+mn-ea"/>
                            </a:rPr>
                            <m:t>=0</m:t>
                          </m:r>
                        </m:sub>
                        <m:sup>
                          <m:r>
                            <a:rPr lang="en-US" altLang="zh-CN" i="1">
                              <a:solidFill>
                                <a:schemeClr val="bg1"/>
                              </a:solidFill>
                              <a:latin typeface="Cambria Math" panose="02040503050406030204" pitchFamily="18" charset="0"/>
                              <a:ea typeface="全新硬笔行书简" panose="02010600040101010101" pitchFamily="2" charset="-122"/>
                              <a:sym typeface="+mn-ea"/>
                            </a:rPr>
                            <m:t>𝑛</m:t>
                          </m:r>
                          <m:r>
                            <a:rPr lang="en-US" altLang="zh-CN" i="1">
                              <a:solidFill>
                                <a:schemeClr val="bg1"/>
                              </a:solidFill>
                              <a:latin typeface="Cambria Math" panose="02040503050406030204" pitchFamily="18" charset="0"/>
                              <a:ea typeface="全新硬笔行书简" panose="02010600040101010101" pitchFamily="2" charset="-122"/>
                              <a:sym typeface="+mn-ea"/>
                            </a:rPr>
                            <m:t>−1</m:t>
                          </m:r>
                        </m:sup>
                        <m:e>
                          <m:r>
                            <a:rPr lang="en-US" altLang="zh-CN"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i="1">
                                  <a:solidFill>
                                    <a:schemeClr val="bg1"/>
                                  </a:solidFill>
                                  <a:latin typeface="Cambria Math" panose="02040503050406030204" pitchFamily="18" charset="0"/>
                                  <a:ea typeface="全新硬笔行书简" panose="02010600040101010101" pitchFamily="2" charset="-122"/>
                                  <a:sym typeface="+mn-ea"/>
                                </a:rPr>
                              </m:ctrlPr>
                            </m:fPr>
                            <m:num>
                              <m:sSup>
                                <m:sSupPr>
                                  <m:ctrlPr>
                                    <a:rPr lang="en-US" altLang="zh-CN" i="1">
                                      <a:solidFill>
                                        <a:schemeClr val="bg1"/>
                                      </a:solidFill>
                                      <a:latin typeface="Cambria Math" panose="02040503050406030204" pitchFamily="18" charset="0"/>
                                      <a:ea typeface="全新硬笔行书简" panose="02010600040101010101" pitchFamily="2" charset="-122"/>
                                      <a:sym typeface="+mn-ea"/>
                                    </a:rPr>
                                  </m:ctrlPr>
                                </m:sSupPr>
                                <m:e>
                                  <m:r>
                                    <a:rPr lang="en-US" altLang="zh-CN" i="1">
                                      <a:solidFill>
                                        <a:schemeClr val="bg1"/>
                                      </a:solidFill>
                                      <a:latin typeface="Cambria Math" panose="02040503050406030204" pitchFamily="18" charset="0"/>
                                      <a:ea typeface="全新硬笔行书简" panose="02010600040101010101" pitchFamily="2" charset="-122"/>
                                      <a:sym typeface="+mn-ea"/>
                                    </a:rPr>
                                    <m:t>h</m:t>
                                  </m:r>
                                </m:e>
                                <m:sup>
                                  <m:r>
                                    <a:rPr lang="en-US" altLang="zh-CN" i="1">
                                      <a:solidFill>
                                        <a:schemeClr val="bg1"/>
                                      </a:solidFill>
                                      <a:latin typeface="Cambria Math" panose="02040503050406030204" pitchFamily="18" charset="0"/>
                                      <a:ea typeface="全新硬笔行书简" panose="02010600040101010101" pitchFamily="2" charset="-122"/>
                                      <a:sym typeface="+mn-ea"/>
                                    </a:rPr>
                                    <m:t>3</m:t>
                                  </m:r>
                                </m:sup>
                              </m:sSup>
                              <m:r>
                                <a:rPr lang="en-US" altLang="zh-CN" i="1">
                                  <a:solidFill>
                                    <a:schemeClr val="bg1"/>
                                  </a:solidFill>
                                  <a:latin typeface="Cambria Math" panose="02040503050406030204" pitchFamily="18" charset="0"/>
                                  <a:ea typeface="全新硬笔行书简" panose="02010600040101010101" pitchFamily="2" charset="-122"/>
                                  <a:sym typeface="+mn-ea"/>
                                </a:rPr>
                                <m:t>𝑓</m:t>
                              </m:r>
                              <m:r>
                                <a:rPr lang="en-US" altLang="zh-CN" i="1">
                                  <a:solidFill>
                                    <a:schemeClr val="bg1"/>
                                  </a:solidFill>
                                  <a:latin typeface="Cambria Math" panose="02040503050406030204" pitchFamily="18" charset="0"/>
                                  <a:ea typeface="全新硬笔行书简" panose="02010600040101010101" pitchFamily="2" charset="-122"/>
                                  <a:sym typeface="+mn-ea"/>
                                </a:rPr>
                                <m:t>"(</m:t>
                              </m:r>
                              <m:sSub>
                                <m:sSubPr>
                                  <m:ctrlPr>
                                    <a:rPr lang="en-US" altLang="zh-CN" i="1">
                                      <a:solidFill>
                                        <a:schemeClr val="bg1"/>
                                      </a:solidFill>
                                      <a:latin typeface="Cambria Math" panose="02040503050406030204" pitchFamily="18" charset="0"/>
                                      <a:ea typeface="全新硬笔行书简" panose="02010600040101010101" pitchFamily="2" charset="-122"/>
                                      <a:sym typeface="+mn-ea"/>
                                    </a:rPr>
                                  </m:ctrlPr>
                                </m:sSubPr>
                                <m:e>
                                  <m:r>
                                    <a:rPr lang="zh-CN" altLang="en-US" i="1">
                                      <a:solidFill>
                                        <a:schemeClr val="bg1"/>
                                      </a:solidFill>
                                      <a:latin typeface="Cambria Math" panose="02040503050406030204" pitchFamily="18" charset="0"/>
                                      <a:ea typeface="全新硬笔行书简" panose="02010600040101010101" pitchFamily="2" charset="-122"/>
                                      <a:sym typeface="+mn-ea"/>
                                    </a:rPr>
                                    <m:t>𝜂</m:t>
                                  </m:r>
                                </m:e>
                                <m:sub>
                                  <m:r>
                                    <a:rPr lang="en-US" altLang="zh-CN" i="1">
                                      <a:solidFill>
                                        <a:schemeClr val="bg1"/>
                                      </a:solidFill>
                                      <a:latin typeface="Cambria Math" panose="02040503050406030204" pitchFamily="18" charset="0"/>
                                      <a:ea typeface="全新硬笔行书简" panose="02010600040101010101" pitchFamily="2" charset="-122"/>
                                      <a:sym typeface="+mn-ea"/>
                                    </a:rPr>
                                    <m:t>𝑘</m:t>
                                  </m:r>
                                </m:sub>
                              </m:sSub>
                              <m:r>
                                <a:rPr lang="en-US" altLang="zh-CN" i="1">
                                  <a:solidFill>
                                    <a:schemeClr val="bg1"/>
                                  </a:solidFill>
                                  <a:latin typeface="Cambria Math" panose="02040503050406030204" pitchFamily="18" charset="0"/>
                                  <a:ea typeface="全新硬笔行书简" panose="02010600040101010101" pitchFamily="2" charset="-122"/>
                                  <a:sym typeface="+mn-ea"/>
                                </a:rPr>
                                <m:t>)</m:t>
                              </m:r>
                            </m:num>
                            <m:den>
                              <m:r>
                                <a:rPr lang="en-US" altLang="zh-CN" i="1">
                                  <a:solidFill>
                                    <a:schemeClr val="bg1"/>
                                  </a:solidFill>
                                  <a:latin typeface="Cambria Math" panose="02040503050406030204" pitchFamily="18" charset="0"/>
                                  <a:ea typeface="全新硬笔行书简" panose="02010600040101010101" pitchFamily="2" charset="-122"/>
                                  <a:sym typeface="+mn-ea"/>
                                </a:rPr>
                                <m:t>12</m:t>
                              </m:r>
                            </m:den>
                          </m:f>
                        </m:e>
                      </m:nary>
                      <m:r>
                        <a:rPr lang="en-US" altLang="zh-CN">
                          <a:solidFill>
                            <a:schemeClr val="bg1"/>
                          </a:solidFill>
                          <a:latin typeface="Cambria Math" panose="02040503050406030204" pitchFamily="18" charset="0"/>
                          <a:ea typeface="全新硬笔行书简" panose="02010600040101010101" pitchFamily="2" charset="-122"/>
                          <a:sym typeface="+mn-ea"/>
                        </a:rPr>
                        <m:t>)</m:t>
                      </m:r>
                    </m:oMath>
                  </m:oMathPara>
                </a14:m>
                <a:endParaRPr lang="en-US" altLang="zh-CN"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zh-CN" altLang="en-US" dirty="0">
                    <a:solidFill>
                      <a:schemeClr val="bg1"/>
                    </a:solidFill>
                    <a:latin typeface="全新硬笔行书简" panose="02010600040101010101" pitchFamily="2" charset="-122"/>
                    <a:ea typeface="全新硬笔行书简" panose="02010600040101010101" pitchFamily="2" charset="-122"/>
                    <a:sym typeface="+mn-ea"/>
                  </a:rPr>
                  <a:t>如果</a:t>
                </a:r>
                <a14:m>
                  <m:oMath xmlns:m="http://schemas.openxmlformats.org/officeDocument/2006/math">
                    <m:r>
                      <a:rPr lang="en-US" altLang="zh-CN"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𝑥</m:t>
                        </m:r>
                      </m:e>
                    </m:d>
                    <m:r>
                      <a:rPr lang="zh-CN" altLang="en-US" i="1">
                        <a:solidFill>
                          <a:schemeClr val="bg1"/>
                        </a:solidFill>
                        <a:latin typeface="Cambria Math" panose="02040503050406030204" pitchFamily="18" charset="0"/>
                        <a:ea typeface="全新硬笔行书简" panose="02010600040101010101" pitchFamily="2" charset="-122"/>
                        <a:sym typeface="+mn-ea"/>
                      </a:rPr>
                      <m:t>在</m:t>
                    </m:r>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𝑎</m:t>
                    </m:r>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𝑏</m:t>
                    </m:r>
                    <m:r>
                      <a:rPr lang="en-US" altLang="zh-CN" i="1">
                        <a:solidFill>
                          <a:schemeClr val="bg1"/>
                        </a:solidFill>
                        <a:latin typeface="Cambria Math" panose="02040503050406030204" pitchFamily="18" charset="0"/>
                        <a:ea typeface="全新硬笔行书简" panose="02010600040101010101" pitchFamily="2" charset="-122"/>
                        <a:sym typeface="+mn-ea"/>
                      </a:rPr>
                      <m:t>]</m:t>
                    </m:r>
                  </m:oMath>
                </a14:m>
                <a:r>
                  <a:rPr lang="zh-CN" altLang="en-US" dirty="0">
                    <a:solidFill>
                      <a:schemeClr val="bg1"/>
                    </a:solidFill>
                    <a:latin typeface="全新硬笔行书简" panose="02010600040101010101" pitchFamily="2" charset="-122"/>
                    <a:ea typeface="全新硬笔行书简" panose="02010600040101010101" pitchFamily="2" charset="-122"/>
                    <a:sym typeface="+mn-ea"/>
                  </a:rPr>
                  <a:t>上有连续的二阶导数，则</a:t>
                </a:r>
                <a14:m>
                  <m:oMath xmlns:m="http://schemas.openxmlformats.org/officeDocument/2006/math">
                    <m:sSub>
                      <m:sSubPr>
                        <m:ctrlPr>
                          <a:rPr lang="en-US" altLang="zh-CN" i="1">
                            <a:solidFill>
                              <a:schemeClr val="bg1"/>
                            </a:solidFill>
                            <a:latin typeface="Cambria Math" panose="02040503050406030204" pitchFamily="18" charset="0"/>
                            <a:ea typeface="全新硬笔行书简" panose="02010600040101010101" pitchFamily="2" charset="-122"/>
                            <a:sym typeface="+mn-ea"/>
                          </a:rPr>
                        </m:ctrlPr>
                      </m:sSubPr>
                      <m:e>
                        <m:r>
                          <a:rPr lang="en-US" altLang="zh-CN" i="1">
                            <a:solidFill>
                              <a:schemeClr val="bg1"/>
                            </a:solidFill>
                            <a:latin typeface="Cambria Math" panose="02040503050406030204" pitchFamily="18" charset="0"/>
                            <a:ea typeface="全新硬笔行书简" panose="02010600040101010101" pitchFamily="2" charset="-122"/>
                            <a:sym typeface="+mn-ea"/>
                          </a:rPr>
                          <m:t>𝑅</m:t>
                        </m:r>
                      </m:e>
                      <m:sub>
                        <m:r>
                          <a:rPr lang="en-US" altLang="zh-CN" i="1">
                            <a:solidFill>
                              <a:schemeClr val="bg1"/>
                            </a:solidFill>
                            <a:latin typeface="Cambria Math" panose="02040503050406030204" pitchFamily="18" charset="0"/>
                            <a:ea typeface="全新硬笔行书简" panose="02010600040101010101" pitchFamily="2" charset="-122"/>
                            <a:sym typeface="+mn-ea"/>
                          </a:rPr>
                          <m:t>𝑛</m:t>
                        </m:r>
                      </m:sub>
                    </m:sSub>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𝑓</m:t>
                        </m:r>
                      </m:e>
                    </m:d>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i="1">
                            <a:solidFill>
                              <a:schemeClr val="bg1"/>
                            </a:solidFill>
                            <a:latin typeface="Cambria Math" panose="02040503050406030204" pitchFamily="18" charset="0"/>
                            <a:ea typeface="全新硬笔行书简" panose="02010600040101010101" pitchFamily="2" charset="-122"/>
                            <a:sym typeface="+mn-ea"/>
                          </a:rPr>
                        </m:ctrlPr>
                      </m:fPr>
                      <m:num>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𝑏</m:t>
                            </m:r>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𝑎</m:t>
                            </m:r>
                          </m:e>
                        </m:d>
                        <m:sSup>
                          <m:sSupPr>
                            <m:ctrlPr>
                              <a:rPr lang="en-US" altLang="zh-CN" i="1">
                                <a:solidFill>
                                  <a:schemeClr val="bg1"/>
                                </a:solidFill>
                                <a:latin typeface="Cambria Math" panose="02040503050406030204" pitchFamily="18" charset="0"/>
                                <a:ea typeface="全新硬笔行书简" panose="02010600040101010101" pitchFamily="2" charset="-122"/>
                                <a:sym typeface="+mn-ea"/>
                              </a:rPr>
                            </m:ctrlPr>
                          </m:sSupPr>
                          <m:e>
                            <m:r>
                              <a:rPr lang="en-US" altLang="zh-CN" i="1">
                                <a:solidFill>
                                  <a:schemeClr val="bg1"/>
                                </a:solidFill>
                                <a:latin typeface="Cambria Math" panose="02040503050406030204" pitchFamily="18" charset="0"/>
                                <a:ea typeface="全新硬笔行书简" panose="02010600040101010101" pitchFamily="2" charset="-122"/>
                                <a:sym typeface="+mn-ea"/>
                              </a:rPr>
                              <m:t>h</m:t>
                            </m:r>
                          </m:e>
                          <m:sup>
                            <m:r>
                              <a:rPr lang="en-US" altLang="zh-CN" i="1">
                                <a:solidFill>
                                  <a:schemeClr val="bg1"/>
                                </a:solidFill>
                                <a:latin typeface="Cambria Math" panose="02040503050406030204" pitchFamily="18" charset="0"/>
                                <a:ea typeface="全新硬笔行书简" panose="02010600040101010101" pitchFamily="2" charset="-122"/>
                                <a:sym typeface="+mn-ea"/>
                              </a:rPr>
                              <m:t>2</m:t>
                            </m:r>
                          </m:sup>
                        </m:sSup>
                      </m:num>
                      <m:den>
                        <m:r>
                          <a:rPr lang="en-US" altLang="zh-CN" i="1">
                            <a:solidFill>
                              <a:schemeClr val="bg1"/>
                            </a:solidFill>
                            <a:latin typeface="Cambria Math" panose="02040503050406030204" pitchFamily="18" charset="0"/>
                            <a:ea typeface="全新硬笔行书简" panose="02010600040101010101" pitchFamily="2" charset="-122"/>
                            <a:sym typeface="+mn-ea"/>
                          </a:rPr>
                          <m:t>12</m:t>
                        </m:r>
                      </m:den>
                    </m:f>
                    <m:r>
                      <a:rPr lang="en-US" altLang="zh-CN" i="1">
                        <a:solidFill>
                          <a:schemeClr val="bg1"/>
                        </a:solidFill>
                        <a:latin typeface="Cambria Math" panose="02040503050406030204" pitchFamily="18" charset="0"/>
                        <a:ea typeface="全新硬笔行书简" panose="02010600040101010101" pitchFamily="2" charset="-122"/>
                        <a:sym typeface="+mn-ea"/>
                      </a:rPr>
                      <m:t>𝑓</m:t>
                    </m:r>
                    <m:r>
                      <a:rPr lang="en-US" altLang="zh-CN" i="1">
                        <a:solidFill>
                          <a:schemeClr val="bg1"/>
                        </a:solidFill>
                        <a:latin typeface="Cambria Math" panose="02040503050406030204" pitchFamily="18" charset="0"/>
                        <a:ea typeface="全新硬笔行书简" panose="02010600040101010101" pitchFamily="2" charset="-122"/>
                        <a:sym typeface="+mn-ea"/>
                      </a:rPr>
                      <m:t>"(</m:t>
                    </m:r>
                    <m:r>
                      <a:rPr lang="zh-CN" altLang="en-US" i="1">
                        <a:solidFill>
                          <a:schemeClr val="bg1"/>
                        </a:solidFill>
                        <a:latin typeface="Cambria Math" panose="02040503050406030204" pitchFamily="18" charset="0"/>
                        <a:ea typeface="全新硬笔行书简" panose="02010600040101010101" pitchFamily="2" charset="-122"/>
                        <a:sym typeface="+mn-ea"/>
                      </a:rPr>
                      <m:t>𝜂</m:t>
                    </m:r>
                    <m:r>
                      <a:rPr lang="en-US" altLang="zh-CN" i="1">
                        <a:solidFill>
                          <a:schemeClr val="bg1"/>
                        </a:solidFill>
                        <a:latin typeface="Cambria Math" panose="02040503050406030204" pitchFamily="18" charset="0"/>
                        <a:ea typeface="全新硬笔行书简" panose="02010600040101010101" pitchFamily="2" charset="-122"/>
                        <a:sym typeface="+mn-ea"/>
                      </a:rPr>
                      <m:t>)</m:t>
                    </m:r>
                  </m:oMath>
                </a14:m>
                <a:endParaRPr lang="en-US" altLang="zh-CN"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zh-CN" altLang="en-US" dirty="0">
                    <a:solidFill>
                      <a:schemeClr val="bg1"/>
                    </a:solidFill>
                    <a:latin typeface="全新硬笔行书简" panose="02010600040101010101" pitchFamily="2" charset="-122"/>
                    <a:ea typeface="全新硬笔行书简" panose="02010600040101010101" pitchFamily="2" charset="-122"/>
                    <a:sym typeface="+mn-ea"/>
                  </a:rPr>
                  <a:t>所以余项</a:t>
                </a:r>
                <a14:m>
                  <m:oMath xmlns:m="http://schemas.openxmlformats.org/officeDocument/2006/math">
                    <m:sSub>
                      <m:sSubPr>
                        <m:ctrlPr>
                          <a:rPr lang="en-US" altLang="zh-CN" i="1">
                            <a:solidFill>
                              <a:schemeClr val="bg1"/>
                            </a:solidFill>
                            <a:latin typeface="Cambria Math" panose="02040503050406030204" pitchFamily="18" charset="0"/>
                            <a:ea typeface="全新硬笔行书简" panose="02010600040101010101" pitchFamily="2" charset="-122"/>
                            <a:sym typeface="+mn-ea"/>
                          </a:rPr>
                        </m:ctrlPr>
                      </m:sSubPr>
                      <m:e>
                        <m:r>
                          <a:rPr lang="en-US" altLang="zh-CN" i="1">
                            <a:solidFill>
                              <a:schemeClr val="bg1"/>
                            </a:solidFill>
                            <a:latin typeface="Cambria Math" panose="02040503050406030204" pitchFamily="18" charset="0"/>
                            <a:ea typeface="全新硬笔行书简" panose="02010600040101010101" pitchFamily="2" charset="-122"/>
                            <a:sym typeface="+mn-ea"/>
                          </a:rPr>
                          <m:t>𝑅</m:t>
                        </m:r>
                      </m:e>
                      <m:sub>
                        <m:r>
                          <a:rPr lang="en-US" altLang="zh-CN" i="1">
                            <a:solidFill>
                              <a:schemeClr val="bg1"/>
                            </a:solidFill>
                            <a:latin typeface="Cambria Math" panose="02040503050406030204" pitchFamily="18" charset="0"/>
                            <a:ea typeface="全新硬笔行书简" panose="02010600040101010101" pitchFamily="2" charset="-122"/>
                            <a:sym typeface="+mn-ea"/>
                          </a:rPr>
                          <m:t>𝑛</m:t>
                        </m:r>
                      </m:sub>
                    </m:sSub>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𝑓</m:t>
                        </m:r>
                      </m:e>
                    </m:d>
                  </m:oMath>
                </a14:m>
                <a:r>
                  <a:rPr lang="zh-CN" altLang="en-US" dirty="0">
                    <a:solidFill>
                      <a:schemeClr val="bg1"/>
                    </a:solidFill>
                    <a:latin typeface="全新硬笔行书简" panose="02010600040101010101" pitchFamily="2" charset="-122"/>
                    <a:ea typeface="全新硬笔行书简" panose="02010600040101010101" pitchFamily="2" charset="-122"/>
                    <a:sym typeface="+mn-ea"/>
                  </a:rPr>
                  <a:t>是</a:t>
                </a:r>
                <a14:m>
                  <m:oMath xmlns:m="http://schemas.openxmlformats.org/officeDocument/2006/math">
                    <m:sSup>
                      <m:sSupPr>
                        <m:ctrlPr>
                          <a:rPr lang="en-US" altLang="zh-CN" i="1" dirty="0">
                            <a:solidFill>
                              <a:schemeClr val="bg1"/>
                            </a:solidFill>
                            <a:latin typeface="Cambria Math" panose="02040503050406030204" pitchFamily="18" charset="0"/>
                            <a:ea typeface="全新硬笔行书简" panose="02010600040101010101" pitchFamily="2" charset="-122"/>
                            <a:sym typeface="+mn-ea"/>
                          </a:rPr>
                        </m:ctrlPr>
                      </m:sSupPr>
                      <m:e>
                        <m:r>
                          <a:rPr lang="en-US" altLang="zh-CN" i="1" dirty="0">
                            <a:solidFill>
                              <a:schemeClr val="bg1"/>
                            </a:solidFill>
                            <a:latin typeface="Cambria Math" panose="02040503050406030204" pitchFamily="18" charset="0"/>
                            <a:ea typeface="全新硬笔行书简" panose="02010600040101010101" pitchFamily="2" charset="-122"/>
                            <a:sym typeface="+mn-ea"/>
                          </a:rPr>
                          <m:t>h</m:t>
                        </m:r>
                      </m:e>
                      <m:sup>
                        <m:r>
                          <a:rPr lang="en-US" altLang="zh-CN" i="1" dirty="0">
                            <a:solidFill>
                              <a:schemeClr val="bg1"/>
                            </a:solidFill>
                            <a:latin typeface="Cambria Math" panose="02040503050406030204" pitchFamily="18" charset="0"/>
                            <a:ea typeface="全新硬笔行书简" panose="02010600040101010101" pitchFamily="2" charset="-122"/>
                            <a:sym typeface="+mn-ea"/>
                          </a:rPr>
                          <m:t>2</m:t>
                        </m:r>
                      </m:sup>
                    </m:sSup>
                    <m:r>
                      <a:rPr lang="zh-CN" altLang="en-US" i="1" dirty="0">
                        <a:solidFill>
                          <a:schemeClr val="bg1"/>
                        </a:solidFill>
                        <a:latin typeface="Cambria Math" panose="02040503050406030204" pitchFamily="18" charset="0"/>
                        <a:ea typeface="全新硬笔行书简" panose="02010600040101010101" pitchFamily="2" charset="-122"/>
                        <a:sym typeface="+mn-ea"/>
                      </a:rPr>
                      <m:t>阶</m:t>
                    </m:r>
                  </m:oMath>
                </a14:m>
                <a:r>
                  <a:rPr lang="zh-CN" altLang="en-US" dirty="0">
                    <a:solidFill>
                      <a:schemeClr val="bg1"/>
                    </a:solidFill>
                    <a:latin typeface="全新硬笔行书简" panose="02010600040101010101" pitchFamily="2" charset="-122"/>
                    <a:ea typeface="全新硬笔行书简" panose="02010600040101010101" pitchFamily="2" charset="-122"/>
                    <a:sym typeface="+mn-ea"/>
                  </a:rPr>
                  <a:t>的。且有</a:t>
                </a:r>
                <a:endParaRPr lang="en-US" altLang="zh-CN" i="1" dirty="0">
                  <a:solidFill>
                    <a:schemeClr val="bg1"/>
                  </a:solidFill>
                  <a:latin typeface="Cambria Math" panose="02040503050406030204" pitchFamily="18" charset="0"/>
                  <a:ea typeface="全新硬笔行书简" panose="02010600040101010101" pitchFamily="2" charset="-122"/>
                  <a:sym typeface="+mn-ea"/>
                </a:endParaRPr>
              </a:p>
              <a:p>
                <a:pPr eaLnBrk="0" hangingPunct="0">
                  <a:buFontTx/>
                  <a:buNone/>
                </a:pPr>
                <a14:m>
                  <m:oMathPara xmlns:m="http://schemas.openxmlformats.org/officeDocument/2006/math">
                    <m:oMathParaPr>
                      <m:jc m:val="centerGroup"/>
                    </m:oMathParaPr>
                    <m:oMath xmlns:m="http://schemas.openxmlformats.org/officeDocument/2006/math">
                      <m:func>
                        <m:funcPr>
                          <m:ctrlPr>
                            <a:rPr lang="en-US" altLang="zh-CN" i="1">
                              <a:solidFill>
                                <a:schemeClr val="bg1"/>
                              </a:solidFill>
                              <a:latin typeface="Cambria Math" panose="02040503050406030204" pitchFamily="18" charset="0"/>
                              <a:ea typeface="全新硬笔行书简" panose="02010600040101010101" pitchFamily="2" charset="-122"/>
                              <a:sym typeface="+mn-ea"/>
                            </a:rPr>
                          </m:ctrlPr>
                        </m:funcPr>
                        <m:fName>
                          <m:limLow>
                            <m:limLowPr>
                              <m:ctrlPr>
                                <a:rPr lang="en-US" altLang="zh-CN" i="1">
                                  <a:solidFill>
                                    <a:schemeClr val="bg1"/>
                                  </a:solidFill>
                                  <a:latin typeface="Cambria Math" panose="02040503050406030204" pitchFamily="18" charset="0"/>
                                  <a:ea typeface="全新硬笔行书简" panose="02010600040101010101" pitchFamily="2" charset="-122"/>
                                  <a:sym typeface="+mn-ea"/>
                                </a:rPr>
                              </m:ctrlPr>
                            </m:limLowPr>
                            <m:e>
                              <m:r>
                                <m:rPr>
                                  <m:sty m:val="p"/>
                                </m:rPr>
                                <a:rPr lang="en-US" altLang="zh-CN">
                                  <a:solidFill>
                                    <a:schemeClr val="bg1"/>
                                  </a:solidFill>
                                  <a:latin typeface="Cambria Math" panose="02040503050406030204" pitchFamily="18" charset="0"/>
                                  <a:ea typeface="全新硬笔行书简" panose="02010600040101010101" pitchFamily="2" charset="-122"/>
                                  <a:sym typeface="+mn-ea"/>
                                </a:rPr>
                                <m:t>lim</m:t>
                              </m:r>
                            </m:e>
                            <m:lim>
                              <m:r>
                                <a:rPr lang="en-US" altLang="zh-CN" i="1">
                                  <a:solidFill>
                                    <a:schemeClr val="bg1"/>
                                  </a:solidFill>
                                  <a:latin typeface="Cambria Math" panose="02040503050406030204" pitchFamily="18" charset="0"/>
                                  <a:ea typeface="全新硬笔行书简" panose="02010600040101010101" pitchFamily="2" charset="-122"/>
                                  <a:sym typeface="+mn-ea"/>
                                </a:rPr>
                                <m:t>𝑛</m:t>
                              </m:r>
                              <m:r>
                                <a:rPr lang="en-US" altLang="zh-CN" i="1">
                                  <a:solidFill>
                                    <a:schemeClr val="bg1"/>
                                  </a:solidFill>
                                  <a:latin typeface="Cambria Math" panose="02040503050406030204" pitchFamily="18" charset="0"/>
                                  <a:ea typeface="全新硬笔行书简" panose="02010600040101010101" pitchFamily="2" charset="-122"/>
                                  <a:sym typeface="+mn-ea"/>
                                </a:rPr>
                                <m:t>→∞</m:t>
                              </m:r>
                            </m:lim>
                          </m:limLow>
                        </m:fName>
                        <m:e>
                          <m:sSub>
                            <m:sSubPr>
                              <m:ctrlPr>
                                <a:rPr lang="en-US" altLang="zh-CN" i="1">
                                  <a:solidFill>
                                    <a:schemeClr val="bg1"/>
                                  </a:solidFill>
                                  <a:latin typeface="Cambria Math" panose="02040503050406030204" pitchFamily="18" charset="0"/>
                                  <a:ea typeface="全新硬笔行书简" panose="02010600040101010101" pitchFamily="2" charset="-122"/>
                                  <a:sym typeface="+mn-ea"/>
                                </a:rPr>
                              </m:ctrlPr>
                            </m:sSubPr>
                            <m:e>
                              <m:r>
                                <a:rPr lang="en-US" altLang="zh-CN" i="1">
                                  <a:solidFill>
                                    <a:schemeClr val="bg1"/>
                                  </a:solidFill>
                                  <a:latin typeface="Cambria Math" panose="02040503050406030204" pitchFamily="18" charset="0"/>
                                  <a:ea typeface="全新硬笔行书简" panose="02010600040101010101" pitchFamily="2" charset="-122"/>
                                  <a:sym typeface="+mn-ea"/>
                                </a:rPr>
                                <m:t>𝑅</m:t>
                              </m:r>
                            </m:e>
                            <m:sub>
                              <m:r>
                                <a:rPr lang="en-US" altLang="zh-CN" i="1">
                                  <a:solidFill>
                                    <a:schemeClr val="bg1"/>
                                  </a:solidFill>
                                  <a:latin typeface="Cambria Math" panose="02040503050406030204" pitchFamily="18" charset="0"/>
                                  <a:ea typeface="全新硬笔行书简" panose="02010600040101010101" pitchFamily="2" charset="-122"/>
                                  <a:sym typeface="+mn-ea"/>
                                </a:rPr>
                                <m:t>𝑛</m:t>
                              </m:r>
                            </m:sub>
                          </m:sSub>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𝑓</m:t>
                          </m:r>
                          <m:r>
                            <a:rPr lang="en-US" altLang="zh-CN" i="1">
                              <a:solidFill>
                                <a:schemeClr val="bg1"/>
                              </a:solidFill>
                              <a:latin typeface="Cambria Math" panose="02040503050406030204" pitchFamily="18" charset="0"/>
                              <a:ea typeface="全新硬笔行书简" panose="02010600040101010101" pitchFamily="2" charset="-122"/>
                              <a:sym typeface="+mn-ea"/>
                            </a:rPr>
                            <m:t>)/</m:t>
                          </m:r>
                          <m:sSup>
                            <m:sSupPr>
                              <m:ctrlPr>
                                <a:rPr lang="en-US" altLang="zh-CN" i="1">
                                  <a:solidFill>
                                    <a:schemeClr val="bg1"/>
                                  </a:solidFill>
                                  <a:latin typeface="Cambria Math" panose="02040503050406030204" pitchFamily="18" charset="0"/>
                                  <a:ea typeface="全新硬笔行书简" panose="02010600040101010101" pitchFamily="2" charset="-122"/>
                                  <a:sym typeface="+mn-ea"/>
                                </a:rPr>
                              </m:ctrlPr>
                            </m:sSupPr>
                            <m:e>
                              <m:r>
                                <a:rPr lang="en-US" altLang="zh-CN" i="1">
                                  <a:solidFill>
                                    <a:schemeClr val="bg1"/>
                                  </a:solidFill>
                                  <a:latin typeface="Cambria Math" panose="02040503050406030204" pitchFamily="18" charset="0"/>
                                  <a:ea typeface="全新硬笔行书简" panose="02010600040101010101" pitchFamily="2" charset="-122"/>
                                  <a:sym typeface="+mn-ea"/>
                                </a:rPr>
                                <m:t>h</m:t>
                              </m:r>
                            </m:e>
                            <m:sup>
                              <m:r>
                                <a:rPr lang="en-US" altLang="zh-CN" i="1">
                                  <a:solidFill>
                                    <a:schemeClr val="bg1"/>
                                  </a:solidFill>
                                  <a:latin typeface="Cambria Math" panose="02040503050406030204" pitchFamily="18" charset="0"/>
                                  <a:ea typeface="全新硬笔行书简" panose="02010600040101010101" pitchFamily="2" charset="-122"/>
                                  <a:sym typeface="+mn-ea"/>
                                </a:rPr>
                                <m:t>2</m:t>
                              </m:r>
                            </m:sup>
                          </m:sSup>
                        </m:e>
                      </m:func>
                      <m:r>
                        <a:rPr lang="en-US" altLang="zh-CN"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i="1">
                              <a:solidFill>
                                <a:schemeClr val="bg1"/>
                              </a:solidFill>
                              <a:latin typeface="Cambria Math" panose="02040503050406030204" pitchFamily="18" charset="0"/>
                              <a:ea typeface="全新硬笔行书简" panose="02010600040101010101" pitchFamily="2" charset="-122"/>
                              <a:sym typeface="+mn-ea"/>
                            </a:rPr>
                          </m:ctrlPr>
                        </m:fPr>
                        <m:num>
                          <m:r>
                            <a:rPr lang="en-US" altLang="zh-CN" i="1">
                              <a:solidFill>
                                <a:schemeClr val="bg1"/>
                              </a:solidFill>
                              <a:latin typeface="Cambria Math" panose="02040503050406030204" pitchFamily="18" charset="0"/>
                              <a:ea typeface="全新硬笔行书简" panose="02010600040101010101" pitchFamily="2" charset="-122"/>
                              <a:sym typeface="+mn-ea"/>
                            </a:rPr>
                            <m:t>1</m:t>
                          </m:r>
                        </m:num>
                        <m:den>
                          <m:r>
                            <a:rPr lang="en-US" altLang="zh-CN" i="1">
                              <a:solidFill>
                                <a:schemeClr val="bg1"/>
                              </a:solidFill>
                              <a:latin typeface="Cambria Math" panose="02040503050406030204" pitchFamily="18" charset="0"/>
                              <a:ea typeface="全新硬笔行书简" panose="02010600040101010101" pitchFamily="2" charset="-122"/>
                              <a:sym typeface="+mn-ea"/>
                            </a:rPr>
                            <m:t>12</m:t>
                          </m:r>
                        </m:den>
                      </m:f>
                      <m:r>
                        <a:rPr lang="en-US" altLang="zh-CN" i="1">
                          <a:solidFill>
                            <a:schemeClr val="bg1"/>
                          </a:solidFill>
                          <a:latin typeface="Cambria Math" panose="02040503050406030204" pitchFamily="18" charset="0"/>
                          <a:ea typeface="全新硬笔行书简" panose="02010600040101010101" pitchFamily="2" charset="-122"/>
                          <a:sym typeface="+mn-ea"/>
                        </a:rPr>
                        <m:t>(</m:t>
                      </m:r>
                      <m:sSup>
                        <m:sSupPr>
                          <m:ctrlPr>
                            <a:rPr lang="en-US" altLang="zh-CN" i="1">
                              <a:solidFill>
                                <a:schemeClr val="bg1"/>
                              </a:solidFill>
                              <a:latin typeface="Cambria Math" panose="02040503050406030204" pitchFamily="18" charset="0"/>
                              <a:ea typeface="全新硬笔行书简" panose="02010600040101010101" pitchFamily="2" charset="-122"/>
                              <a:sym typeface="+mn-ea"/>
                            </a:rPr>
                          </m:ctrlPr>
                        </m:sSupPr>
                        <m:e>
                          <m:r>
                            <a:rPr lang="en-US" altLang="zh-CN" i="1">
                              <a:solidFill>
                                <a:schemeClr val="bg1"/>
                              </a:solidFill>
                              <a:latin typeface="Cambria Math" panose="02040503050406030204" pitchFamily="18" charset="0"/>
                              <a:ea typeface="全新硬笔行书简" panose="02010600040101010101" pitchFamily="2" charset="-122"/>
                              <a:sym typeface="+mn-ea"/>
                            </a:rPr>
                            <m:t>𝑓</m:t>
                          </m:r>
                        </m:e>
                        <m:sup>
                          <m:r>
                            <a:rPr lang="en-US" altLang="zh-CN" i="1">
                              <a:solidFill>
                                <a:schemeClr val="bg1"/>
                              </a:solidFill>
                              <a:latin typeface="Cambria Math" panose="02040503050406030204" pitchFamily="18" charset="0"/>
                              <a:ea typeface="全新硬笔行书简" panose="02010600040101010101" pitchFamily="2" charset="-122"/>
                              <a:sym typeface="+mn-ea"/>
                            </a:rPr>
                            <m:t>′</m:t>
                          </m:r>
                        </m:sup>
                      </m:sSup>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𝑏</m:t>
                          </m:r>
                        </m:e>
                      </m:d>
                      <m:r>
                        <a:rPr lang="en-US" altLang="zh-CN" i="1">
                          <a:solidFill>
                            <a:schemeClr val="bg1"/>
                          </a:solidFill>
                          <a:latin typeface="Cambria Math" panose="02040503050406030204" pitchFamily="18" charset="0"/>
                          <a:ea typeface="全新硬笔行书简" panose="02010600040101010101" pitchFamily="2" charset="-122"/>
                          <a:sym typeface="+mn-ea"/>
                        </a:rPr>
                        <m:t>−</m:t>
                      </m:r>
                      <m:sSup>
                        <m:sSupPr>
                          <m:ctrlPr>
                            <a:rPr lang="en-US" altLang="zh-CN" i="1">
                              <a:solidFill>
                                <a:schemeClr val="bg1"/>
                              </a:solidFill>
                              <a:latin typeface="Cambria Math" panose="02040503050406030204" pitchFamily="18" charset="0"/>
                              <a:ea typeface="全新硬笔行书简" panose="02010600040101010101" pitchFamily="2" charset="-122"/>
                              <a:sym typeface="+mn-ea"/>
                            </a:rPr>
                          </m:ctrlPr>
                        </m:sSupPr>
                        <m:e>
                          <m:r>
                            <a:rPr lang="en-US" altLang="zh-CN" i="1">
                              <a:solidFill>
                                <a:schemeClr val="bg1"/>
                              </a:solidFill>
                              <a:latin typeface="Cambria Math" panose="02040503050406030204" pitchFamily="18" charset="0"/>
                              <a:ea typeface="全新硬笔行书简" panose="02010600040101010101" pitchFamily="2" charset="-122"/>
                              <a:sym typeface="+mn-ea"/>
                            </a:rPr>
                            <m:t>𝑓</m:t>
                          </m:r>
                        </m:e>
                        <m:sup>
                          <m:r>
                            <a:rPr lang="en-US" altLang="zh-CN" i="1">
                              <a:solidFill>
                                <a:schemeClr val="bg1"/>
                              </a:solidFill>
                              <a:latin typeface="Cambria Math" panose="02040503050406030204" pitchFamily="18" charset="0"/>
                              <a:ea typeface="全新硬笔行书简" panose="02010600040101010101" pitchFamily="2" charset="-122"/>
                              <a:sym typeface="+mn-ea"/>
                            </a:rPr>
                            <m:t>′</m:t>
                          </m:r>
                        </m:sup>
                      </m:sSup>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𝑎</m:t>
                          </m:r>
                        </m:e>
                      </m:d>
                      <m:r>
                        <a:rPr lang="en-US" altLang="zh-CN" i="1">
                          <a:solidFill>
                            <a:schemeClr val="bg1"/>
                          </a:solidFill>
                          <a:latin typeface="Cambria Math" panose="02040503050406030204" pitchFamily="18" charset="0"/>
                          <a:ea typeface="全新硬笔行书简" panose="02010600040101010101" pitchFamily="2" charset="-122"/>
                          <a:sym typeface="+mn-ea"/>
                        </a:rPr>
                        <m:t>)</m:t>
                      </m:r>
                    </m:oMath>
                  </m:oMathPara>
                </a14:m>
                <a:endParaRPr lang="zh-CN" altLang="en-US" dirty="0">
                  <a:solidFill>
                    <a:schemeClr val="bg1"/>
                  </a:solidFill>
                  <a:latin typeface="全新硬笔行书简" panose="02010600040101010101" pitchFamily="2" charset="-122"/>
                  <a:ea typeface="全新硬笔行书简" panose="02010600040101010101" pitchFamily="2" charset="-122"/>
                  <a:sym typeface="+mn-ea"/>
                </a:endParaRPr>
              </a:p>
            </p:txBody>
          </p:sp>
        </mc:Choice>
        <mc:Fallback>
          <p:sp>
            <p:nvSpPr>
              <p:cNvPr id="5" name="矩形 4"/>
              <p:cNvSpPr>
                <a:spLocks noRot="1" noChangeAspect="1" noMove="1" noResize="1" noEditPoints="1" noAdjustHandles="1" noChangeArrowheads="1" noChangeShapeType="1" noTextEdit="1"/>
              </p:cNvSpPr>
              <p:nvPr/>
            </p:nvSpPr>
            <p:spPr>
              <a:xfrm>
                <a:off x="228594" y="1355816"/>
                <a:ext cx="8686692" cy="4382097"/>
              </a:xfrm>
              <a:prstGeom prst="rect">
                <a:avLst/>
              </a:prstGeom>
              <a:blipFill>
                <a:blip r:embed="rId2"/>
                <a:stretch>
                  <a:fillRect l="-561" t="-6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253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1000"/>
                                        <p:tgtEl>
                                          <p:spTgt spid="5">
                                            <p:txEl>
                                              <p:pRg st="2" end="2"/>
                                            </p:txEl>
                                          </p:spTgt>
                                        </p:tgtEl>
                                      </p:cBhvr>
                                    </p:animEffect>
                                    <p:anim calcmode="lin" valueType="num">
                                      <p:cBhvr>
                                        <p:cTn id="17"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8"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Effect transition="in" filter="fade">
                                      <p:cBhvr>
                                        <p:cTn id="33" dur="1000"/>
                                        <p:tgtEl>
                                          <p:spTgt spid="5">
                                            <p:txEl>
                                              <p:pRg st="5" end="5"/>
                                            </p:txEl>
                                          </p:spTgt>
                                        </p:tgtEl>
                                      </p:cBhvr>
                                    </p:animEffect>
                                    <p:anim calcmode="lin" valueType="num">
                                      <p:cBhvr>
                                        <p:cTn id="34"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6" end="6"/>
                                            </p:txEl>
                                          </p:spTgt>
                                        </p:tgtEl>
                                        <p:attrNameLst>
                                          <p:attrName>style.visibility</p:attrName>
                                        </p:attrNameLst>
                                      </p:cBhvr>
                                      <p:to>
                                        <p:strVal val="visible"/>
                                      </p:to>
                                    </p:set>
                                    <p:animEffect transition="in" filter="fade">
                                      <p:cBhvr>
                                        <p:cTn id="40" dur="500"/>
                                        <p:tgtEl>
                                          <p:spTgt spid="5">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
                                            <p:txEl>
                                              <p:pRg st="7" end="7"/>
                                            </p:txEl>
                                          </p:spTgt>
                                        </p:tgtEl>
                                        <p:attrNameLst>
                                          <p:attrName>style.visibility</p:attrName>
                                        </p:attrNameLst>
                                      </p:cBhvr>
                                      <p:to>
                                        <p:strVal val="visible"/>
                                      </p:to>
                                    </p:set>
                                    <p:animEffect transition="in" filter="fade">
                                      <p:cBhvr>
                                        <p:cTn id="45" dur="500"/>
                                        <p:tgtEl>
                                          <p:spTgt spid="5">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5">
                                            <p:txEl>
                                              <p:pRg st="8" end="8"/>
                                            </p:txEl>
                                          </p:spTgt>
                                        </p:tgtEl>
                                        <p:attrNameLst>
                                          <p:attrName>style.visibility</p:attrName>
                                        </p:attrNameLst>
                                      </p:cBhvr>
                                      <p:to>
                                        <p:strVal val="visible"/>
                                      </p:to>
                                    </p:set>
                                    <p:animEffect transition="in" filter="fade">
                                      <p:cBhvr>
                                        <p:cTn id="50" dur="1000"/>
                                        <p:tgtEl>
                                          <p:spTgt spid="5">
                                            <p:txEl>
                                              <p:pRg st="8" end="8"/>
                                            </p:txEl>
                                          </p:spTgt>
                                        </p:tgtEl>
                                      </p:cBhvr>
                                    </p:animEffect>
                                    <p:anim calcmode="lin" valueType="num">
                                      <p:cBhvr>
                                        <p:cTn id="51"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52"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171567" y="1062037"/>
            <a:ext cx="3486059" cy="871538"/>
          </a:xfrm>
        </p:spPr>
        <p:txBody>
          <a:bodyPr/>
          <a:lstStyle/>
          <a:p>
            <a:r>
              <a:rPr lang="zh-CN" altLang="en-US" sz="4950" dirty="0">
                <a:solidFill>
                  <a:srgbClr val="00B050"/>
                </a:solidFill>
                <a:latin typeface="全新硬笔行书简" panose="02010600040101010101" pitchFamily="2" charset="-122"/>
                <a:ea typeface="全新硬笔行书简" panose="02010600040101010101" pitchFamily="2" charset="-122"/>
              </a:rPr>
              <a:t>数值积分</a:t>
            </a:r>
          </a:p>
        </p:txBody>
      </p:sp>
      <p:sp>
        <p:nvSpPr>
          <p:cNvPr id="4" name="文本占位符 3"/>
          <p:cNvSpPr>
            <a:spLocks noGrp="1" noChangeArrowheads="1"/>
          </p:cNvSpPr>
          <p:nvPr>
            <p:ph type="body" sz="half" idx="2"/>
          </p:nvPr>
        </p:nvSpPr>
        <p:spPr>
          <a:xfrm>
            <a:off x="457202" y="2139497"/>
            <a:ext cx="8115195" cy="3518297"/>
          </a:xfrm>
        </p:spPr>
        <p:txBody>
          <a:bodyPr/>
          <a:lstStyle/>
          <a:p>
            <a:r>
              <a:rPr lang="zh-CN" altLang="en-US" sz="2400" b="1" dirty="0">
                <a:solidFill>
                  <a:schemeClr val="bg1"/>
                </a:solidFill>
                <a:latin typeface="全新硬笔行书简" panose="02010600040101010101" pitchFamily="2" charset="-122"/>
                <a:ea typeface="全新硬笔行书简" panose="02010600040101010101" pitchFamily="2" charset="-122"/>
              </a:rPr>
              <a:t>        在</a:t>
            </a:r>
            <a:r>
              <a:rPr lang="en-US" altLang="zh-CN" sz="2400" b="1" dirty="0">
                <a:solidFill>
                  <a:schemeClr val="bg1"/>
                </a:solidFill>
                <a:latin typeface="全新硬笔行书简" panose="02010600040101010101" pitchFamily="2" charset="-122"/>
                <a:ea typeface="全新硬笔行书简" panose="02010600040101010101" pitchFamily="2" charset="-122"/>
              </a:rPr>
              <a:t>《</a:t>
            </a:r>
            <a:r>
              <a:rPr lang="zh-CN" altLang="en-US" sz="2400" b="1" dirty="0">
                <a:solidFill>
                  <a:schemeClr val="bg1"/>
                </a:solidFill>
                <a:latin typeface="全新硬笔行书简" panose="02010600040101010101" pitchFamily="2" charset="-122"/>
                <a:ea typeface="全新硬笔行书简" panose="02010600040101010101" pitchFamily="2" charset="-122"/>
              </a:rPr>
              <a:t>高等数学</a:t>
            </a:r>
            <a:r>
              <a:rPr lang="en-US" altLang="zh-CN" sz="2400" b="1" dirty="0">
                <a:solidFill>
                  <a:schemeClr val="bg1"/>
                </a:solidFill>
                <a:latin typeface="全新硬笔行书简" panose="02010600040101010101" pitchFamily="2" charset="-122"/>
                <a:ea typeface="全新硬笔行书简" panose="02010600040101010101" pitchFamily="2" charset="-122"/>
              </a:rPr>
              <a:t>》</a:t>
            </a:r>
            <a:r>
              <a:rPr lang="zh-CN" altLang="en-US" sz="2400" b="1" dirty="0">
                <a:solidFill>
                  <a:schemeClr val="bg1"/>
                </a:solidFill>
                <a:latin typeface="全新硬笔行书简" panose="02010600040101010101" pitchFamily="2" charset="-122"/>
                <a:ea typeface="全新硬笔行书简" panose="02010600040101010101" pitchFamily="2" charset="-122"/>
              </a:rPr>
              <a:t>中，学习了计算定积分的牛顿</a:t>
            </a:r>
            <a:r>
              <a:rPr lang="en-US" altLang="zh-CN" sz="2400" b="1" dirty="0">
                <a:solidFill>
                  <a:schemeClr val="bg1"/>
                </a:solidFill>
                <a:latin typeface="全新硬笔行书简" panose="02010600040101010101" pitchFamily="2" charset="-122"/>
                <a:ea typeface="全新硬笔行书简" panose="02010600040101010101" pitchFamily="2" charset="-122"/>
              </a:rPr>
              <a:t>—</a:t>
            </a:r>
            <a:r>
              <a:rPr lang="zh-CN" altLang="en-US" sz="2400" b="1" dirty="0">
                <a:solidFill>
                  <a:schemeClr val="bg1"/>
                </a:solidFill>
                <a:latin typeface="全新硬笔行书简" panose="02010600040101010101" pitchFamily="2" charset="-122"/>
                <a:ea typeface="全新硬笔行书简" panose="02010600040101010101" pitchFamily="2" charset="-122"/>
              </a:rPr>
              <a:t>莱布尼兹公式。但实际运用中往往有困难。</a:t>
            </a:r>
            <a:endParaRPr lang="en-US" altLang="zh-CN" sz="2400" b="1" dirty="0">
              <a:solidFill>
                <a:schemeClr val="bg1"/>
              </a:solidFill>
              <a:latin typeface="全新硬笔行书简" panose="02010600040101010101" pitchFamily="2" charset="-122"/>
              <a:ea typeface="全新硬笔行书简" panose="02010600040101010101" pitchFamily="2" charset="-122"/>
            </a:endParaRPr>
          </a:p>
          <a:p>
            <a:pPr marL="257175" indent="-257175">
              <a:buFont typeface="Arial" panose="020B0604020202020204" pitchFamily="34" charset="0"/>
              <a:buChar char="•"/>
            </a:pPr>
            <a:r>
              <a:rPr lang="zh-CN" altLang="en-US" sz="2400" b="1" dirty="0">
                <a:solidFill>
                  <a:schemeClr val="bg1"/>
                </a:solidFill>
                <a:latin typeface="全新硬笔行书简" panose="02010600040101010101" pitchFamily="2" charset="-122"/>
                <a:ea typeface="全新硬笔行书简" panose="02010600040101010101" pitchFamily="2" charset="-122"/>
              </a:rPr>
              <a:t>大量被积函数的原函数不是初等函数；</a:t>
            </a:r>
            <a:endParaRPr lang="en-US" altLang="zh-CN" sz="2400" b="1" dirty="0">
              <a:solidFill>
                <a:schemeClr val="bg1"/>
              </a:solidFill>
              <a:latin typeface="全新硬笔行书简" panose="02010600040101010101" pitchFamily="2" charset="-122"/>
              <a:ea typeface="全新硬笔行书简" panose="02010600040101010101" pitchFamily="2" charset="-122"/>
            </a:endParaRPr>
          </a:p>
          <a:p>
            <a:pPr marL="257175" indent="-257175">
              <a:buFont typeface="Arial" panose="020B0604020202020204" pitchFamily="34" charset="0"/>
              <a:buChar char="•"/>
            </a:pPr>
            <a:r>
              <a:rPr lang="zh-CN" altLang="en-US" sz="2400" b="1" dirty="0">
                <a:solidFill>
                  <a:schemeClr val="bg1"/>
                </a:solidFill>
                <a:latin typeface="全新硬笔行书简" panose="02010600040101010101" pitchFamily="2" charset="-122"/>
                <a:ea typeface="全新硬笔行书简" panose="02010600040101010101" pitchFamily="2" charset="-122"/>
              </a:rPr>
              <a:t>许多情形下只有实验或测试的数据表而非函数解析</a:t>
            </a:r>
            <a:r>
              <a:rPr lang="zh-CN" altLang="en-US" sz="2400" b="1" dirty="0">
                <a:solidFill>
                  <a:schemeClr val="bg1"/>
                </a:solidFill>
                <a:latin typeface="全新硬笔行书简" panose="02010600040101010101" pitchFamily="2" charset="-122"/>
                <a:ea typeface="全新硬笔行书简" panose="02010600040101010101" pitchFamily="2" charset="-122"/>
              </a:rPr>
              <a:t>式。</a:t>
            </a:r>
            <a:endParaRPr lang="en-US" altLang="zh-CN" sz="2400" b="1" dirty="0">
              <a:solidFill>
                <a:schemeClr val="bg1"/>
              </a:solidFill>
              <a:latin typeface="全新硬笔行书简" panose="02010600040101010101" pitchFamily="2" charset="-122"/>
              <a:ea typeface="全新硬笔行书简" panose="02010600040101010101" pitchFamily="2" charset="-122"/>
            </a:endParaRPr>
          </a:p>
          <a:p>
            <a:r>
              <a:rPr lang="zh-CN" altLang="en-US" sz="2400" b="1" dirty="0">
                <a:solidFill>
                  <a:schemeClr val="bg1"/>
                </a:solidFill>
                <a:latin typeface="全新硬笔行书简" panose="02010600040101010101" pitchFamily="2" charset="-122"/>
                <a:ea typeface="全新硬笔行书简" panose="02010600040101010101" pitchFamily="2" charset="-122"/>
              </a:rPr>
              <a:t>因此，有必要研究积分数值计算问题。</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矩形 4"/>
              <p:cNvSpPr/>
              <p:nvPr/>
            </p:nvSpPr>
            <p:spPr>
              <a:xfrm>
                <a:off x="171568" y="971615"/>
                <a:ext cx="8800869" cy="5066002"/>
              </a:xfrm>
              <a:prstGeom prst="rect">
                <a:avLst/>
              </a:prstGeom>
            </p:spPr>
            <p:txBody>
              <a:bodyPr wrap="square">
                <a:spAutoFit/>
              </a:bodyPr>
              <a:lstStyle/>
              <a:p>
                <a:pPr eaLnBrk="0" hangingPunct="0">
                  <a:buFontTx/>
                  <a:buNone/>
                </a:pPr>
                <a:r>
                  <a:rPr lang="en-US" altLang="zh-CN"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3.2</a:t>
                </a:r>
                <a:r>
                  <a:rPr lang="en-US" altLang="zh-CN" dirty="0">
                    <a:solidFill>
                      <a:schemeClr val="bg1"/>
                    </a:solidFill>
                    <a:latin typeface="全新硬笔行书简" panose="02010600040101010101" pitchFamily="2" charset="-122"/>
                    <a:ea typeface="全新硬笔行书简" panose="02010600040101010101" pitchFamily="2" charset="-122"/>
                    <a:sym typeface="+mn-ea"/>
                  </a:rPr>
                  <a:t>  </a:t>
                </a:r>
                <a:r>
                  <a:rPr lang="zh-CN" altLang="en-US" dirty="0">
                    <a:solidFill>
                      <a:schemeClr val="bg1"/>
                    </a:solidFill>
                    <a:latin typeface="全新硬笔行书简" panose="02010600040101010101" pitchFamily="2" charset="-122"/>
                    <a:ea typeface="全新硬笔行书简" panose="02010600040101010101" pitchFamily="2" charset="-122"/>
                    <a:sym typeface="+mn-ea"/>
                  </a:rPr>
                  <a:t>复合辛普森公式</a:t>
                </a:r>
                <a:endParaRPr lang="en-US" altLang="zh-CN"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en-US" altLang="zh-CN" dirty="0">
                    <a:solidFill>
                      <a:schemeClr val="bg1"/>
                    </a:solidFill>
                    <a:latin typeface="全新硬笔行书简" panose="02010600040101010101" pitchFamily="2" charset="-122"/>
                    <a:ea typeface="全新硬笔行书简" panose="02010600040101010101" pitchFamily="2" charset="-122"/>
                    <a:sym typeface="+mn-ea"/>
                  </a:rPr>
                  <a:t>        </a:t>
                </a:r>
                <a:r>
                  <a:rPr lang="zh-CN" altLang="en-US" dirty="0">
                    <a:solidFill>
                      <a:schemeClr val="bg1"/>
                    </a:solidFill>
                    <a:latin typeface="全新硬笔行书简" panose="02010600040101010101" pitchFamily="2" charset="-122"/>
                    <a:ea typeface="全新硬笔行书简" panose="02010600040101010101" pitchFamily="2" charset="-122"/>
                    <a:sym typeface="+mn-ea"/>
                  </a:rPr>
                  <a:t>将区间</a:t>
                </a:r>
                <a14:m>
                  <m:oMath xmlns:m="http://schemas.openxmlformats.org/officeDocument/2006/math">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𝑎</m:t>
                    </m:r>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𝑏</m:t>
                    </m:r>
                    <m:r>
                      <a:rPr lang="en-US" altLang="zh-CN" i="1">
                        <a:solidFill>
                          <a:schemeClr val="bg1"/>
                        </a:solidFill>
                        <a:latin typeface="Cambria Math" panose="02040503050406030204" pitchFamily="18" charset="0"/>
                        <a:ea typeface="全新硬笔行书简" panose="02010600040101010101" pitchFamily="2" charset="-122"/>
                        <a:sym typeface="+mn-ea"/>
                      </a:rPr>
                      <m:t>]</m:t>
                    </m:r>
                  </m:oMath>
                </a14:m>
                <a:r>
                  <a:rPr lang="en-US" altLang="zh-CN" i="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n</a:t>
                </a:r>
                <a:r>
                  <a:rPr lang="zh-CN" altLang="en-US" dirty="0">
                    <a:solidFill>
                      <a:schemeClr val="bg1"/>
                    </a:solidFill>
                    <a:latin typeface="全新硬笔行书简" panose="02010600040101010101" pitchFamily="2" charset="-122"/>
                    <a:ea typeface="全新硬笔行书简" panose="02010600040101010101" pitchFamily="2" charset="-122"/>
                    <a:sym typeface="+mn-ea"/>
                  </a:rPr>
                  <a:t>等分</a:t>
                </a:r>
                <a:r>
                  <a:rPr lang="zh-CN" altLang="en-US" dirty="0">
                    <a:solidFill>
                      <a:schemeClr val="bg1"/>
                    </a:solidFill>
                    <a:latin typeface="全新硬笔行书简" panose="02010600040101010101" pitchFamily="2" charset="-122"/>
                    <a:ea typeface="全新硬笔行书简" panose="02010600040101010101" pitchFamily="2" charset="-122"/>
                    <a:sym typeface="+mn-ea"/>
                  </a:rPr>
                  <a:t>，在</a:t>
                </a:r>
                <a:r>
                  <a:rPr lang="zh-CN" altLang="en-US" dirty="0">
                    <a:solidFill>
                      <a:schemeClr val="bg1"/>
                    </a:solidFill>
                    <a:latin typeface="全新硬笔行书简" panose="02010600040101010101" pitchFamily="2" charset="-122"/>
                    <a:ea typeface="全新硬笔行书简" panose="02010600040101010101" pitchFamily="2" charset="-122"/>
                    <a:sym typeface="+mn-ea"/>
                  </a:rPr>
                  <a:t>每个子区间</a:t>
                </a:r>
                <a14:m>
                  <m:oMath xmlns:m="http://schemas.openxmlformats.org/officeDocument/2006/math">
                    <m:r>
                      <a:rPr lang="en-US" altLang="zh-CN" i="1">
                        <a:solidFill>
                          <a:schemeClr val="bg1"/>
                        </a:solidFill>
                        <a:latin typeface="Cambria Math" panose="02040503050406030204" pitchFamily="18" charset="0"/>
                        <a:ea typeface="全新硬笔行书简" panose="02010600040101010101" pitchFamily="2" charset="-122"/>
                        <a:sym typeface="+mn-ea"/>
                      </a:rPr>
                      <m:t>[</m:t>
                    </m:r>
                    <m:sSub>
                      <m:sSubPr>
                        <m:ctrlPr>
                          <a:rPr lang="en-US" altLang="zh-CN" i="1">
                            <a:solidFill>
                              <a:schemeClr val="bg1"/>
                            </a:solidFill>
                            <a:latin typeface="Cambria Math" panose="02040503050406030204" pitchFamily="18" charset="0"/>
                            <a:ea typeface="全新硬笔行书简" panose="02010600040101010101" pitchFamily="2" charset="-122"/>
                            <a:sym typeface="+mn-ea"/>
                          </a:rPr>
                        </m:ctrlPr>
                      </m:sSubPr>
                      <m:e>
                        <m:r>
                          <a:rPr lang="en-US" altLang="zh-CN" i="1">
                            <a:solidFill>
                              <a:schemeClr val="bg1"/>
                            </a:solidFill>
                            <a:latin typeface="Cambria Math" panose="02040503050406030204" pitchFamily="18" charset="0"/>
                            <a:ea typeface="全新硬笔行书简" panose="02010600040101010101" pitchFamily="2" charset="-122"/>
                            <a:sym typeface="+mn-ea"/>
                          </a:rPr>
                          <m:t>𝑥</m:t>
                        </m:r>
                      </m:e>
                      <m:sub>
                        <m:r>
                          <a:rPr lang="en-US" altLang="zh-CN" i="1">
                            <a:solidFill>
                              <a:schemeClr val="bg1"/>
                            </a:solidFill>
                            <a:latin typeface="Cambria Math" panose="02040503050406030204" pitchFamily="18" charset="0"/>
                            <a:ea typeface="全新硬笔行书简" panose="02010600040101010101" pitchFamily="2" charset="-122"/>
                            <a:sym typeface="+mn-ea"/>
                          </a:rPr>
                          <m:t>𝑘</m:t>
                        </m:r>
                      </m:sub>
                    </m:sSub>
                    <m:r>
                      <a:rPr lang="en-US" altLang="zh-CN" i="1">
                        <a:solidFill>
                          <a:schemeClr val="bg1"/>
                        </a:solidFill>
                        <a:latin typeface="Cambria Math" panose="02040503050406030204" pitchFamily="18" charset="0"/>
                        <a:ea typeface="全新硬笔行书简" panose="02010600040101010101" pitchFamily="2" charset="-122"/>
                        <a:sym typeface="+mn-ea"/>
                      </a:rPr>
                      <m:t>,</m:t>
                    </m:r>
                    <m:sSub>
                      <m:sSubPr>
                        <m:ctrlPr>
                          <a:rPr lang="en-US" altLang="zh-CN" i="1">
                            <a:solidFill>
                              <a:schemeClr val="bg1"/>
                            </a:solidFill>
                            <a:latin typeface="Cambria Math" panose="02040503050406030204" pitchFamily="18" charset="0"/>
                            <a:ea typeface="全新硬笔行书简" panose="02010600040101010101" pitchFamily="2" charset="-122"/>
                            <a:sym typeface="+mn-ea"/>
                          </a:rPr>
                        </m:ctrlPr>
                      </m:sSubPr>
                      <m:e>
                        <m:r>
                          <a:rPr lang="en-US" altLang="zh-CN" i="1">
                            <a:solidFill>
                              <a:schemeClr val="bg1"/>
                            </a:solidFill>
                            <a:latin typeface="Cambria Math" panose="02040503050406030204" pitchFamily="18" charset="0"/>
                            <a:ea typeface="全新硬笔行书简" panose="02010600040101010101" pitchFamily="2" charset="-122"/>
                            <a:sym typeface="+mn-ea"/>
                          </a:rPr>
                          <m:t>𝑥</m:t>
                        </m:r>
                      </m:e>
                      <m:sub>
                        <m:r>
                          <a:rPr lang="en-US" altLang="zh-CN" i="1">
                            <a:solidFill>
                              <a:schemeClr val="bg1"/>
                            </a:solidFill>
                            <a:latin typeface="Cambria Math" panose="02040503050406030204" pitchFamily="18" charset="0"/>
                            <a:ea typeface="全新硬笔行书简" panose="02010600040101010101" pitchFamily="2" charset="-122"/>
                            <a:sym typeface="+mn-ea"/>
                          </a:rPr>
                          <m:t>𝑘</m:t>
                        </m:r>
                        <m:r>
                          <a:rPr lang="en-US" altLang="zh-CN" i="1">
                            <a:solidFill>
                              <a:schemeClr val="bg1"/>
                            </a:solidFill>
                            <a:latin typeface="Cambria Math" panose="02040503050406030204" pitchFamily="18" charset="0"/>
                            <a:ea typeface="全新硬笔行书简" panose="02010600040101010101" pitchFamily="2" charset="-122"/>
                            <a:sym typeface="+mn-ea"/>
                          </a:rPr>
                          <m:t>+1</m:t>
                        </m:r>
                      </m:sub>
                    </m:sSub>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𝑘</m:t>
                    </m:r>
                    <m:r>
                      <a:rPr lang="en-US" altLang="zh-CN" i="1">
                        <a:solidFill>
                          <a:schemeClr val="bg1"/>
                        </a:solidFill>
                        <a:latin typeface="Cambria Math" panose="02040503050406030204" pitchFamily="18" charset="0"/>
                        <a:ea typeface="全新硬笔行书简" panose="02010600040101010101" pitchFamily="2" charset="-122"/>
                        <a:sym typeface="+mn-ea"/>
                      </a:rPr>
                      <m:t>=0,1,⋯,</m:t>
                    </m:r>
                    <m:r>
                      <a:rPr lang="en-US" altLang="zh-CN" i="1">
                        <a:solidFill>
                          <a:schemeClr val="bg1"/>
                        </a:solidFill>
                        <a:latin typeface="Cambria Math" panose="02040503050406030204" pitchFamily="18" charset="0"/>
                        <a:ea typeface="Cambria Math" panose="02040503050406030204" pitchFamily="18" charset="0"/>
                        <a:sym typeface="+mn-ea"/>
                      </a:rPr>
                      <m:t>𝑛</m:t>
                    </m:r>
                    <m:r>
                      <a:rPr lang="en-US" altLang="zh-CN" i="1">
                        <a:solidFill>
                          <a:schemeClr val="bg1"/>
                        </a:solidFill>
                        <a:latin typeface="Cambria Math" panose="02040503050406030204" pitchFamily="18" charset="0"/>
                        <a:ea typeface="Cambria Math" panose="02040503050406030204" pitchFamily="18" charset="0"/>
                        <a:sym typeface="+mn-ea"/>
                      </a:rPr>
                      <m:t>−1)</m:t>
                    </m:r>
                  </m:oMath>
                </a14:m>
                <a:r>
                  <a:rPr lang="zh-CN" altLang="en-US" dirty="0">
                    <a:solidFill>
                      <a:schemeClr val="bg1"/>
                    </a:solidFill>
                    <a:latin typeface="全新硬笔行书简" panose="02010600040101010101" pitchFamily="2" charset="-122"/>
                    <a:ea typeface="全新硬笔行书简" panose="02010600040101010101" pitchFamily="2" charset="-122"/>
                    <a:sym typeface="+mn-ea"/>
                  </a:rPr>
                  <a:t>上</a:t>
                </a:r>
                <a:r>
                  <a:rPr lang="zh-CN" altLang="en-US" dirty="0">
                    <a:solidFill>
                      <a:schemeClr val="bg1"/>
                    </a:solidFill>
                    <a:latin typeface="全新硬笔行书简" panose="02010600040101010101" pitchFamily="2" charset="-122"/>
                    <a:ea typeface="全新硬笔行书简" panose="02010600040101010101" pitchFamily="2" charset="-122"/>
                    <a:sym typeface="+mn-ea"/>
                  </a:rPr>
                  <a:t>采用辛普森公式，记</a:t>
                </a:r>
                <a14:m>
                  <m:oMath xmlns:m="http://schemas.openxmlformats.org/officeDocument/2006/math">
                    <m:sSub>
                      <m:sSubPr>
                        <m:ctrlPr>
                          <a:rPr lang="en-US" altLang="zh-CN" i="1">
                            <a:solidFill>
                              <a:schemeClr val="bg1"/>
                            </a:solidFill>
                            <a:latin typeface="Cambria Math" panose="02040503050406030204" pitchFamily="18" charset="0"/>
                            <a:ea typeface="全新硬笔行书简" panose="02010600040101010101" pitchFamily="2" charset="-122"/>
                            <a:sym typeface="+mn-ea"/>
                          </a:rPr>
                        </m:ctrlPr>
                      </m:sSubPr>
                      <m:e>
                        <m:r>
                          <a:rPr lang="en-US" altLang="zh-CN" i="1">
                            <a:solidFill>
                              <a:schemeClr val="bg1"/>
                            </a:solidFill>
                            <a:latin typeface="Cambria Math" panose="02040503050406030204" pitchFamily="18" charset="0"/>
                            <a:ea typeface="全新硬笔行书简" panose="02010600040101010101" pitchFamily="2" charset="-122"/>
                            <a:sym typeface="+mn-ea"/>
                          </a:rPr>
                          <m:t>𝑥</m:t>
                        </m:r>
                      </m:e>
                      <m:sub>
                        <m:r>
                          <a:rPr lang="en-US" altLang="zh-CN" i="1">
                            <a:solidFill>
                              <a:schemeClr val="bg1"/>
                            </a:solidFill>
                            <a:latin typeface="Cambria Math" panose="02040503050406030204" pitchFamily="18" charset="0"/>
                            <a:ea typeface="全新硬笔行书简" panose="02010600040101010101" pitchFamily="2" charset="-122"/>
                            <a:sym typeface="+mn-ea"/>
                          </a:rPr>
                          <m:t>𝑘</m:t>
                        </m:r>
                        <m:r>
                          <a:rPr lang="en-US" altLang="zh-CN" i="1">
                            <a:solidFill>
                              <a:schemeClr val="bg1"/>
                            </a:solidFill>
                            <a:latin typeface="Cambria Math" panose="02040503050406030204" pitchFamily="18" charset="0"/>
                            <a:ea typeface="全新硬笔行书简" panose="02010600040101010101" pitchFamily="2" charset="-122"/>
                            <a:sym typeface="+mn-ea"/>
                          </a:rPr>
                          <m:t>+1/2</m:t>
                        </m:r>
                      </m:sub>
                    </m:sSub>
                    <m:r>
                      <a:rPr lang="en-US" altLang="zh-CN" i="1">
                        <a:solidFill>
                          <a:schemeClr val="bg1"/>
                        </a:solidFill>
                        <a:latin typeface="Cambria Math" panose="02040503050406030204" pitchFamily="18" charset="0"/>
                        <a:ea typeface="全新硬笔行书简" panose="02010600040101010101" pitchFamily="2" charset="-122"/>
                        <a:sym typeface="+mn-ea"/>
                      </a:rPr>
                      <m:t>=</m:t>
                    </m:r>
                    <m:sSub>
                      <m:sSubPr>
                        <m:ctrlPr>
                          <a:rPr lang="en-US" altLang="zh-CN" i="1">
                            <a:solidFill>
                              <a:schemeClr val="bg1"/>
                            </a:solidFill>
                            <a:latin typeface="Cambria Math" panose="02040503050406030204" pitchFamily="18" charset="0"/>
                            <a:ea typeface="全新硬笔行书简" panose="02010600040101010101" pitchFamily="2" charset="-122"/>
                            <a:sym typeface="+mn-ea"/>
                          </a:rPr>
                        </m:ctrlPr>
                      </m:sSubPr>
                      <m:e>
                        <m:r>
                          <a:rPr lang="en-US" altLang="zh-CN" i="1">
                            <a:solidFill>
                              <a:schemeClr val="bg1"/>
                            </a:solidFill>
                            <a:latin typeface="Cambria Math" panose="02040503050406030204" pitchFamily="18" charset="0"/>
                            <a:ea typeface="全新硬笔行书简" panose="02010600040101010101" pitchFamily="2" charset="-122"/>
                            <a:sym typeface="+mn-ea"/>
                          </a:rPr>
                          <m:t>𝑥</m:t>
                        </m:r>
                      </m:e>
                      <m:sub>
                        <m:r>
                          <a:rPr lang="en-US" altLang="zh-CN" i="1">
                            <a:solidFill>
                              <a:schemeClr val="bg1"/>
                            </a:solidFill>
                            <a:latin typeface="Cambria Math" panose="02040503050406030204" pitchFamily="18" charset="0"/>
                            <a:ea typeface="全新硬笔行书简" panose="02010600040101010101" pitchFamily="2" charset="-122"/>
                            <a:sym typeface="+mn-ea"/>
                          </a:rPr>
                          <m:t>𝑘</m:t>
                        </m:r>
                      </m:sub>
                    </m:sSub>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h</m:t>
                    </m:r>
                    <m:r>
                      <a:rPr lang="en-US" altLang="zh-CN" i="1">
                        <a:solidFill>
                          <a:schemeClr val="bg1"/>
                        </a:solidFill>
                        <a:latin typeface="Cambria Math" panose="02040503050406030204" pitchFamily="18" charset="0"/>
                        <a:ea typeface="全新硬笔行书简" panose="02010600040101010101" pitchFamily="2" charset="-122"/>
                        <a:sym typeface="+mn-ea"/>
                      </a:rPr>
                      <m:t>/2,</m:t>
                    </m:r>
                  </m:oMath>
                </a14:m>
                <a:r>
                  <a:rPr lang="zh-CN" altLang="en-US" dirty="0">
                    <a:solidFill>
                      <a:schemeClr val="bg1"/>
                    </a:solidFill>
                    <a:latin typeface="全新硬笔行书简" panose="02010600040101010101" pitchFamily="2" charset="-122"/>
                    <a:ea typeface="全新硬笔行书简" panose="02010600040101010101" pitchFamily="2" charset="-122"/>
                    <a:sym typeface="+mn-ea"/>
                  </a:rPr>
                  <a:t>得</a:t>
                </a:r>
                <a:r>
                  <a:rPr lang="zh-CN" altLang="en-US" dirty="0">
                    <a:solidFill>
                      <a:schemeClr val="bg1"/>
                    </a:solidFill>
                    <a:latin typeface="全新硬笔行书简" panose="02010600040101010101" pitchFamily="2" charset="-122"/>
                    <a:ea typeface="全新硬笔行书简" panose="02010600040101010101" pitchFamily="2" charset="-122"/>
                    <a:sym typeface="+mn-ea"/>
                  </a:rPr>
                  <a:t>：</a:t>
                </a:r>
                <a:endParaRPr lang="en-US" altLang="zh-CN"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14:m>
                  <m:oMathPara xmlns:m="http://schemas.openxmlformats.org/officeDocument/2006/math">
                    <m:oMathParaPr>
                      <m:jc m:val="centerGroup"/>
                    </m:oMathParaPr>
                    <m:oMath xmlns:m="http://schemas.openxmlformats.org/officeDocument/2006/math">
                      <m:r>
                        <a:rPr lang="en-US" altLang="zh-CN" i="1">
                          <a:solidFill>
                            <a:schemeClr val="bg1"/>
                          </a:solidFill>
                          <a:latin typeface="Cambria Math" panose="02040503050406030204" pitchFamily="18" charset="0"/>
                          <a:ea typeface="全新硬笔行书简" panose="02010600040101010101" pitchFamily="2" charset="-122"/>
                          <a:sym typeface="+mn-ea"/>
                        </a:rPr>
                        <m:t>𝐼</m:t>
                      </m:r>
                      <m:r>
                        <a:rPr lang="en-US" altLang="zh-CN" i="1">
                          <a:solidFill>
                            <a:schemeClr val="bg1"/>
                          </a:solidFill>
                          <a:latin typeface="Cambria Math" panose="02040503050406030204" pitchFamily="18" charset="0"/>
                          <a:ea typeface="全新硬笔行书简" panose="02010600040101010101" pitchFamily="2" charset="-122"/>
                          <a:sym typeface="+mn-ea"/>
                        </a:rPr>
                        <m:t>=</m:t>
                      </m:r>
                      <m:nary>
                        <m:naryPr>
                          <m:ctrlPr>
                            <a:rPr lang="en-US" altLang="zh-CN"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i="1">
                              <a:solidFill>
                                <a:schemeClr val="bg1"/>
                              </a:solidFill>
                              <a:latin typeface="Cambria Math" panose="02040503050406030204" pitchFamily="18" charset="0"/>
                              <a:ea typeface="全新硬笔行书简" panose="02010600040101010101" pitchFamily="2" charset="-122"/>
                              <a:sym typeface="+mn-ea"/>
                            </a:rPr>
                            <m:t>𝑎</m:t>
                          </m:r>
                        </m:sub>
                        <m:sup>
                          <m:r>
                            <a:rPr lang="en-US" altLang="zh-CN" i="1">
                              <a:solidFill>
                                <a:schemeClr val="bg1"/>
                              </a:solidFill>
                              <a:latin typeface="Cambria Math" panose="02040503050406030204" pitchFamily="18" charset="0"/>
                              <a:ea typeface="全新硬笔行书简" panose="02010600040101010101" pitchFamily="2" charset="-122"/>
                              <a:sym typeface="+mn-ea"/>
                            </a:rPr>
                            <m:t>𝑏</m:t>
                          </m:r>
                        </m:sup>
                        <m:e>
                          <m:r>
                            <a:rPr lang="en-US" altLang="zh-CN"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𝑥</m:t>
                              </m:r>
                            </m:e>
                          </m:d>
                          <m:r>
                            <a:rPr lang="en-US" altLang="zh-CN" i="1">
                              <a:solidFill>
                                <a:schemeClr val="bg1"/>
                              </a:solidFill>
                              <a:latin typeface="Cambria Math" panose="02040503050406030204" pitchFamily="18" charset="0"/>
                              <a:ea typeface="全新硬笔行书简" panose="02010600040101010101" pitchFamily="2" charset="-122"/>
                              <a:sym typeface="+mn-ea"/>
                            </a:rPr>
                            <m:t>𝑑𝑥</m:t>
                          </m:r>
                        </m:e>
                      </m:nary>
                      <m:r>
                        <a:rPr lang="en-US" altLang="zh-CN" i="1">
                          <a:solidFill>
                            <a:schemeClr val="bg1"/>
                          </a:solidFill>
                          <a:latin typeface="Cambria Math" panose="02040503050406030204" pitchFamily="18" charset="0"/>
                          <a:ea typeface="全新硬笔行书简" panose="02010600040101010101" pitchFamily="2" charset="-122"/>
                          <a:sym typeface="+mn-ea"/>
                        </a:rPr>
                        <m:t>≈</m:t>
                      </m:r>
                      <m:sSub>
                        <m:sSubPr>
                          <m:ctrlPr>
                            <a:rPr lang="en-US" altLang="zh-CN" i="1">
                              <a:solidFill>
                                <a:schemeClr val="bg1"/>
                              </a:solidFill>
                              <a:latin typeface="Cambria Math" panose="02040503050406030204" pitchFamily="18" charset="0"/>
                              <a:ea typeface="全新硬笔行书简" panose="02010600040101010101" pitchFamily="2" charset="-122"/>
                              <a:sym typeface="+mn-ea"/>
                            </a:rPr>
                          </m:ctrlPr>
                        </m:sSubPr>
                        <m:e>
                          <m:r>
                            <a:rPr lang="en-US" altLang="zh-CN" i="1">
                              <a:solidFill>
                                <a:schemeClr val="bg1"/>
                              </a:solidFill>
                              <a:latin typeface="Cambria Math" panose="02040503050406030204" pitchFamily="18" charset="0"/>
                              <a:ea typeface="全新硬笔行书简" panose="02010600040101010101" pitchFamily="2" charset="-122"/>
                              <a:sym typeface="+mn-ea"/>
                            </a:rPr>
                            <m:t>𝑆</m:t>
                          </m:r>
                        </m:e>
                        <m:sub>
                          <m:r>
                            <a:rPr lang="en-US" altLang="zh-CN" i="1">
                              <a:solidFill>
                                <a:schemeClr val="bg1"/>
                              </a:solidFill>
                              <a:latin typeface="Cambria Math" panose="02040503050406030204" pitchFamily="18" charset="0"/>
                              <a:ea typeface="全新硬笔行书简" panose="02010600040101010101" pitchFamily="2" charset="-122"/>
                              <a:sym typeface="+mn-ea"/>
                            </a:rPr>
                            <m:t>𝑛</m:t>
                          </m:r>
                        </m:sub>
                      </m:sSub>
                      <m:r>
                        <a:rPr lang="en-US" altLang="zh-CN"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i="1">
                              <a:solidFill>
                                <a:schemeClr val="bg1"/>
                              </a:solidFill>
                              <a:latin typeface="Cambria Math" panose="02040503050406030204" pitchFamily="18" charset="0"/>
                              <a:ea typeface="全新硬笔行书简" panose="02010600040101010101" pitchFamily="2" charset="-122"/>
                              <a:sym typeface="+mn-ea"/>
                            </a:rPr>
                          </m:ctrlPr>
                        </m:fPr>
                        <m:num>
                          <m:r>
                            <a:rPr lang="en-US" altLang="zh-CN" i="1">
                              <a:solidFill>
                                <a:schemeClr val="bg1"/>
                              </a:solidFill>
                              <a:latin typeface="Cambria Math" panose="02040503050406030204" pitchFamily="18" charset="0"/>
                              <a:ea typeface="全新硬笔行书简" panose="02010600040101010101" pitchFamily="2" charset="-122"/>
                              <a:sym typeface="+mn-ea"/>
                            </a:rPr>
                            <m:t>h</m:t>
                          </m:r>
                        </m:num>
                        <m:den>
                          <m:r>
                            <a:rPr lang="en-US" altLang="zh-CN" i="1">
                              <a:solidFill>
                                <a:schemeClr val="bg1"/>
                              </a:solidFill>
                              <a:latin typeface="Cambria Math" panose="02040503050406030204" pitchFamily="18" charset="0"/>
                              <a:ea typeface="全新硬笔行书简" panose="02010600040101010101" pitchFamily="2" charset="-122"/>
                              <a:sym typeface="+mn-ea"/>
                            </a:rPr>
                            <m:t>6</m:t>
                          </m:r>
                        </m:den>
                      </m:f>
                      <m:nary>
                        <m:naryPr>
                          <m:chr m:val="∑"/>
                          <m:ctrlPr>
                            <a:rPr lang="en-US" altLang="zh-CN"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i="1">
                              <a:solidFill>
                                <a:schemeClr val="bg1"/>
                              </a:solidFill>
                              <a:latin typeface="Cambria Math" panose="02040503050406030204" pitchFamily="18" charset="0"/>
                              <a:ea typeface="全新硬笔行书简" panose="02010600040101010101" pitchFamily="2" charset="-122"/>
                              <a:sym typeface="+mn-ea"/>
                            </a:rPr>
                            <m:t>𝑘</m:t>
                          </m:r>
                          <m:r>
                            <a:rPr lang="en-US" altLang="zh-CN" i="1">
                              <a:solidFill>
                                <a:schemeClr val="bg1"/>
                              </a:solidFill>
                              <a:latin typeface="Cambria Math" panose="02040503050406030204" pitchFamily="18" charset="0"/>
                              <a:ea typeface="全新硬笔行书简" panose="02010600040101010101" pitchFamily="2" charset="-122"/>
                              <a:sym typeface="+mn-ea"/>
                            </a:rPr>
                            <m:t>=0</m:t>
                          </m:r>
                        </m:sub>
                        <m:sup>
                          <m:r>
                            <a:rPr lang="en-US" altLang="zh-CN" i="1">
                              <a:solidFill>
                                <a:schemeClr val="bg1"/>
                              </a:solidFill>
                              <a:latin typeface="Cambria Math" panose="02040503050406030204" pitchFamily="18" charset="0"/>
                              <a:ea typeface="全新硬笔行书简" panose="02010600040101010101" pitchFamily="2" charset="-122"/>
                              <a:sym typeface="+mn-ea"/>
                            </a:rPr>
                            <m:t>𝑛</m:t>
                          </m:r>
                          <m:r>
                            <a:rPr lang="en-US" altLang="zh-CN" i="1">
                              <a:solidFill>
                                <a:schemeClr val="bg1"/>
                              </a:solidFill>
                              <a:latin typeface="Cambria Math" panose="02040503050406030204" pitchFamily="18" charset="0"/>
                              <a:ea typeface="全新硬笔行书简" panose="02010600040101010101" pitchFamily="2" charset="-122"/>
                              <a:sym typeface="+mn-ea"/>
                            </a:rPr>
                            <m:t>−1</m:t>
                          </m:r>
                        </m:sup>
                        <m:e>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sSub>
                                    <m:sSubPr>
                                      <m:ctrlPr>
                                        <a:rPr lang="en-US" altLang="zh-CN" i="1">
                                          <a:solidFill>
                                            <a:schemeClr val="bg1"/>
                                          </a:solidFill>
                                          <a:latin typeface="Cambria Math" panose="02040503050406030204" pitchFamily="18" charset="0"/>
                                          <a:ea typeface="全新硬笔行书简" panose="02010600040101010101" pitchFamily="2" charset="-122"/>
                                          <a:sym typeface="+mn-ea"/>
                                        </a:rPr>
                                      </m:ctrlPr>
                                    </m:sSubPr>
                                    <m:e>
                                      <m:r>
                                        <a:rPr lang="en-US" altLang="zh-CN" i="1">
                                          <a:solidFill>
                                            <a:schemeClr val="bg1"/>
                                          </a:solidFill>
                                          <a:latin typeface="Cambria Math" panose="02040503050406030204" pitchFamily="18" charset="0"/>
                                          <a:ea typeface="全新硬笔行书简" panose="02010600040101010101" pitchFamily="2" charset="-122"/>
                                          <a:sym typeface="+mn-ea"/>
                                        </a:rPr>
                                        <m:t>𝑥</m:t>
                                      </m:r>
                                    </m:e>
                                    <m:sub>
                                      <m:r>
                                        <a:rPr lang="en-US" altLang="zh-CN" i="1">
                                          <a:solidFill>
                                            <a:schemeClr val="bg1"/>
                                          </a:solidFill>
                                          <a:latin typeface="Cambria Math" panose="02040503050406030204" pitchFamily="18" charset="0"/>
                                          <a:ea typeface="全新硬笔行书简" panose="02010600040101010101" pitchFamily="2" charset="-122"/>
                                          <a:sym typeface="+mn-ea"/>
                                        </a:rPr>
                                        <m:t>𝑘</m:t>
                                      </m:r>
                                    </m:sub>
                                  </m:sSub>
                                </m:e>
                              </m:d>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4</m:t>
                              </m:r>
                              <m:r>
                                <a:rPr lang="en-US" altLang="zh-CN"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sSub>
                                    <m:sSubPr>
                                      <m:ctrlPr>
                                        <a:rPr lang="en-US" altLang="zh-CN" i="1">
                                          <a:solidFill>
                                            <a:schemeClr val="bg1"/>
                                          </a:solidFill>
                                          <a:latin typeface="Cambria Math" panose="02040503050406030204" pitchFamily="18" charset="0"/>
                                          <a:ea typeface="全新硬笔行书简" panose="02010600040101010101" pitchFamily="2" charset="-122"/>
                                          <a:sym typeface="+mn-ea"/>
                                        </a:rPr>
                                      </m:ctrlPr>
                                    </m:sSubPr>
                                    <m:e>
                                      <m:r>
                                        <a:rPr lang="en-US" altLang="zh-CN" i="1">
                                          <a:solidFill>
                                            <a:schemeClr val="bg1"/>
                                          </a:solidFill>
                                          <a:latin typeface="Cambria Math" panose="02040503050406030204" pitchFamily="18" charset="0"/>
                                          <a:ea typeface="全新硬笔行书简" panose="02010600040101010101" pitchFamily="2" charset="-122"/>
                                          <a:sym typeface="+mn-ea"/>
                                        </a:rPr>
                                        <m:t>𝑥</m:t>
                                      </m:r>
                                    </m:e>
                                    <m:sub>
                                      <m:r>
                                        <a:rPr lang="en-US" altLang="zh-CN" i="1">
                                          <a:solidFill>
                                            <a:schemeClr val="bg1"/>
                                          </a:solidFill>
                                          <a:latin typeface="Cambria Math" panose="02040503050406030204" pitchFamily="18" charset="0"/>
                                          <a:ea typeface="全新硬笔行书简" panose="02010600040101010101" pitchFamily="2" charset="-122"/>
                                          <a:sym typeface="+mn-ea"/>
                                        </a:rPr>
                                        <m:t>𝑘</m:t>
                                      </m:r>
                                      <m:r>
                                        <a:rPr lang="en-US" altLang="zh-CN"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i="1">
                                              <a:solidFill>
                                                <a:schemeClr val="bg1"/>
                                              </a:solidFill>
                                              <a:latin typeface="Cambria Math" panose="02040503050406030204" pitchFamily="18" charset="0"/>
                                              <a:ea typeface="全新硬笔行书简" panose="02010600040101010101" pitchFamily="2" charset="-122"/>
                                              <a:sym typeface="+mn-ea"/>
                                            </a:rPr>
                                          </m:ctrlPr>
                                        </m:fPr>
                                        <m:num>
                                          <m:r>
                                            <a:rPr lang="en-US" altLang="zh-CN" i="1">
                                              <a:solidFill>
                                                <a:schemeClr val="bg1"/>
                                              </a:solidFill>
                                              <a:latin typeface="Cambria Math" panose="02040503050406030204" pitchFamily="18" charset="0"/>
                                              <a:ea typeface="全新硬笔行书简" panose="02010600040101010101" pitchFamily="2" charset="-122"/>
                                              <a:sym typeface="+mn-ea"/>
                                            </a:rPr>
                                            <m:t>1</m:t>
                                          </m:r>
                                        </m:num>
                                        <m:den>
                                          <m:r>
                                            <a:rPr lang="en-US" altLang="zh-CN" i="1">
                                              <a:solidFill>
                                                <a:schemeClr val="bg1"/>
                                              </a:solidFill>
                                              <a:latin typeface="Cambria Math" panose="02040503050406030204" pitchFamily="18" charset="0"/>
                                              <a:ea typeface="全新硬笔行书简" panose="02010600040101010101" pitchFamily="2" charset="-122"/>
                                              <a:sym typeface="+mn-ea"/>
                                            </a:rPr>
                                            <m:t>2</m:t>
                                          </m:r>
                                        </m:den>
                                      </m:f>
                                    </m:sub>
                                  </m:sSub>
                                </m:e>
                              </m:d>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sSub>
                                    <m:sSubPr>
                                      <m:ctrlPr>
                                        <a:rPr lang="en-US" altLang="zh-CN" i="1">
                                          <a:solidFill>
                                            <a:schemeClr val="bg1"/>
                                          </a:solidFill>
                                          <a:latin typeface="Cambria Math" panose="02040503050406030204" pitchFamily="18" charset="0"/>
                                          <a:ea typeface="全新硬笔行书简" panose="02010600040101010101" pitchFamily="2" charset="-122"/>
                                          <a:sym typeface="+mn-ea"/>
                                        </a:rPr>
                                      </m:ctrlPr>
                                    </m:sSubPr>
                                    <m:e>
                                      <m:r>
                                        <a:rPr lang="en-US" altLang="zh-CN" i="1">
                                          <a:solidFill>
                                            <a:schemeClr val="bg1"/>
                                          </a:solidFill>
                                          <a:latin typeface="Cambria Math" panose="02040503050406030204" pitchFamily="18" charset="0"/>
                                          <a:ea typeface="全新硬笔行书简" panose="02010600040101010101" pitchFamily="2" charset="-122"/>
                                          <a:sym typeface="+mn-ea"/>
                                        </a:rPr>
                                        <m:t>𝑥</m:t>
                                      </m:r>
                                    </m:e>
                                    <m:sub>
                                      <m:r>
                                        <a:rPr lang="en-US" altLang="zh-CN" i="1">
                                          <a:solidFill>
                                            <a:schemeClr val="bg1"/>
                                          </a:solidFill>
                                          <a:latin typeface="Cambria Math" panose="02040503050406030204" pitchFamily="18" charset="0"/>
                                          <a:ea typeface="全新硬笔行书简" panose="02010600040101010101" pitchFamily="2" charset="-122"/>
                                          <a:sym typeface="+mn-ea"/>
                                        </a:rPr>
                                        <m:t>𝑘</m:t>
                                      </m:r>
                                      <m:r>
                                        <a:rPr lang="en-US" altLang="zh-CN" i="1">
                                          <a:solidFill>
                                            <a:schemeClr val="bg1"/>
                                          </a:solidFill>
                                          <a:latin typeface="Cambria Math" panose="02040503050406030204" pitchFamily="18" charset="0"/>
                                          <a:ea typeface="全新硬笔行书简" panose="02010600040101010101" pitchFamily="2" charset="-122"/>
                                          <a:sym typeface="+mn-ea"/>
                                        </a:rPr>
                                        <m:t>+1</m:t>
                                      </m:r>
                                    </m:sub>
                                  </m:sSub>
                                </m:e>
                              </m:d>
                            </m:e>
                          </m:d>
                        </m:e>
                      </m:nary>
                    </m:oMath>
                  </m:oMathPara>
                </a14:m>
                <a:endParaRPr lang="en-US" altLang="zh-CN" i="1" dirty="0">
                  <a:solidFill>
                    <a:schemeClr val="bg1"/>
                  </a:solidFill>
                  <a:latin typeface="Cambria Math" panose="02040503050406030204" pitchFamily="18" charset="0"/>
                  <a:ea typeface="全新硬笔行书简" panose="02010600040101010101" pitchFamily="2" charset="-122"/>
                  <a:sym typeface="+mn-ea"/>
                </a:endParaRPr>
              </a:p>
              <a:p>
                <a:pPr eaLnBrk="0" hangingPunct="0">
                  <a:buFontTx/>
                  <a:buNone/>
                </a:pPr>
                <a14:m>
                  <m:oMathPara xmlns:m="http://schemas.openxmlformats.org/officeDocument/2006/math">
                    <m:oMathParaPr>
                      <m:jc m:val="centerGroup"/>
                    </m:oMathParaPr>
                    <m:oMath xmlns:m="http://schemas.openxmlformats.org/officeDocument/2006/math">
                      <m:r>
                        <a:rPr lang="en-US" altLang="zh-CN"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i="1">
                              <a:solidFill>
                                <a:schemeClr val="bg1"/>
                              </a:solidFill>
                              <a:latin typeface="Cambria Math" panose="02040503050406030204" pitchFamily="18" charset="0"/>
                              <a:ea typeface="全新硬笔行书简" panose="02010600040101010101" pitchFamily="2" charset="-122"/>
                              <a:sym typeface="+mn-ea"/>
                            </a:rPr>
                          </m:ctrlPr>
                        </m:fPr>
                        <m:num>
                          <m:r>
                            <a:rPr lang="en-US" altLang="zh-CN" i="1">
                              <a:solidFill>
                                <a:schemeClr val="bg1"/>
                              </a:solidFill>
                              <a:latin typeface="Cambria Math" panose="02040503050406030204" pitchFamily="18" charset="0"/>
                              <a:ea typeface="全新硬笔行书简" panose="02010600040101010101" pitchFamily="2" charset="-122"/>
                              <a:sym typeface="+mn-ea"/>
                            </a:rPr>
                            <m:t>h</m:t>
                          </m:r>
                        </m:num>
                        <m:den>
                          <m:r>
                            <a:rPr lang="en-US" altLang="zh-CN" i="1">
                              <a:solidFill>
                                <a:schemeClr val="bg1"/>
                              </a:solidFill>
                              <a:latin typeface="Cambria Math" panose="02040503050406030204" pitchFamily="18" charset="0"/>
                              <a:ea typeface="全新硬笔行书简" panose="02010600040101010101" pitchFamily="2" charset="-122"/>
                              <a:sym typeface="+mn-ea"/>
                            </a:rPr>
                            <m:t>6</m:t>
                          </m:r>
                        </m:den>
                      </m:f>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𝑎</m:t>
                          </m:r>
                        </m:e>
                      </m:d>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4</m:t>
                      </m:r>
                      <m:nary>
                        <m:naryPr>
                          <m:chr m:val="∑"/>
                          <m:ctrlPr>
                            <a:rPr lang="en-US" altLang="zh-CN"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i="1">
                              <a:solidFill>
                                <a:schemeClr val="bg1"/>
                              </a:solidFill>
                              <a:latin typeface="Cambria Math" panose="02040503050406030204" pitchFamily="18" charset="0"/>
                              <a:ea typeface="全新硬笔行书简" panose="02010600040101010101" pitchFamily="2" charset="-122"/>
                              <a:sym typeface="+mn-ea"/>
                            </a:rPr>
                            <m:t>𝑘</m:t>
                          </m:r>
                          <m:r>
                            <a:rPr lang="en-US" altLang="zh-CN" i="1">
                              <a:solidFill>
                                <a:schemeClr val="bg1"/>
                              </a:solidFill>
                              <a:latin typeface="Cambria Math" panose="02040503050406030204" pitchFamily="18" charset="0"/>
                              <a:ea typeface="全新硬笔行书简" panose="02010600040101010101" pitchFamily="2" charset="-122"/>
                              <a:sym typeface="+mn-ea"/>
                            </a:rPr>
                            <m:t>=0</m:t>
                          </m:r>
                        </m:sub>
                        <m:sup>
                          <m:r>
                            <a:rPr lang="en-US" altLang="zh-CN" i="1">
                              <a:solidFill>
                                <a:schemeClr val="bg1"/>
                              </a:solidFill>
                              <a:latin typeface="Cambria Math" panose="02040503050406030204" pitchFamily="18" charset="0"/>
                              <a:ea typeface="全新硬笔行书简" panose="02010600040101010101" pitchFamily="2" charset="-122"/>
                              <a:sym typeface="+mn-ea"/>
                            </a:rPr>
                            <m:t>𝑛</m:t>
                          </m:r>
                          <m:r>
                            <a:rPr lang="en-US" altLang="zh-CN" i="1">
                              <a:solidFill>
                                <a:schemeClr val="bg1"/>
                              </a:solidFill>
                              <a:latin typeface="Cambria Math" panose="02040503050406030204" pitchFamily="18" charset="0"/>
                              <a:ea typeface="全新硬笔行书简" panose="02010600040101010101" pitchFamily="2" charset="-122"/>
                              <a:sym typeface="+mn-ea"/>
                            </a:rPr>
                            <m:t>−1</m:t>
                          </m:r>
                        </m:sup>
                        <m:e>
                          <m:r>
                            <a:rPr lang="en-US" altLang="zh-CN"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sSub>
                                <m:sSubPr>
                                  <m:ctrlPr>
                                    <a:rPr lang="en-US" altLang="zh-CN" i="1">
                                      <a:solidFill>
                                        <a:schemeClr val="bg1"/>
                                      </a:solidFill>
                                      <a:latin typeface="Cambria Math" panose="02040503050406030204" pitchFamily="18" charset="0"/>
                                      <a:ea typeface="全新硬笔行书简" panose="02010600040101010101" pitchFamily="2" charset="-122"/>
                                      <a:sym typeface="+mn-ea"/>
                                    </a:rPr>
                                  </m:ctrlPr>
                                </m:sSubPr>
                                <m:e>
                                  <m:r>
                                    <a:rPr lang="en-US" altLang="zh-CN" i="1">
                                      <a:solidFill>
                                        <a:schemeClr val="bg1"/>
                                      </a:solidFill>
                                      <a:latin typeface="Cambria Math" panose="02040503050406030204" pitchFamily="18" charset="0"/>
                                      <a:ea typeface="全新硬笔行书简" panose="02010600040101010101" pitchFamily="2" charset="-122"/>
                                      <a:sym typeface="+mn-ea"/>
                                    </a:rPr>
                                    <m:t>𝑥</m:t>
                                  </m:r>
                                </m:e>
                                <m:sub>
                                  <m:r>
                                    <a:rPr lang="en-US" altLang="zh-CN" i="1">
                                      <a:solidFill>
                                        <a:schemeClr val="bg1"/>
                                      </a:solidFill>
                                      <a:latin typeface="Cambria Math" panose="02040503050406030204" pitchFamily="18" charset="0"/>
                                      <a:ea typeface="全新硬笔行书简" panose="02010600040101010101" pitchFamily="2" charset="-122"/>
                                      <a:sym typeface="+mn-ea"/>
                                    </a:rPr>
                                    <m:t>𝑘</m:t>
                                  </m:r>
                                  <m:r>
                                    <a:rPr lang="en-US" altLang="zh-CN" i="1">
                                      <a:solidFill>
                                        <a:schemeClr val="bg1"/>
                                      </a:solidFill>
                                      <a:latin typeface="Cambria Math" panose="02040503050406030204" pitchFamily="18" charset="0"/>
                                      <a:ea typeface="全新硬笔行书简" panose="02010600040101010101" pitchFamily="2" charset="-122"/>
                                      <a:sym typeface="+mn-ea"/>
                                    </a:rPr>
                                    <m:t>+1/2</m:t>
                                  </m:r>
                                </m:sub>
                              </m:sSub>
                            </m:e>
                          </m:d>
                        </m:e>
                      </m:nary>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2</m:t>
                      </m:r>
                      <m:nary>
                        <m:naryPr>
                          <m:chr m:val="∑"/>
                          <m:ctrlPr>
                            <a:rPr lang="en-US" altLang="zh-CN"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i="1">
                              <a:solidFill>
                                <a:schemeClr val="bg1"/>
                              </a:solidFill>
                              <a:latin typeface="Cambria Math" panose="02040503050406030204" pitchFamily="18" charset="0"/>
                              <a:ea typeface="全新硬笔行书简" panose="02010600040101010101" pitchFamily="2" charset="-122"/>
                              <a:sym typeface="+mn-ea"/>
                            </a:rPr>
                            <m:t>𝑘</m:t>
                          </m:r>
                          <m:r>
                            <a:rPr lang="en-US" altLang="zh-CN" i="1">
                              <a:solidFill>
                                <a:schemeClr val="bg1"/>
                              </a:solidFill>
                              <a:latin typeface="Cambria Math" panose="02040503050406030204" pitchFamily="18" charset="0"/>
                              <a:ea typeface="全新硬笔行书简" panose="02010600040101010101" pitchFamily="2" charset="-122"/>
                              <a:sym typeface="+mn-ea"/>
                            </a:rPr>
                            <m:t>=1</m:t>
                          </m:r>
                        </m:sub>
                        <m:sup>
                          <m:r>
                            <a:rPr lang="en-US" altLang="zh-CN" i="1">
                              <a:solidFill>
                                <a:schemeClr val="bg1"/>
                              </a:solidFill>
                              <a:latin typeface="Cambria Math" panose="02040503050406030204" pitchFamily="18" charset="0"/>
                              <a:ea typeface="全新硬笔行书简" panose="02010600040101010101" pitchFamily="2" charset="-122"/>
                              <a:sym typeface="+mn-ea"/>
                            </a:rPr>
                            <m:t>𝑛</m:t>
                          </m:r>
                          <m:r>
                            <a:rPr lang="en-US" altLang="zh-CN" i="1">
                              <a:solidFill>
                                <a:schemeClr val="bg1"/>
                              </a:solidFill>
                              <a:latin typeface="Cambria Math" panose="02040503050406030204" pitchFamily="18" charset="0"/>
                              <a:ea typeface="全新硬笔行书简" panose="02010600040101010101" pitchFamily="2" charset="-122"/>
                              <a:sym typeface="+mn-ea"/>
                            </a:rPr>
                            <m:t>−1</m:t>
                          </m:r>
                        </m:sup>
                        <m:e>
                          <m:r>
                            <a:rPr lang="en-US" altLang="zh-CN"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sSub>
                                <m:sSubPr>
                                  <m:ctrlPr>
                                    <a:rPr lang="en-US" altLang="zh-CN" i="1">
                                      <a:solidFill>
                                        <a:schemeClr val="bg1"/>
                                      </a:solidFill>
                                      <a:latin typeface="Cambria Math" panose="02040503050406030204" pitchFamily="18" charset="0"/>
                                      <a:ea typeface="全新硬笔行书简" panose="02010600040101010101" pitchFamily="2" charset="-122"/>
                                      <a:sym typeface="+mn-ea"/>
                                    </a:rPr>
                                  </m:ctrlPr>
                                </m:sSubPr>
                                <m:e>
                                  <m:r>
                                    <a:rPr lang="en-US" altLang="zh-CN" i="1">
                                      <a:solidFill>
                                        <a:schemeClr val="bg1"/>
                                      </a:solidFill>
                                      <a:latin typeface="Cambria Math" panose="02040503050406030204" pitchFamily="18" charset="0"/>
                                      <a:ea typeface="全新硬笔行书简" panose="02010600040101010101" pitchFamily="2" charset="-122"/>
                                      <a:sym typeface="+mn-ea"/>
                                    </a:rPr>
                                    <m:t>𝑥</m:t>
                                  </m:r>
                                </m:e>
                                <m:sub>
                                  <m:r>
                                    <a:rPr lang="en-US" altLang="zh-CN" i="1">
                                      <a:solidFill>
                                        <a:schemeClr val="bg1"/>
                                      </a:solidFill>
                                      <a:latin typeface="Cambria Math" panose="02040503050406030204" pitchFamily="18" charset="0"/>
                                      <a:ea typeface="全新硬笔行书简" panose="02010600040101010101" pitchFamily="2" charset="-122"/>
                                      <a:sym typeface="+mn-ea"/>
                                    </a:rPr>
                                    <m:t>𝑘</m:t>
                                  </m:r>
                                </m:sub>
                              </m:sSub>
                            </m:e>
                          </m:d>
                        </m:e>
                      </m:nary>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𝑏</m:t>
                          </m:r>
                        </m:e>
                      </m:d>
                      <m:r>
                        <a:rPr lang="en-US" altLang="zh-CN" i="1">
                          <a:solidFill>
                            <a:schemeClr val="bg1"/>
                          </a:solidFill>
                          <a:latin typeface="Cambria Math" panose="02040503050406030204" pitchFamily="18" charset="0"/>
                          <a:ea typeface="全新硬笔行书简" panose="02010600040101010101" pitchFamily="2" charset="-122"/>
                          <a:sym typeface="+mn-ea"/>
                        </a:rPr>
                        <m:t>)</m:t>
                      </m:r>
                    </m:oMath>
                  </m:oMathPara>
                </a14:m>
                <a:endParaRPr lang="en-US" altLang="zh-CN"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zh-CN" altLang="en-US" dirty="0">
                    <a:solidFill>
                      <a:schemeClr val="bg1"/>
                    </a:solidFill>
                    <a:latin typeface="全新硬笔行书简" panose="02010600040101010101" pitchFamily="2" charset="-122"/>
                    <a:ea typeface="全新硬笔行书简" panose="02010600040101010101" pitchFamily="2" charset="-122"/>
                    <a:sym typeface="+mn-ea"/>
                  </a:rPr>
                  <a:t>称为</a:t>
                </a:r>
                <a:r>
                  <a:rPr lang="zh-CN" altLang="en-US" dirty="0">
                    <a:solidFill>
                      <a:srgbClr val="FFFF00"/>
                    </a:solidFill>
                    <a:latin typeface="全新硬笔行书简" panose="02010600040101010101" pitchFamily="2" charset="-122"/>
                    <a:ea typeface="全新硬笔行书简" panose="02010600040101010101" pitchFamily="2" charset="-122"/>
                    <a:sym typeface="+mn-ea"/>
                  </a:rPr>
                  <a:t>复合辛普森公式</a:t>
                </a:r>
                <a:r>
                  <a:rPr lang="en-US" altLang="zh-CN" dirty="0">
                    <a:solidFill>
                      <a:schemeClr val="bg1"/>
                    </a:solidFill>
                    <a:latin typeface="全新硬笔行书简" panose="02010600040101010101" pitchFamily="2" charset="-122"/>
                    <a:ea typeface="全新硬笔行书简" panose="02010600040101010101" pitchFamily="2" charset="-122"/>
                    <a:sym typeface="+mn-ea"/>
                  </a:rPr>
                  <a:t>.</a:t>
                </a:r>
                <a:r>
                  <a:rPr lang="zh-CN" altLang="en-US" dirty="0">
                    <a:solidFill>
                      <a:schemeClr val="bg1"/>
                    </a:solidFill>
                    <a:latin typeface="全新硬笔行书简" panose="02010600040101010101" pitchFamily="2" charset="-122"/>
                    <a:ea typeface="全新硬笔行书简" panose="02010600040101010101" pitchFamily="2" charset="-122"/>
                    <a:sym typeface="+mn-ea"/>
                  </a:rPr>
                  <a:t>只要</a:t>
                </a:r>
                <a14:m>
                  <m:oMath xmlns:m="http://schemas.openxmlformats.org/officeDocument/2006/math">
                    <m:r>
                      <a:rPr lang="en-US" altLang="zh-CN"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𝑥</m:t>
                        </m:r>
                      </m:e>
                    </m:d>
                    <m:r>
                      <a:rPr lang="zh-CN" altLang="en-US" i="1">
                        <a:solidFill>
                          <a:schemeClr val="bg1"/>
                        </a:solidFill>
                        <a:latin typeface="Cambria Math" panose="02040503050406030204" pitchFamily="18" charset="0"/>
                        <a:ea typeface="全新硬笔行书简" panose="02010600040101010101" pitchFamily="2" charset="-122"/>
                        <a:sym typeface="+mn-ea"/>
                      </a:rPr>
                      <m:t>在</m:t>
                    </m:r>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𝑎</m:t>
                    </m:r>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𝑏</m:t>
                    </m:r>
                    <m:r>
                      <a:rPr lang="en-US" altLang="zh-CN" i="1">
                        <a:solidFill>
                          <a:schemeClr val="bg1"/>
                        </a:solidFill>
                        <a:latin typeface="Cambria Math" panose="02040503050406030204" pitchFamily="18" charset="0"/>
                        <a:ea typeface="全新硬笔行书简" panose="02010600040101010101" pitchFamily="2" charset="-122"/>
                        <a:sym typeface="+mn-ea"/>
                      </a:rPr>
                      <m:t>]</m:t>
                    </m:r>
                  </m:oMath>
                </a14:m>
                <a:r>
                  <a:rPr lang="zh-CN" altLang="en-US" dirty="0">
                    <a:solidFill>
                      <a:schemeClr val="bg1"/>
                    </a:solidFill>
                    <a:latin typeface="全新硬笔行书简" panose="02010600040101010101" pitchFamily="2" charset="-122"/>
                    <a:ea typeface="全新硬笔行书简" panose="02010600040101010101" pitchFamily="2" charset="-122"/>
                    <a:sym typeface="+mn-ea"/>
                  </a:rPr>
                  <a:t>上连续，显然就有</a:t>
                </a:r>
                <a14:m>
                  <m:oMath xmlns:m="http://schemas.openxmlformats.org/officeDocument/2006/math">
                    <m:sSub>
                      <m:sSubPr>
                        <m:ctrlPr>
                          <a:rPr lang="en-US" altLang="zh-CN" i="1">
                            <a:solidFill>
                              <a:schemeClr val="bg1"/>
                            </a:solidFill>
                            <a:latin typeface="Cambria Math" panose="02040503050406030204" pitchFamily="18" charset="0"/>
                            <a:ea typeface="全新硬笔行书简" panose="02010600040101010101" pitchFamily="2" charset="-122"/>
                            <a:sym typeface="+mn-ea"/>
                          </a:rPr>
                        </m:ctrlPr>
                      </m:sSubPr>
                      <m:e>
                        <m:r>
                          <a:rPr lang="en-US" altLang="zh-CN" i="1">
                            <a:solidFill>
                              <a:schemeClr val="bg1"/>
                            </a:solidFill>
                            <a:latin typeface="Cambria Math" panose="02040503050406030204" pitchFamily="18" charset="0"/>
                            <a:ea typeface="全新硬笔行书简" panose="02010600040101010101" pitchFamily="2" charset="-122"/>
                            <a:sym typeface="+mn-ea"/>
                          </a:rPr>
                          <m:t>𝑆</m:t>
                        </m:r>
                      </m:e>
                      <m:sub>
                        <m:r>
                          <a:rPr lang="en-US" altLang="zh-CN" i="1">
                            <a:solidFill>
                              <a:schemeClr val="bg1"/>
                            </a:solidFill>
                            <a:latin typeface="Cambria Math" panose="02040503050406030204" pitchFamily="18" charset="0"/>
                            <a:ea typeface="全新硬笔行书简" panose="02010600040101010101" pitchFamily="2" charset="-122"/>
                            <a:sym typeface="+mn-ea"/>
                          </a:rPr>
                          <m:t>𝑛</m:t>
                        </m:r>
                      </m:sub>
                    </m:sSub>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𝑓</m:t>
                        </m:r>
                      </m:e>
                    </m:d>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𝐼</m:t>
                    </m:r>
                  </m:oMath>
                </a14:m>
                <a:r>
                  <a:rPr lang="en-US" altLang="zh-CN" dirty="0">
                    <a:solidFill>
                      <a:schemeClr val="bg1"/>
                    </a:solidFill>
                    <a:latin typeface="全新硬笔行书简" panose="02010600040101010101" pitchFamily="2" charset="-122"/>
                    <a:ea typeface="全新硬笔行书简" panose="02010600040101010101" pitchFamily="2" charset="-122"/>
                    <a:sym typeface="+mn-ea"/>
                  </a:rPr>
                  <a:t>.</a:t>
                </a:r>
              </a:p>
              <a:p>
                <a:pPr eaLnBrk="0" hangingPunct="0">
                  <a:buFontTx/>
                  <a:buNone/>
                </a:pPr>
                <a:r>
                  <a:rPr lang="zh-CN" altLang="en-US" dirty="0">
                    <a:solidFill>
                      <a:schemeClr val="bg1"/>
                    </a:solidFill>
                    <a:latin typeface="全新硬笔行书简" panose="02010600040101010101" pitchFamily="2" charset="-122"/>
                    <a:ea typeface="全新硬笔行书简" panose="02010600040101010101" pitchFamily="2" charset="-122"/>
                    <a:sym typeface="+mn-ea"/>
                  </a:rPr>
                  <a:t>即复合辛普森公式是收敛的。其余项为</a:t>
                </a:r>
                <a:endParaRPr lang="en-US" altLang="zh-CN"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14:m>
                  <m:oMathPara xmlns:m="http://schemas.openxmlformats.org/officeDocument/2006/math">
                    <m:oMathParaPr>
                      <m:jc m:val="centerGroup"/>
                    </m:oMathParaPr>
                    <m:oMath xmlns:m="http://schemas.openxmlformats.org/officeDocument/2006/math">
                      <m:sSub>
                        <m:sSubPr>
                          <m:ctrlPr>
                            <a:rPr lang="en-US" altLang="zh-CN" i="1">
                              <a:solidFill>
                                <a:schemeClr val="bg1"/>
                              </a:solidFill>
                              <a:latin typeface="Cambria Math" panose="02040503050406030204" pitchFamily="18" charset="0"/>
                              <a:ea typeface="全新硬笔行书简" panose="02010600040101010101" pitchFamily="2" charset="-122"/>
                              <a:sym typeface="+mn-ea"/>
                            </a:rPr>
                          </m:ctrlPr>
                        </m:sSubPr>
                        <m:e>
                          <m:r>
                            <a:rPr lang="en-US" altLang="zh-CN" i="1">
                              <a:solidFill>
                                <a:schemeClr val="bg1"/>
                              </a:solidFill>
                              <a:latin typeface="Cambria Math" panose="02040503050406030204" pitchFamily="18" charset="0"/>
                              <a:ea typeface="全新硬笔行书简" panose="02010600040101010101" pitchFamily="2" charset="-122"/>
                              <a:sym typeface="+mn-ea"/>
                            </a:rPr>
                            <m:t>𝑅</m:t>
                          </m:r>
                        </m:e>
                        <m:sub>
                          <m:r>
                            <a:rPr lang="en-US" altLang="zh-CN" i="1">
                              <a:solidFill>
                                <a:schemeClr val="bg1"/>
                              </a:solidFill>
                              <a:latin typeface="Cambria Math" panose="02040503050406030204" pitchFamily="18" charset="0"/>
                              <a:ea typeface="全新硬笔行书简" panose="02010600040101010101" pitchFamily="2" charset="-122"/>
                              <a:sym typeface="+mn-ea"/>
                            </a:rPr>
                            <m:t>𝑛</m:t>
                          </m:r>
                        </m:sub>
                      </m:sSub>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𝑓</m:t>
                          </m:r>
                        </m:e>
                      </m:d>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𝐼</m:t>
                      </m:r>
                      <m:r>
                        <a:rPr lang="en-US" altLang="zh-CN" i="1">
                          <a:solidFill>
                            <a:schemeClr val="bg1"/>
                          </a:solidFill>
                          <a:latin typeface="Cambria Math" panose="02040503050406030204" pitchFamily="18" charset="0"/>
                          <a:ea typeface="全新硬笔行书简" panose="02010600040101010101" pitchFamily="2" charset="-122"/>
                          <a:sym typeface="+mn-ea"/>
                        </a:rPr>
                        <m:t>−</m:t>
                      </m:r>
                      <m:sSub>
                        <m:sSubPr>
                          <m:ctrlPr>
                            <a:rPr lang="en-US" altLang="zh-CN" i="1">
                              <a:solidFill>
                                <a:schemeClr val="bg1"/>
                              </a:solidFill>
                              <a:latin typeface="Cambria Math" panose="02040503050406030204" pitchFamily="18" charset="0"/>
                              <a:ea typeface="全新硬笔行书简" panose="02010600040101010101" pitchFamily="2" charset="-122"/>
                              <a:sym typeface="+mn-ea"/>
                            </a:rPr>
                          </m:ctrlPr>
                        </m:sSubPr>
                        <m:e>
                          <m:r>
                            <a:rPr lang="en-US" altLang="zh-CN" i="1">
                              <a:solidFill>
                                <a:schemeClr val="bg1"/>
                              </a:solidFill>
                              <a:latin typeface="Cambria Math" panose="02040503050406030204" pitchFamily="18" charset="0"/>
                              <a:ea typeface="全新硬笔行书简" panose="02010600040101010101" pitchFamily="2" charset="-122"/>
                              <a:sym typeface="+mn-ea"/>
                            </a:rPr>
                            <m:t>𝑆</m:t>
                          </m:r>
                        </m:e>
                        <m:sub>
                          <m:r>
                            <a:rPr lang="en-US" altLang="zh-CN" i="1">
                              <a:solidFill>
                                <a:schemeClr val="bg1"/>
                              </a:solidFill>
                              <a:latin typeface="Cambria Math" panose="02040503050406030204" pitchFamily="18" charset="0"/>
                              <a:ea typeface="全新硬笔行书简" panose="02010600040101010101" pitchFamily="2" charset="-122"/>
                              <a:sym typeface="+mn-ea"/>
                            </a:rPr>
                            <m:t>𝑛</m:t>
                          </m:r>
                        </m:sub>
                      </m:sSub>
                      <m:r>
                        <a:rPr lang="en-US" altLang="zh-CN" i="1">
                          <a:solidFill>
                            <a:schemeClr val="bg1"/>
                          </a:solidFill>
                          <a:latin typeface="Cambria Math" panose="02040503050406030204" pitchFamily="18" charset="0"/>
                          <a:ea typeface="全新硬笔行书简" panose="02010600040101010101" pitchFamily="2" charset="-122"/>
                          <a:sym typeface="+mn-ea"/>
                        </a:rPr>
                        <m:t>=</m:t>
                      </m:r>
                      <m:nary>
                        <m:naryPr>
                          <m:chr m:val="∑"/>
                          <m:ctrlPr>
                            <a:rPr lang="en-US" altLang="zh-CN"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i="1">
                              <a:solidFill>
                                <a:schemeClr val="bg1"/>
                              </a:solidFill>
                              <a:latin typeface="Cambria Math" panose="02040503050406030204" pitchFamily="18" charset="0"/>
                              <a:ea typeface="全新硬笔行书简" panose="02010600040101010101" pitchFamily="2" charset="-122"/>
                              <a:sym typeface="+mn-ea"/>
                            </a:rPr>
                            <m:t>𝑘</m:t>
                          </m:r>
                          <m:r>
                            <a:rPr lang="en-US" altLang="zh-CN" i="1">
                              <a:solidFill>
                                <a:schemeClr val="bg1"/>
                              </a:solidFill>
                              <a:latin typeface="Cambria Math" panose="02040503050406030204" pitchFamily="18" charset="0"/>
                              <a:ea typeface="全新硬笔行书简" panose="02010600040101010101" pitchFamily="2" charset="-122"/>
                              <a:sym typeface="+mn-ea"/>
                            </a:rPr>
                            <m:t>=0</m:t>
                          </m:r>
                        </m:sub>
                        <m:sup>
                          <m:r>
                            <a:rPr lang="en-US" altLang="zh-CN" i="1">
                              <a:solidFill>
                                <a:schemeClr val="bg1"/>
                              </a:solidFill>
                              <a:latin typeface="Cambria Math" panose="02040503050406030204" pitchFamily="18" charset="0"/>
                              <a:ea typeface="全新硬笔行书简" panose="02010600040101010101" pitchFamily="2" charset="-122"/>
                              <a:sym typeface="+mn-ea"/>
                            </a:rPr>
                            <m:t>𝑛</m:t>
                          </m:r>
                          <m:r>
                            <a:rPr lang="en-US" altLang="zh-CN" i="1">
                              <a:solidFill>
                                <a:schemeClr val="bg1"/>
                              </a:solidFill>
                              <a:latin typeface="Cambria Math" panose="02040503050406030204" pitchFamily="18" charset="0"/>
                              <a:ea typeface="全新硬笔行书简" panose="02010600040101010101" pitchFamily="2" charset="-122"/>
                              <a:sym typeface="+mn-ea"/>
                            </a:rPr>
                            <m:t>−1</m:t>
                          </m:r>
                        </m:sup>
                        <m:e>
                          <m:r>
                            <a:rPr lang="en-US" altLang="zh-CN"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i="1">
                                  <a:solidFill>
                                    <a:schemeClr val="bg1"/>
                                  </a:solidFill>
                                  <a:latin typeface="Cambria Math" panose="02040503050406030204" pitchFamily="18" charset="0"/>
                                  <a:ea typeface="全新硬笔行书简" panose="02010600040101010101" pitchFamily="2" charset="-122"/>
                                  <a:sym typeface="+mn-ea"/>
                                </a:rPr>
                              </m:ctrlPr>
                            </m:fPr>
                            <m:num>
                              <m:sSup>
                                <m:sSupPr>
                                  <m:ctrlPr>
                                    <a:rPr lang="en-US" altLang="zh-CN" i="1">
                                      <a:solidFill>
                                        <a:schemeClr val="bg1"/>
                                      </a:solidFill>
                                      <a:latin typeface="Cambria Math" panose="02040503050406030204" pitchFamily="18" charset="0"/>
                                      <a:ea typeface="全新硬笔行书简" panose="02010600040101010101" pitchFamily="2" charset="-122"/>
                                      <a:sym typeface="+mn-ea"/>
                                    </a:rPr>
                                  </m:ctrlPr>
                                </m:sSupPr>
                                <m:e>
                                  <m:r>
                                    <a:rPr lang="en-US" altLang="zh-CN" i="1">
                                      <a:solidFill>
                                        <a:schemeClr val="bg1"/>
                                      </a:solidFill>
                                      <a:latin typeface="Cambria Math" panose="02040503050406030204" pitchFamily="18" charset="0"/>
                                      <a:ea typeface="全新硬笔行书简" panose="02010600040101010101" pitchFamily="2" charset="-122"/>
                                      <a:sym typeface="+mn-ea"/>
                                    </a:rPr>
                                    <m:t>h</m:t>
                                  </m:r>
                                </m:e>
                                <m:sup>
                                  <m:r>
                                    <a:rPr lang="en-US" altLang="zh-CN" i="1">
                                      <a:solidFill>
                                        <a:schemeClr val="bg1"/>
                                      </a:solidFill>
                                      <a:latin typeface="Cambria Math" panose="02040503050406030204" pitchFamily="18" charset="0"/>
                                      <a:ea typeface="全新硬笔行书简" panose="02010600040101010101" pitchFamily="2" charset="-122"/>
                                      <a:sym typeface="+mn-ea"/>
                                    </a:rPr>
                                    <m:t>5</m:t>
                                  </m:r>
                                </m:sup>
                              </m:sSup>
                              <m:sSup>
                                <m:sSupPr>
                                  <m:ctrlPr>
                                    <a:rPr lang="en-US" altLang="zh-CN" i="1">
                                      <a:solidFill>
                                        <a:schemeClr val="bg1"/>
                                      </a:solidFill>
                                      <a:latin typeface="Cambria Math" panose="02040503050406030204" pitchFamily="18" charset="0"/>
                                      <a:ea typeface="全新硬笔行书简" panose="02010600040101010101" pitchFamily="2" charset="-122"/>
                                      <a:sym typeface="+mn-ea"/>
                                    </a:rPr>
                                  </m:ctrlPr>
                                </m:sSupPr>
                                <m:e>
                                  <m:r>
                                    <a:rPr lang="en-US" altLang="zh-CN" i="1">
                                      <a:solidFill>
                                        <a:schemeClr val="bg1"/>
                                      </a:solidFill>
                                      <a:latin typeface="Cambria Math" panose="02040503050406030204" pitchFamily="18" charset="0"/>
                                      <a:ea typeface="全新硬笔行书简" panose="02010600040101010101" pitchFamily="2" charset="-122"/>
                                      <a:sym typeface="+mn-ea"/>
                                    </a:rPr>
                                    <m:t>𝑓</m:t>
                                  </m:r>
                                </m:e>
                                <m:sup>
                                  <m:r>
                                    <a:rPr lang="en-US" altLang="zh-CN" i="1">
                                      <a:solidFill>
                                        <a:schemeClr val="bg1"/>
                                      </a:solidFill>
                                      <a:latin typeface="Cambria Math" panose="02040503050406030204" pitchFamily="18" charset="0"/>
                                      <a:ea typeface="全新硬笔行书简" panose="02010600040101010101" pitchFamily="2" charset="-122"/>
                                      <a:sym typeface="+mn-ea"/>
                                    </a:rPr>
                                    <m:t>(4)</m:t>
                                  </m:r>
                                </m:sup>
                              </m:sSup>
                              <m:r>
                                <a:rPr lang="en-US" altLang="zh-CN" i="1">
                                  <a:solidFill>
                                    <a:schemeClr val="bg1"/>
                                  </a:solidFill>
                                  <a:latin typeface="Cambria Math" panose="02040503050406030204" pitchFamily="18" charset="0"/>
                                  <a:ea typeface="全新硬笔行书简" panose="02010600040101010101" pitchFamily="2" charset="-122"/>
                                  <a:sym typeface="+mn-ea"/>
                                </a:rPr>
                                <m:t>(</m:t>
                              </m:r>
                              <m:sSub>
                                <m:sSubPr>
                                  <m:ctrlPr>
                                    <a:rPr lang="en-US" altLang="zh-CN" i="1">
                                      <a:solidFill>
                                        <a:schemeClr val="bg1"/>
                                      </a:solidFill>
                                      <a:latin typeface="Cambria Math" panose="02040503050406030204" pitchFamily="18" charset="0"/>
                                      <a:ea typeface="全新硬笔行书简" panose="02010600040101010101" pitchFamily="2" charset="-122"/>
                                      <a:sym typeface="+mn-ea"/>
                                    </a:rPr>
                                  </m:ctrlPr>
                                </m:sSubPr>
                                <m:e>
                                  <m:r>
                                    <a:rPr lang="zh-CN" altLang="en-US" i="1">
                                      <a:solidFill>
                                        <a:schemeClr val="bg1"/>
                                      </a:solidFill>
                                      <a:latin typeface="Cambria Math" panose="02040503050406030204" pitchFamily="18" charset="0"/>
                                      <a:ea typeface="全新硬笔行书简" panose="02010600040101010101" pitchFamily="2" charset="-122"/>
                                      <a:sym typeface="+mn-ea"/>
                                    </a:rPr>
                                    <m:t>𝜂</m:t>
                                  </m:r>
                                </m:e>
                                <m:sub>
                                  <m:r>
                                    <a:rPr lang="en-US" altLang="zh-CN" i="1">
                                      <a:solidFill>
                                        <a:schemeClr val="bg1"/>
                                      </a:solidFill>
                                      <a:latin typeface="Cambria Math" panose="02040503050406030204" pitchFamily="18" charset="0"/>
                                      <a:ea typeface="全新硬笔行书简" panose="02010600040101010101" pitchFamily="2" charset="-122"/>
                                      <a:sym typeface="+mn-ea"/>
                                    </a:rPr>
                                    <m:t>𝑘</m:t>
                                  </m:r>
                                </m:sub>
                              </m:sSub>
                              <m:r>
                                <a:rPr lang="en-US" altLang="zh-CN" i="1">
                                  <a:solidFill>
                                    <a:schemeClr val="bg1"/>
                                  </a:solidFill>
                                  <a:latin typeface="Cambria Math" panose="02040503050406030204" pitchFamily="18" charset="0"/>
                                  <a:ea typeface="全新硬笔行书简" panose="02010600040101010101" pitchFamily="2" charset="-122"/>
                                  <a:sym typeface="+mn-ea"/>
                                </a:rPr>
                                <m:t>)</m:t>
                              </m:r>
                            </m:num>
                            <m:den>
                              <m:r>
                                <a:rPr lang="en-US" altLang="zh-CN" i="1">
                                  <a:solidFill>
                                    <a:schemeClr val="bg1"/>
                                  </a:solidFill>
                                  <a:latin typeface="Cambria Math" panose="02040503050406030204" pitchFamily="18" charset="0"/>
                                  <a:ea typeface="全新硬笔行书简" panose="02010600040101010101" pitchFamily="2" charset="-122"/>
                                  <a:sym typeface="+mn-ea"/>
                                </a:rPr>
                                <m:t>2880</m:t>
                              </m:r>
                            </m:den>
                          </m:f>
                        </m:e>
                      </m:nary>
                      <m:r>
                        <a:rPr lang="en-US" altLang="zh-CN">
                          <a:solidFill>
                            <a:schemeClr val="bg1"/>
                          </a:solidFill>
                          <a:latin typeface="Cambria Math" panose="02040503050406030204" pitchFamily="18" charset="0"/>
                          <a:ea typeface="全新硬笔行书简" panose="02010600040101010101" pitchFamily="2" charset="-122"/>
                          <a:sym typeface="+mn-ea"/>
                        </a:rPr>
                        <m:t>)</m:t>
                      </m:r>
                    </m:oMath>
                  </m:oMathPara>
                </a14:m>
                <a:endParaRPr lang="en-US" altLang="zh-CN"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zh-CN" altLang="en-US" dirty="0">
                    <a:solidFill>
                      <a:schemeClr val="bg1"/>
                    </a:solidFill>
                    <a:latin typeface="全新硬笔行书简" panose="02010600040101010101" pitchFamily="2" charset="-122"/>
                    <a:ea typeface="全新硬笔行书简" panose="02010600040101010101" pitchFamily="2" charset="-122"/>
                    <a:sym typeface="+mn-ea"/>
                  </a:rPr>
                  <a:t>如果</a:t>
                </a:r>
                <a14:m>
                  <m:oMath xmlns:m="http://schemas.openxmlformats.org/officeDocument/2006/math">
                    <m:r>
                      <a:rPr lang="en-US" altLang="zh-CN"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𝑥</m:t>
                        </m:r>
                      </m:e>
                    </m:d>
                    <m:r>
                      <a:rPr lang="zh-CN" altLang="en-US" i="1">
                        <a:solidFill>
                          <a:schemeClr val="bg1"/>
                        </a:solidFill>
                        <a:latin typeface="Cambria Math" panose="02040503050406030204" pitchFamily="18" charset="0"/>
                        <a:ea typeface="全新硬笔行书简" panose="02010600040101010101" pitchFamily="2" charset="-122"/>
                        <a:sym typeface="+mn-ea"/>
                      </a:rPr>
                      <m:t>在</m:t>
                    </m:r>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𝑎</m:t>
                    </m:r>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𝑏</m:t>
                    </m:r>
                    <m:r>
                      <a:rPr lang="en-US" altLang="zh-CN" i="1">
                        <a:solidFill>
                          <a:schemeClr val="bg1"/>
                        </a:solidFill>
                        <a:latin typeface="Cambria Math" panose="02040503050406030204" pitchFamily="18" charset="0"/>
                        <a:ea typeface="全新硬笔行书简" panose="02010600040101010101" pitchFamily="2" charset="-122"/>
                        <a:sym typeface="+mn-ea"/>
                      </a:rPr>
                      <m:t>]</m:t>
                    </m:r>
                  </m:oMath>
                </a14:m>
                <a:r>
                  <a:rPr lang="zh-CN" altLang="en-US" dirty="0">
                    <a:solidFill>
                      <a:schemeClr val="bg1"/>
                    </a:solidFill>
                    <a:latin typeface="全新硬笔行书简" panose="02010600040101010101" pitchFamily="2" charset="-122"/>
                    <a:ea typeface="全新硬笔行书简" panose="02010600040101010101" pitchFamily="2" charset="-122"/>
                    <a:sym typeface="+mn-ea"/>
                  </a:rPr>
                  <a:t>上有连续的</a:t>
                </a:r>
                <a:r>
                  <a:rPr lang="zh-CN" altLang="en-US" dirty="0">
                    <a:solidFill>
                      <a:schemeClr val="bg1"/>
                    </a:solidFill>
                    <a:latin typeface="全新硬笔行书简" panose="02010600040101010101" pitchFamily="2" charset="-122"/>
                    <a:ea typeface="全新硬笔行书简" panose="02010600040101010101" pitchFamily="2" charset="-122"/>
                    <a:sym typeface="+mn-ea"/>
                  </a:rPr>
                  <a:t>四</a:t>
                </a:r>
                <a:r>
                  <a:rPr lang="zh-CN" altLang="en-US" dirty="0">
                    <a:solidFill>
                      <a:schemeClr val="bg1"/>
                    </a:solidFill>
                    <a:latin typeface="全新硬笔行书简" panose="02010600040101010101" pitchFamily="2" charset="-122"/>
                    <a:ea typeface="全新硬笔行书简" panose="02010600040101010101" pitchFamily="2" charset="-122"/>
                    <a:sym typeface="+mn-ea"/>
                  </a:rPr>
                  <a:t>阶导数，则</a:t>
                </a:r>
                <a14:m>
                  <m:oMath xmlns:m="http://schemas.openxmlformats.org/officeDocument/2006/math">
                    <m:sSub>
                      <m:sSubPr>
                        <m:ctrlPr>
                          <a:rPr lang="en-US" altLang="zh-CN" i="1">
                            <a:solidFill>
                              <a:schemeClr val="bg1"/>
                            </a:solidFill>
                            <a:latin typeface="Cambria Math" panose="02040503050406030204" pitchFamily="18" charset="0"/>
                            <a:ea typeface="全新硬笔行书简" panose="02010600040101010101" pitchFamily="2" charset="-122"/>
                            <a:sym typeface="+mn-ea"/>
                          </a:rPr>
                        </m:ctrlPr>
                      </m:sSubPr>
                      <m:e>
                        <m:r>
                          <a:rPr lang="en-US" altLang="zh-CN" i="1">
                            <a:solidFill>
                              <a:schemeClr val="bg1"/>
                            </a:solidFill>
                            <a:latin typeface="Cambria Math" panose="02040503050406030204" pitchFamily="18" charset="0"/>
                            <a:ea typeface="全新硬笔行书简" panose="02010600040101010101" pitchFamily="2" charset="-122"/>
                            <a:sym typeface="+mn-ea"/>
                          </a:rPr>
                          <m:t>𝑅</m:t>
                        </m:r>
                      </m:e>
                      <m:sub>
                        <m:r>
                          <a:rPr lang="en-US" altLang="zh-CN" i="1">
                            <a:solidFill>
                              <a:schemeClr val="bg1"/>
                            </a:solidFill>
                            <a:latin typeface="Cambria Math" panose="02040503050406030204" pitchFamily="18" charset="0"/>
                            <a:ea typeface="全新硬笔行书简" panose="02010600040101010101" pitchFamily="2" charset="-122"/>
                            <a:sym typeface="+mn-ea"/>
                          </a:rPr>
                          <m:t>𝑛</m:t>
                        </m:r>
                      </m:sub>
                    </m:sSub>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𝑓</m:t>
                        </m:r>
                      </m:e>
                    </m:d>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i="1">
                            <a:solidFill>
                              <a:schemeClr val="bg1"/>
                            </a:solidFill>
                            <a:latin typeface="Cambria Math" panose="02040503050406030204" pitchFamily="18" charset="0"/>
                            <a:ea typeface="全新硬笔行书简" panose="02010600040101010101" pitchFamily="2" charset="-122"/>
                            <a:sym typeface="+mn-ea"/>
                          </a:rPr>
                        </m:ctrlPr>
                      </m:fPr>
                      <m:num>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𝑏</m:t>
                            </m:r>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𝑎</m:t>
                            </m:r>
                          </m:e>
                        </m:d>
                        <m:sSup>
                          <m:sSupPr>
                            <m:ctrlPr>
                              <a:rPr lang="en-US" altLang="zh-CN" i="1">
                                <a:solidFill>
                                  <a:schemeClr val="bg1"/>
                                </a:solidFill>
                                <a:latin typeface="Cambria Math" panose="02040503050406030204" pitchFamily="18" charset="0"/>
                                <a:ea typeface="全新硬笔行书简" panose="02010600040101010101" pitchFamily="2" charset="-122"/>
                                <a:sym typeface="+mn-ea"/>
                              </a:rPr>
                            </m:ctrlPr>
                          </m:sSupPr>
                          <m:e>
                            <m:r>
                              <a:rPr lang="en-US" altLang="zh-CN" i="1">
                                <a:solidFill>
                                  <a:schemeClr val="bg1"/>
                                </a:solidFill>
                                <a:latin typeface="Cambria Math" panose="02040503050406030204" pitchFamily="18" charset="0"/>
                                <a:ea typeface="全新硬笔行书简" panose="02010600040101010101" pitchFamily="2" charset="-122"/>
                                <a:sym typeface="+mn-ea"/>
                              </a:rPr>
                              <m:t>h</m:t>
                            </m:r>
                          </m:e>
                          <m:sup>
                            <m:r>
                              <a:rPr lang="en-US" altLang="zh-CN" i="1">
                                <a:solidFill>
                                  <a:schemeClr val="bg1"/>
                                </a:solidFill>
                                <a:latin typeface="Cambria Math" panose="02040503050406030204" pitchFamily="18" charset="0"/>
                                <a:ea typeface="全新硬笔行书简" panose="02010600040101010101" pitchFamily="2" charset="-122"/>
                                <a:sym typeface="+mn-ea"/>
                              </a:rPr>
                              <m:t>4</m:t>
                            </m:r>
                          </m:sup>
                        </m:sSup>
                      </m:num>
                      <m:den>
                        <m:r>
                          <a:rPr lang="en-US" altLang="zh-CN" i="1">
                            <a:solidFill>
                              <a:schemeClr val="bg1"/>
                            </a:solidFill>
                            <a:latin typeface="Cambria Math" panose="02040503050406030204" pitchFamily="18" charset="0"/>
                            <a:ea typeface="全新硬笔行书简" panose="02010600040101010101" pitchFamily="2" charset="-122"/>
                            <a:sym typeface="+mn-ea"/>
                          </a:rPr>
                          <m:t>2880</m:t>
                        </m:r>
                      </m:den>
                    </m:f>
                    <m:sSup>
                      <m:sSupPr>
                        <m:ctrlPr>
                          <a:rPr lang="en-US" altLang="zh-CN" i="1">
                            <a:solidFill>
                              <a:schemeClr val="bg1"/>
                            </a:solidFill>
                            <a:latin typeface="Cambria Math" panose="02040503050406030204" pitchFamily="18" charset="0"/>
                            <a:ea typeface="全新硬笔行书简" panose="02010600040101010101" pitchFamily="2" charset="-122"/>
                            <a:sym typeface="+mn-ea"/>
                          </a:rPr>
                        </m:ctrlPr>
                      </m:sSupPr>
                      <m:e>
                        <m:r>
                          <a:rPr lang="en-US" altLang="zh-CN" i="1">
                            <a:solidFill>
                              <a:schemeClr val="bg1"/>
                            </a:solidFill>
                            <a:latin typeface="Cambria Math" panose="02040503050406030204" pitchFamily="18" charset="0"/>
                            <a:ea typeface="全新硬笔行书简" panose="02010600040101010101" pitchFamily="2" charset="-122"/>
                            <a:sym typeface="+mn-ea"/>
                          </a:rPr>
                          <m:t>𝑓</m:t>
                        </m:r>
                      </m:e>
                      <m:sup>
                        <m:r>
                          <a:rPr lang="en-US" altLang="zh-CN" i="1">
                            <a:solidFill>
                              <a:schemeClr val="bg1"/>
                            </a:solidFill>
                            <a:latin typeface="Cambria Math" panose="02040503050406030204" pitchFamily="18" charset="0"/>
                            <a:ea typeface="全新硬笔行书简" panose="02010600040101010101" pitchFamily="2" charset="-122"/>
                            <a:sym typeface="+mn-ea"/>
                          </a:rPr>
                          <m:t>(4)</m:t>
                        </m:r>
                      </m:sup>
                    </m:sSup>
                    <m:r>
                      <a:rPr lang="en-US" altLang="zh-CN" i="1">
                        <a:solidFill>
                          <a:schemeClr val="bg1"/>
                        </a:solidFill>
                        <a:latin typeface="Cambria Math" panose="02040503050406030204" pitchFamily="18" charset="0"/>
                        <a:ea typeface="全新硬笔行书简" panose="02010600040101010101" pitchFamily="2" charset="-122"/>
                        <a:sym typeface="+mn-ea"/>
                      </a:rPr>
                      <m:t>(</m:t>
                    </m:r>
                    <m:r>
                      <a:rPr lang="zh-CN" altLang="en-US" i="1">
                        <a:solidFill>
                          <a:schemeClr val="bg1"/>
                        </a:solidFill>
                        <a:latin typeface="Cambria Math" panose="02040503050406030204" pitchFamily="18" charset="0"/>
                        <a:ea typeface="全新硬笔行书简" panose="02010600040101010101" pitchFamily="2" charset="-122"/>
                        <a:sym typeface="+mn-ea"/>
                      </a:rPr>
                      <m:t>𝜂</m:t>
                    </m:r>
                    <m:r>
                      <a:rPr lang="en-US" altLang="zh-CN" i="1">
                        <a:solidFill>
                          <a:schemeClr val="bg1"/>
                        </a:solidFill>
                        <a:latin typeface="Cambria Math" panose="02040503050406030204" pitchFamily="18" charset="0"/>
                        <a:ea typeface="全新硬笔行书简" panose="02010600040101010101" pitchFamily="2" charset="-122"/>
                        <a:sym typeface="+mn-ea"/>
                      </a:rPr>
                      <m:t>)</m:t>
                    </m:r>
                  </m:oMath>
                </a14:m>
                <a:endParaRPr lang="en-US" altLang="zh-CN"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zh-CN" altLang="en-US" dirty="0">
                    <a:solidFill>
                      <a:schemeClr val="bg1"/>
                    </a:solidFill>
                    <a:latin typeface="全新硬笔行书简" panose="02010600040101010101" pitchFamily="2" charset="-122"/>
                    <a:ea typeface="全新硬笔行书简" panose="02010600040101010101" pitchFamily="2" charset="-122"/>
                    <a:sym typeface="+mn-ea"/>
                  </a:rPr>
                  <a:t>所以余项</a:t>
                </a:r>
                <a14:m>
                  <m:oMath xmlns:m="http://schemas.openxmlformats.org/officeDocument/2006/math">
                    <m:sSub>
                      <m:sSubPr>
                        <m:ctrlPr>
                          <a:rPr lang="en-US" altLang="zh-CN" i="1">
                            <a:solidFill>
                              <a:schemeClr val="bg1"/>
                            </a:solidFill>
                            <a:latin typeface="Cambria Math" panose="02040503050406030204" pitchFamily="18" charset="0"/>
                            <a:ea typeface="全新硬笔行书简" panose="02010600040101010101" pitchFamily="2" charset="-122"/>
                            <a:sym typeface="+mn-ea"/>
                          </a:rPr>
                        </m:ctrlPr>
                      </m:sSubPr>
                      <m:e>
                        <m:r>
                          <a:rPr lang="en-US" altLang="zh-CN" i="1">
                            <a:solidFill>
                              <a:schemeClr val="bg1"/>
                            </a:solidFill>
                            <a:latin typeface="Cambria Math" panose="02040503050406030204" pitchFamily="18" charset="0"/>
                            <a:ea typeface="全新硬笔行书简" panose="02010600040101010101" pitchFamily="2" charset="-122"/>
                            <a:sym typeface="+mn-ea"/>
                          </a:rPr>
                          <m:t>𝑅</m:t>
                        </m:r>
                      </m:e>
                      <m:sub>
                        <m:r>
                          <a:rPr lang="en-US" altLang="zh-CN" i="1">
                            <a:solidFill>
                              <a:schemeClr val="bg1"/>
                            </a:solidFill>
                            <a:latin typeface="Cambria Math" panose="02040503050406030204" pitchFamily="18" charset="0"/>
                            <a:ea typeface="全新硬笔行书简" panose="02010600040101010101" pitchFamily="2" charset="-122"/>
                            <a:sym typeface="+mn-ea"/>
                          </a:rPr>
                          <m:t>𝑛</m:t>
                        </m:r>
                      </m:sub>
                    </m:sSub>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𝑓</m:t>
                        </m:r>
                      </m:e>
                    </m:d>
                  </m:oMath>
                </a14:m>
                <a:r>
                  <a:rPr lang="zh-CN" altLang="en-US" dirty="0">
                    <a:solidFill>
                      <a:schemeClr val="bg1"/>
                    </a:solidFill>
                    <a:latin typeface="全新硬笔行书简" panose="02010600040101010101" pitchFamily="2" charset="-122"/>
                    <a:ea typeface="全新硬笔行书简" panose="02010600040101010101" pitchFamily="2" charset="-122"/>
                    <a:sym typeface="+mn-ea"/>
                  </a:rPr>
                  <a:t>是</a:t>
                </a:r>
                <a14:m>
                  <m:oMath xmlns:m="http://schemas.openxmlformats.org/officeDocument/2006/math">
                    <m:sSup>
                      <m:sSupPr>
                        <m:ctrlPr>
                          <a:rPr lang="en-US" altLang="zh-CN" i="1" dirty="0">
                            <a:solidFill>
                              <a:schemeClr val="bg1"/>
                            </a:solidFill>
                            <a:latin typeface="Cambria Math" panose="02040503050406030204" pitchFamily="18" charset="0"/>
                            <a:ea typeface="全新硬笔行书简" panose="02010600040101010101" pitchFamily="2" charset="-122"/>
                            <a:sym typeface="+mn-ea"/>
                          </a:rPr>
                        </m:ctrlPr>
                      </m:sSupPr>
                      <m:e>
                        <m:r>
                          <a:rPr lang="en-US" altLang="zh-CN" i="1" dirty="0">
                            <a:solidFill>
                              <a:schemeClr val="bg1"/>
                            </a:solidFill>
                            <a:latin typeface="Cambria Math" panose="02040503050406030204" pitchFamily="18" charset="0"/>
                            <a:ea typeface="全新硬笔行书简" panose="02010600040101010101" pitchFamily="2" charset="-122"/>
                            <a:sym typeface="+mn-ea"/>
                          </a:rPr>
                          <m:t>h</m:t>
                        </m:r>
                      </m:e>
                      <m:sup>
                        <m:r>
                          <a:rPr lang="en-US" altLang="zh-CN" i="1" dirty="0">
                            <a:solidFill>
                              <a:schemeClr val="bg1"/>
                            </a:solidFill>
                            <a:latin typeface="Cambria Math" panose="02040503050406030204" pitchFamily="18" charset="0"/>
                            <a:ea typeface="全新硬笔行书简" panose="02010600040101010101" pitchFamily="2" charset="-122"/>
                            <a:sym typeface="+mn-ea"/>
                          </a:rPr>
                          <m:t>4</m:t>
                        </m:r>
                      </m:sup>
                    </m:sSup>
                    <m:r>
                      <a:rPr lang="zh-CN" altLang="en-US" i="1" dirty="0">
                        <a:solidFill>
                          <a:schemeClr val="bg1"/>
                        </a:solidFill>
                        <a:latin typeface="Cambria Math" panose="02040503050406030204" pitchFamily="18" charset="0"/>
                        <a:ea typeface="全新硬笔行书简" panose="02010600040101010101" pitchFamily="2" charset="-122"/>
                        <a:sym typeface="+mn-ea"/>
                      </a:rPr>
                      <m:t>阶</m:t>
                    </m:r>
                  </m:oMath>
                </a14:m>
                <a:r>
                  <a:rPr lang="zh-CN" altLang="en-US" dirty="0">
                    <a:solidFill>
                      <a:schemeClr val="bg1"/>
                    </a:solidFill>
                    <a:latin typeface="全新硬笔行书简" panose="02010600040101010101" pitchFamily="2" charset="-122"/>
                    <a:ea typeface="全新硬笔行书简" panose="02010600040101010101" pitchFamily="2" charset="-122"/>
                    <a:sym typeface="+mn-ea"/>
                  </a:rPr>
                  <a:t>的。且有</a:t>
                </a:r>
                <a:endParaRPr lang="en-US" altLang="zh-CN" i="1" dirty="0">
                  <a:solidFill>
                    <a:schemeClr val="bg1"/>
                  </a:solidFill>
                  <a:latin typeface="Cambria Math" panose="02040503050406030204" pitchFamily="18" charset="0"/>
                  <a:ea typeface="全新硬笔行书简" panose="02010600040101010101" pitchFamily="2" charset="-122"/>
                  <a:sym typeface="+mn-ea"/>
                </a:endParaRPr>
              </a:p>
              <a:p>
                <a:pPr eaLnBrk="0" hangingPunct="0"/>
                <a14:m>
                  <m:oMathPara xmlns:m="http://schemas.openxmlformats.org/officeDocument/2006/math">
                    <m:oMathParaPr>
                      <m:jc m:val="centerGroup"/>
                    </m:oMathParaPr>
                    <m:oMath xmlns:m="http://schemas.openxmlformats.org/officeDocument/2006/math">
                      <m:func>
                        <m:funcPr>
                          <m:ctrlPr>
                            <a:rPr lang="en-US" altLang="zh-CN" i="1">
                              <a:solidFill>
                                <a:schemeClr val="bg1"/>
                              </a:solidFill>
                              <a:latin typeface="Cambria Math" panose="02040503050406030204" pitchFamily="18" charset="0"/>
                              <a:ea typeface="全新硬笔行书简" panose="02010600040101010101" pitchFamily="2" charset="-122"/>
                              <a:sym typeface="+mn-ea"/>
                            </a:rPr>
                          </m:ctrlPr>
                        </m:funcPr>
                        <m:fName>
                          <m:limLow>
                            <m:limLowPr>
                              <m:ctrlPr>
                                <a:rPr lang="en-US" altLang="zh-CN" i="1">
                                  <a:solidFill>
                                    <a:schemeClr val="bg1"/>
                                  </a:solidFill>
                                  <a:latin typeface="Cambria Math" panose="02040503050406030204" pitchFamily="18" charset="0"/>
                                  <a:ea typeface="全新硬笔行书简" panose="02010600040101010101" pitchFamily="2" charset="-122"/>
                                  <a:sym typeface="+mn-ea"/>
                                </a:rPr>
                              </m:ctrlPr>
                            </m:limLowPr>
                            <m:e>
                              <m:r>
                                <m:rPr>
                                  <m:sty m:val="p"/>
                                </m:rPr>
                                <a:rPr lang="en-US" altLang="zh-CN">
                                  <a:solidFill>
                                    <a:schemeClr val="bg1"/>
                                  </a:solidFill>
                                  <a:latin typeface="Cambria Math" panose="02040503050406030204" pitchFamily="18" charset="0"/>
                                  <a:ea typeface="全新硬笔行书简" panose="02010600040101010101" pitchFamily="2" charset="-122"/>
                                  <a:sym typeface="+mn-ea"/>
                                </a:rPr>
                                <m:t>lim</m:t>
                              </m:r>
                            </m:e>
                            <m:lim>
                              <m:r>
                                <a:rPr lang="en-US" altLang="zh-CN" i="1">
                                  <a:solidFill>
                                    <a:schemeClr val="bg1"/>
                                  </a:solidFill>
                                  <a:latin typeface="Cambria Math" panose="02040503050406030204" pitchFamily="18" charset="0"/>
                                  <a:ea typeface="全新硬笔行书简" panose="02010600040101010101" pitchFamily="2" charset="-122"/>
                                  <a:sym typeface="+mn-ea"/>
                                </a:rPr>
                                <m:t>𝑛</m:t>
                              </m:r>
                              <m:r>
                                <a:rPr lang="en-US" altLang="zh-CN" i="1">
                                  <a:solidFill>
                                    <a:schemeClr val="bg1"/>
                                  </a:solidFill>
                                  <a:latin typeface="Cambria Math" panose="02040503050406030204" pitchFamily="18" charset="0"/>
                                  <a:ea typeface="全新硬笔行书简" panose="02010600040101010101" pitchFamily="2" charset="-122"/>
                                  <a:sym typeface="+mn-ea"/>
                                </a:rPr>
                                <m:t>→∞</m:t>
                              </m:r>
                            </m:lim>
                          </m:limLow>
                        </m:fName>
                        <m:e>
                          <m:sSub>
                            <m:sSubPr>
                              <m:ctrlPr>
                                <a:rPr lang="en-US" altLang="zh-CN" i="1">
                                  <a:solidFill>
                                    <a:schemeClr val="bg1"/>
                                  </a:solidFill>
                                  <a:latin typeface="Cambria Math" panose="02040503050406030204" pitchFamily="18" charset="0"/>
                                  <a:ea typeface="全新硬笔行书简" panose="02010600040101010101" pitchFamily="2" charset="-122"/>
                                  <a:sym typeface="+mn-ea"/>
                                </a:rPr>
                              </m:ctrlPr>
                            </m:sSubPr>
                            <m:e>
                              <m:r>
                                <a:rPr lang="en-US" altLang="zh-CN" i="1">
                                  <a:solidFill>
                                    <a:schemeClr val="bg1"/>
                                  </a:solidFill>
                                  <a:latin typeface="Cambria Math" panose="02040503050406030204" pitchFamily="18" charset="0"/>
                                  <a:ea typeface="全新硬笔行书简" panose="02010600040101010101" pitchFamily="2" charset="-122"/>
                                  <a:sym typeface="+mn-ea"/>
                                </a:rPr>
                                <m:t>𝑅</m:t>
                              </m:r>
                            </m:e>
                            <m:sub>
                              <m:r>
                                <a:rPr lang="en-US" altLang="zh-CN" i="1">
                                  <a:solidFill>
                                    <a:schemeClr val="bg1"/>
                                  </a:solidFill>
                                  <a:latin typeface="Cambria Math" panose="02040503050406030204" pitchFamily="18" charset="0"/>
                                  <a:ea typeface="全新硬笔行书简" panose="02010600040101010101" pitchFamily="2" charset="-122"/>
                                  <a:sym typeface="+mn-ea"/>
                                </a:rPr>
                                <m:t>𝑛</m:t>
                              </m:r>
                            </m:sub>
                          </m:sSub>
                          <m:r>
                            <a:rPr lang="en-US" altLang="zh-CN" i="1">
                              <a:solidFill>
                                <a:schemeClr val="bg1"/>
                              </a:solidFill>
                              <a:latin typeface="Cambria Math" panose="02040503050406030204" pitchFamily="18" charset="0"/>
                              <a:ea typeface="全新硬笔行书简" panose="02010600040101010101" pitchFamily="2" charset="-122"/>
                              <a:sym typeface="+mn-ea"/>
                            </a:rPr>
                            <m:t>(</m:t>
                          </m:r>
                          <m:r>
                            <a:rPr lang="en-US" altLang="zh-CN" i="1">
                              <a:solidFill>
                                <a:schemeClr val="bg1"/>
                              </a:solidFill>
                              <a:latin typeface="Cambria Math" panose="02040503050406030204" pitchFamily="18" charset="0"/>
                              <a:ea typeface="全新硬笔行书简" panose="02010600040101010101" pitchFamily="2" charset="-122"/>
                              <a:sym typeface="+mn-ea"/>
                            </a:rPr>
                            <m:t>𝑓</m:t>
                          </m:r>
                          <m:r>
                            <a:rPr lang="en-US" altLang="zh-CN" i="1">
                              <a:solidFill>
                                <a:schemeClr val="bg1"/>
                              </a:solidFill>
                              <a:latin typeface="Cambria Math" panose="02040503050406030204" pitchFamily="18" charset="0"/>
                              <a:ea typeface="全新硬笔行书简" panose="02010600040101010101" pitchFamily="2" charset="-122"/>
                              <a:sym typeface="+mn-ea"/>
                            </a:rPr>
                            <m:t>)/</m:t>
                          </m:r>
                          <m:sSup>
                            <m:sSupPr>
                              <m:ctrlPr>
                                <a:rPr lang="en-US" altLang="zh-CN" i="1">
                                  <a:solidFill>
                                    <a:schemeClr val="bg1"/>
                                  </a:solidFill>
                                  <a:latin typeface="Cambria Math" panose="02040503050406030204" pitchFamily="18" charset="0"/>
                                  <a:ea typeface="全新硬笔行书简" panose="02010600040101010101" pitchFamily="2" charset="-122"/>
                                  <a:sym typeface="+mn-ea"/>
                                </a:rPr>
                              </m:ctrlPr>
                            </m:sSupPr>
                            <m:e>
                              <m:r>
                                <a:rPr lang="en-US" altLang="zh-CN" i="1">
                                  <a:solidFill>
                                    <a:schemeClr val="bg1"/>
                                  </a:solidFill>
                                  <a:latin typeface="Cambria Math" panose="02040503050406030204" pitchFamily="18" charset="0"/>
                                  <a:ea typeface="全新硬笔行书简" panose="02010600040101010101" pitchFamily="2" charset="-122"/>
                                  <a:sym typeface="+mn-ea"/>
                                </a:rPr>
                                <m:t>h</m:t>
                              </m:r>
                            </m:e>
                            <m:sup>
                              <m:r>
                                <a:rPr lang="en-US" altLang="zh-CN" i="1">
                                  <a:solidFill>
                                    <a:schemeClr val="bg1"/>
                                  </a:solidFill>
                                  <a:latin typeface="Cambria Math" panose="02040503050406030204" pitchFamily="18" charset="0"/>
                                  <a:ea typeface="全新硬笔行书简" panose="02010600040101010101" pitchFamily="2" charset="-122"/>
                                  <a:sym typeface="+mn-ea"/>
                                </a:rPr>
                                <m:t>4</m:t>
                              </m:r>
                            </m:sup>
                          </m:sSup>
                        </m:e>
                      </m:func>
                      <m:r>
                        <a:rPr lang="en-US" altLang="zh-CN"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i="1">
                              <a:solidFill>
                                <a:schemeClr val="bg1"/>
                              </a:solidFill>
                              <a:latin typeface="Cambria Math" panose="02040503050406030204" pitchFamily="18" charset="0"/>
                              <a:ea typeface="全新硬笔行书简" panose="02010600040101010101" pitchFamily="2" charset="-122"/>
                              <a:sym typeface="+mn-ea"/>
                            </a:rPr>
                          </m:ctrlPr>
                        </m:fPr>
                        <m:num>
                          <m:r>
                            <a:rPr lang="en-US" altLang="zh-CN" i="1">
                              <a:solidFill>
                                <a:schemeClr val="bg1"/>
                              </a:solidFill>
                              <a:latin typeface="Cambria Math" panose="02040503050406030204" pitchFamily="18" charset="0"/>
                              <a:ea typeface="全新硬笔行书简" panose="02010600040101010101" pitchFamily="2" charset="-122"/>
                              <a:sym typeface="+mn-ea"/>
                            </a:rPr>
                            <m:t>1</m:t>
                          </m:r>
                        </m:num>
                        <m:den>
                          <m:r>
                            <a:rPr lang="en-US" altLang="zh-CN" i="1">
                              <a:solidFill>
                                <a:schemeClr val="bg1"/>
                              </a:solidFill>
                              <a:latin typeface="Cambria Math" panose="02040503050406030204" pitchFamily="18" charset="0"/>
                              <a:ea typeface="全新硬笔行书简" panose="02010600040101010101" pitchFamily="2" charset="-122"/>
                              <a:sym typeface="+mn-ea"/>
                            </a:rPr>
                            <m:t>2880</m:t>
                          </m:r>
                        </m:den>
                      </m:f>
                      <m:r>
                        <a:rPr lang="en-US" altLang="zh-CN" i="1">
                          <a:solidFill>
                            <a:schemeClr val="bg1"/>
                          </a:solidFill>
                          <a:latin typeface="Cambria Math" panose="02040503050406030204" pitchFamily="18" charset="0"/>
                          <a:ea typeface="全新硬笔行书简" panose="02010600040101010101" pitchFamily="2" charset="-122"/>
                          <a:sym typeface="+mn-ea"/>
                        </a:rPr>
                        <m:t>(</m:t>
                      </m:r>
                      <m:sSup>
                        <m:sSupPr>
                          <m:ctrlPr>
                            <a:rPr lang="en-US" altLang="zh-CN" i="1">
                              <a:solidFill>
                                <a:schemeClr val="bg1"/>
                              </a:solidFill>
                              <a:latin typeface="Cambria Math" panose="02040503050406030204" pitchFamily="18" charset="0"/>
                              <a:ea typeface="全新硬笔行书简" panose="02010600040101010101" pitchFamily="2" charset="-122"/>
                              <a:sym typeface="+mn-ea"/>
                            </a:rPr>
                          </m:ctrlPr>
                        </m:sSupPr>
                        <m:e>
                          <m:r>
                            <a:rPr lang="en-US" altLang="zh-CN" i="1">
                              <a:solidFill>
                                <a:schemeClr val="bg1"/>
                              </a:solidFill>
                              <a:latin typeface="Cambria Math" panose="02040503050406030204" pitchFamily="18" charset="0"/>
                              <a:ea typeface="全新硬笔行书简" panose="02010600040101010101" pitchFamily="2" charset="-122"/>
                              <a:sym typeface="+mn-ea"/>
                            </a:rPr>
                            <m:t>𝑓</m:t>
                          </m:r>
                        </m:e>
                        <m:sup>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4</m:t>
                              </m:r>
                            </m:e>
                          </m:d>
                        </m:sup>
                      </m:sSup>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𝑏</m:t>
                          </m:r>
                        </m:e>
                      </m:d>
                      <m:r>
                        <a:rPr lang="en-US" altLang="zh-CN">
                          <a:solidFill>
                            <a:schemeClr val="bg1"/>
                          </a:solidFill>
                          <a:latin typeface="Cambria Math" panose="02040503050406030204" pitchFamily="18" charset="0"/>
                          <a:ea typeface="全新硬笔行书简" panose="02010600040101010101" pitchFamily="2" charset="-122"/>
                          <a:sym typeface="+mn-ea"/>
                        </a:rPr>
                        <m:t>−</m:t>
                      </m:r>
                      <m:sSup>
                        <m:sSupPr>
                          <m:ctrlPr>
                            <a:rPr lang="en-US" altLang="zh-CN" i="1">
                              <a:solidFill>
                                <a:schemeClr val="bg1"/>
                              </a:solidFill>
                              <a:latin typeface="Cambria Math" panose="02040503050406030204" pitchFamily="18" charset="0"/>
                              <a:ea typeface="全新硬笔行书简" panose="02010600040101010101" pitchFamily="2" charset="-122"/>
                              <a:sym typeface="+mn-ea"/>
                            </a:rPr>
                          </m:ctrlPr>
                        </m:sSupPr>
                        <m:e>
                          <m:r>
                            <a:rPr lang="en-US" altLang="zh-CN" i="1">
                              <a:solidFill>
                                <a:schemeClr val="bg1"/>
                              </a:solidFill>
                              <a:latin typeface="Cambria Math" panose="02040503050406030204" pitchFamily="18" charset="0"/>
                              <a:ea typeface="全新硬笔行书简" panose="02010600040101010101" pitchFamily="2" charset="-122"/>
                              <a:sym typeface="+mn-ea"/>
                            </a:rPr>
                            <m:t>𝑓</m:t>
                          </m:r>
                        </m:e>
                        <m:sup>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4</m:t>
                              </m:r>
                            </m:e>
                          </m:d>
                        </m:sup>
                      </m:sSup>
                      <m:d>
                        <m:dPr>
                          <m:ctrlPr>
                            <a:rPr lang="en-US" altLang="zh-CN" i="1">
                              <a:solidFill>
                                <a:schemeClr val="bg1"/>
                              </a:solidFill>
                              <a:latin typeface="Cambria Math" panose="02040503050406030204" pitchFamily="18" charset="0"/>
                              <a:ea typeface="全新硬笔行书简" panose="02010600040101010101" pitchFamily="2" charset="-122"/>
                              <a:sym typeface="+mn-ea"/>
                            </a:rPr>
                          </m:ctrlPr>
                        </m:dPr>
                        <m:e>
                          <m:r>
                            <a:rPr lang="en-US" altLang="zh-CN" i="1">
                              <a:solidFill>
                                <a:schemeClr val="bg1"/>
                              </a:solidFill>
                              <a:latin typeface="Cambria Math" panose="02040503050406030204" pitchFamily="18" charset="0"/>
                              <a:ea typeface="全新硬笔行书简" panose="02010600040101010101" pitchFamily="2" charset="-122"/>
                              <a:sym typeface="+mn-ea"/>
                            </a:rPr>
                            <m:t>𝑎</m:t>
                          </m:r>
                        </m:e>
                      </m:d>
                      <m:r>
                        <a:rPr lang="en-US" altLang="zh-CN" i="1">
                          <a:solidFill>
                            <a:schemeClr val="bg1"/>
                          </a:solidFill>
                          <a:latin typeface="Cambria Math" panose="02040503050406030204" pitchFamily="18" charset="0"/>
                          <a:ea typeface="全新硬笔行书简" panose="02010600040101010101" pitchFamily="2" charset="-122"/>
                          <a:sym typeface="+mn-ea"/>
                        </a:rPr>
                        <m:t>)</m:t>
                      </m:r>
                    </m:oMath>
                  </m:oMathPara>
                </a14:m>
                <a:endParaRPr lang="zh-CN" altLang="en-US" dirty="0">
                  <a:solidFill>
                    <a:schemeClr val="bg1"/>
                  </a:solidFill>
                  <a:latin typeface="全新硬笔行书简" panose="02010600040101010101" pitchFamily="2" charset="-122"/>
                  <a:ea typeface="全新硬笔行书简" panose="02010600040101010101" pitchFamily="2" charset="-122"/>
                  <a:sym typeface="+mn-ea"/>
                </a:endParaRPr>
              </a:p>
            </p:txBody>
          </p:sp>
        </mc:Choice>
        <mc:Fallback>
          <p:sp>
            <p:nvSpPr>
              <p:cNvPr id="5" name="矩形 4"/>
              <p:cNvSpPr>
                <a:spLocks noRot="1" noChangeAspect="1" noMove="1" noResize="1" noEditPoints="1" noAdjustHandles="1" noChangeArrowheads="1" noChangeShapeType="1" noTextEdit="1"/>
              </p:cNvSpPr>
              <p:nvPr/>
            </p:nvSpPr>
            <p:spPr>
              <a:xfrm>
                <a:off x="171568" y="971615"/>
                <a:ext cx="8800869" cy="5066002"/>
              </a:xfrm>
              <a:prstGeom prst="rect">
                <a:avLst/>
              </a:prstGeom>
              <a:blipFill>
                <a:blip r:embed="rId2"/>
                <a:stretch>
                  <a:fillRect l="-554" t="-6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888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矩形 4"/>
              <p:cNvSpPr/>
              <p:nvPr/>
            </p:nvSpPr>
            <p:spPr>
              <a:xfrm>
                <a:off x="171568" y="971616"/>
                <a:ext cx="8800869" cy="1326261"/>
              </a:xfrm>
              <a:prstGeom prst="rect">
                <a:avLst/>
              </a:prstGeom>
            </p:spPr>
            <p:txBody>
              <a:bodyPr wrap="square">
                <a:spAutoFit/>
              </a:bodyPr>
              <a:lstStyle/>
              <a:p>
                <a:pPr eaLnBrk="0" hangingPunct="0">
                  <a:buFontTx/>
                  <a:buNone/>
                </a:pPr>
                <a:r>
                  <a:rPr lang="zh-CN" altLang="en-US"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例 ：</a:t>
                </a:r>
                <a:endParaRPr lang="en-US" altLang="zh-CN"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已知函数</a:t>
                </a:r>
                <a14:m>
                  <m:oMath xmlns:m="http://schemas.openxmlformats.org/officeDocument/2006/math">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d>
                      <m:dPr>
                        <m:ctrlP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unc>
                      <m:funcPr>
                        <m:ctrlP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uncPr>
                      <m:fName>
                        <m:r>
                          <m:rPr>
                            <m:sty m:val="p"/>
                          </m:rPr>
                          <a:rPr lang="en-US" altLang="zh-CN">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sin</m:t>
                        </m:r>
                      </m:fName>
                      <m:e>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func>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oMath>
                </a14:m>
                <a:r>
                  <a:rPr lang="zh-CN" altLang="en-US"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的函数值表如下</a:t>
                </a:r>
                <a:r>
                  <a:rPr lang="en-US" altLang="zh-CN"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r>
                  <a:rPr lang="zh-CN" altLang="en-US"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试用复合梯形公式和复合辛普森公式计算积分</a:t>
                </a:r>
                <a14:m>
                  <m:oMath xmlns:m="http://schemas.openxmlformats.org/officeDocument/2006/math">
                    <m:nary>
                      <m:naryPr>
                        <m:ctrlPr>
                          <a:rPr lang="zh-CN" altLang="en-US"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up>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f>
                          <m:fPr>
                            <m:ctrlP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func>
                              <m:funcPr>
                                <m:ctrlP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uncPr>
                              <m:fName>
                                <m:r>
                                  <m:rPr>
                                    <m:sty m:val="p"/>
                                  </m:rPr>
                                  <a:rPr lang="en-US" altLang="zh-CN">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sin</m:t>
                                </m:r>
                              </m:fName>
                              <m:e>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func>
                          </m:num>
                          <m:den>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den>
                        </m:f>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e>
                    </m:nary>
                  </m:oMath>
                </a14:m>
                <a:r>
                  <a:rPr lang="en-US" altLang="zh-CN"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r>
                  <a:rPr lang="zh-CN" altLang="en-US"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并分别估计误差。</a:t>
                </a:r>
                <a:endParaRPr lang="en-US" altLang="zh-CN"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endParaRPr lang="en-US" altLang="zh-CN"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p:txBody>
          </p:sp>
        </mc:Choice>
        <mc:Fallback>
          <p:sp>
            <p:nvSpPr>
              <p:cNvPr id="5" name="矩形 4"/>
              <p:cNvSpPr>
                <a:spLocks noRot="1" noChangeAspect="1" noMove="1" noResize="1" noEditPoints="1" noAdjustHandles="1" noChangeArrowheads="1" noChangeShapeType="1" noTextEdit="1"/>
              </p:cNvSpPr>
              <p:nvPr/>
            </p:nvSpPr>
            <p:spPr>
              <a:xfrm>
                <a:off x="171568" y="971616"/>
                <a:ext cx="8800869" cy="1326261"/>
              </a:xfrm>
              <a:prstGeom prst="rect">
                <a:avLst/>
              </a:prstGeom>
              <a:blipFill>
                <a:blip r:embed="rId2"/>
                <a:stretch>
                  <a:fillRect l="-4640" t="-1835" r="-623" b="-3669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3" name="表格 2"/>
              <p:cNvGraphicFramePr>
                <a:graphicFrameLocks noGrp="1"/>
              </p:cNvGraphicFramePr>
              <p:nvPr>
                <p:extLst>
                  <p:ext uri="{D42A27DB-BD31-4B8C-83A1-F6EECF244321}">
                    <p14:modId xmlns:p14="http://schemas.microsoft.com/office/powerpoint/2010/main" val="323964477"/>
                  </p:ext>
                </p:extLst>
              </p:nvPr>
            </p:nvGraphicFramePr>
            <p:xfrm>
              <a:off x="228714" y="2305007"/>
              <a:ext cx="1962178" cy="2781300"/>
            </p:xfrm>
            <a:graphic>
              <a:graphicData uri="http://schemas.openxmlformats.org/drawingml/2006/table">
                <a:tbl>
                  <a:tblPr firstRow="1" bandRow="1">
                    <a:tableStyleId>{5C22544A-7EE6-4342-B048-85BDC9FD1C3A}</a:tableStyleId>
                  </a:tblPr>
                  <a:tblGrid>
                    <a:gridCol w="981089">
                      <a:extLst>
                        <a:ext uri="{9D8B030D-6E8A-4147-A177-3AD203B41FA5}">
                          <a16:colId xmlns:a16="http://schemas.microsoft.com/office/drawing/2014/main" val="3271330586"/>
                        </a:ext>
                      </a:extLst>
                    </a:gridCol>
                    <a:gridCol w="981089">
                      <a:extLst>
                        <a:ext uri="{9D8B030D-6E8A-4147-A177-3AD203B41FA5}">
                          <a16:colId xmlns:a16="http://schemas.microsoft.com/office/drawing/2014/main" val="3954677772"/>
                        </a:ext>
                      </a:extLst>
                    </a:gridCol>
                  </a:tblGrid>
                  <a:tr h="278130">
                    <a:tc>
                      <a:txBody>
                        <a:bodyPr/>
                        <a:lstStyle/>
                        <a:p>
                          <a:pPr algn="ctr"/>
                          <a14:m>
                            <m:oMathPara xmlns:m="http://schemas.openxmlformats.org/officeDocument/2006/math">
                              <m:oMathParaPr>
                                <m:jc m:val="centerGroup"/>
                              </m:oMathParaPr>
                              <m:oMath xmlns:m="http://schemas.openxmlformats.org/officeDocument/2006/math">
                                <m:r>
                                  <a:rPr lang="en-US" altLang="zh-CN" sz="1000" b="1" i="1" smtClean="0">
                                    <a:latin typeface="Cambria Math" panose="02040503050406030204" pitchFamily="18" charset="0"/>
                                  </a:rPr>
                                  <m:t>𝒙</m:t>
                                </m:r>
                              </m:oMath>
                            </m:oMathPara>
                          </a14:m>
                          <a:endParaRPr lang="zh-CN" altLang="en-US" sz="100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altLang="zh-CN" sz="1000" b="1" i="1" smtClean="0">
                                    <a:latin typeface="Cambria Math" panose="02040503050406030204" pitchFamily="18" charset="0"/>
                                  </a:rPr>
                                  <m:t>𝒇</m:t>
                                </m:r>
                                <m:r>
                                  <a:rPr lang="en-US" altLang="zh-CN" sz="1000" b="1" i="1" smtClean="0">
                                    <a:latin typeface="Cambria Math" panose="02040503050406030204" pitchFamily="18" charset="0"/>
                                  </a:rPr>
                                  <m:t>(</m:t>
                                </m:r>
                                <m:r>
                                  <a:rPr lang="en-US" altLang="zh-CN" sz="1000" b="1" i="1" smtClean="0">
                                    <a:latin typeface="Cambria Math" panose="02040503050406030204" pitchFamily="18" charset="0"/>
                                  </a:rPr>
                                  <m:t>𝒙</m:t>
                                </m:r>
                                <m:r>
                                  <a:rPr lang="en-US" altLang="zh-CN" sz="1000" b="1" i="1" smtClean="0">
                                    <a:latin typeface="Cambria Math" panose="02040503050406030204" pitchFamily="18" charset="0"/>
                                  </a:rPr>
                                  <m:t>)</m:t>
                                </m:r>
                              </m:oMath>
                            </m:oMathPara>
                          </a14:m>
                          <a:endParaRPr lang="zh-CN" altLang="en-US" sz="1000" dirty="0"/>
                        </a:p>
                      </a:txBody>
                      <a:tcPr marL="68580" marR="68580" marT="34290" marB="34290"/>
                    </a:tc>
                    <a:extLst>
                      <a:ext uri="{0D108BD9-81ED-4DB2-BD59-A6C34878D82A}">
                        <a16:rowId xmlns:a16="http://schemas.microsoft.com/office/drawing/2014/main" val="1409140288"/>
                      </a:ext>
                    </a:extLst>
                  </a:tr>
                  <a:tr h="278130">
                    <a:tc>
                      <a:txBody>
                        <a:bodyPr/>
                        <a:lstStyle/>
                        <a:p>
                          <a:pPr algn="ctr"/>
                          <a:r>
                            <a:rPr lang="en-US" altLang="zh-CN" sz="1000" dirty="0" smtClean="0"/>
                            <a:t>1</a:t>
                          </a:r>
                          <a:endParaRPr lang="zh-CN" altLang="en-US" sz="1000" dirty="0"/>
                        </a:p>
                      </a:txBody>
                      <a:tcPr marL="68580" marR="68580" marT="34290" marB="34290"/>
                    </a:tc>
                    <a:tc>
                      <a:txBody>
                        <a:bodyPr/>
                        <a:lstStyle/>
                        <a:p>
                          <a:pPr algn="ctr"/>
                          <a:r>
                            <a:rPr lang="en-US" altLang="zh-CN" sz="1000" dirty="0" smtClean="0"/>
                            <a:t>1</a:t>
                          </a:r>
                          <a:endParaRPr lang="zh-CN" altLang="en-US" sz="1000" dirty="0"/>
                        </a:p>
                      </a:txBody>
                      <a:tcPr marL="68580" marR="68580" marT="34290" marB="34290"/>
                    </a:tc>
                    <a:extLst>
                      <a:ext uri="{0D108BD9-81ED-4DB2-BD59-A6C34878D82A}">
                        <a16:rowId xmlns:a16="http://schemas.microsoft.com/office/drawing/2014/main" val="2200085441"/>
                      </a:ext>
                    </a:extLst>
                  </a:tr>
                  <a:tr h="278130">
                    <a:tc>
                      <a:txBody>
                        <a:bodyPr/>
                        <a:lstStyle/>
                        <a:p>
                          <a:pPr algn="ctr"/>
                          <a:r>
                            <a:rPr lang="en-US" altLang="zh-CN" sz="1000" dirty="0" smtClean="0"/>
                            <a:t>1/8</a:t>
                          </a:r>
                          <a:endParaRPr lang="zh-CN" altLang="en-US" sz="1000" dirty="0"/>
                        </a:p>
                      </a:txBody>
                      <a:tcPr marL="68580" marR="68580" marT="34290" marB="34290"/>
                    </a:tc>
                    <a:tc>
                      <a:txBody>
                        <a:bodyPr/>
                        <a:lstStyle/>
                        <a:p>
                          <a:pPr algn="ctr"/>
                          <a:r>
                            <a:rPr lang="en-US" altLang="zh-CN" sz="1000" dirty="0" smtClean="0"/>
                            <a:t>0.9973979</a:t>
                          </a:r>
                          <a:endParaRPr lang="zh-CN" altLang="en-US" sz="1000" dirty="0"/>
                        </a:p>
                      </a:txBody>
                      <a:tcPr marL="68580" marR="68580" marT="34290" marB="34290"/>
                    </a:tc>
                    <a:extLst>
                      <a:ext uri="{0D108BD9-81ED-4DB2-BD59-A6C34878D82A}">
                        <a16:rowId xmlns:a16="http://schemas.microsoft.com/office/drawing/2014/main" val="1579366697"/>
                      </a:ext>
                    </a:extLst>
                  </a:tr>
                  <a:tr h="278130">
                    <a:tc>
                      <a:txBody>
                        <a:bodyPr/>
                        <a:lstStyle/>
                        <a:p>
                          <a:pPr algn="ctr"/>
                          <a:r>
                            <a:rPr lang="en-US" altLang="zh-CN" sz="1000" dirty="0" smtClean="0"/>
                            <a:t>1/4</a:t>
                          </a:r>
                          <a:endParaRPr lang="zh-CN" altLang="en-US" sz="1000" dirty="0"/>
                        </a:p>
                      </a:txBody>
                      <a:tcPr marL="68580" marR="68580" marT="34290" marB="34290"/>
                    </a:tc>
                    <a:tc>
                      <a:txBody>
                        <a:bodyPr/>
                        <a:lstStyle/>
                        <a:p>
                          <a:pPr algn="ctr"/>
                          <a:r>
                            <a:rPr lang="en-US" altLang="zh-CN" sz="1000" dirty="0" smtClean="0"/>
                            <a:t>0.9896158</a:t>
                          </a:r>
                          <a:endParaRPr lang="zh-CN" altLang="en-US" sz="1000" dirty="0"/>
                        </a:p>
                      </a:txBody>
                      <a:tcPr marL="68580" marR="68580" marT="34290" marB="34290"/>
                    </a:tc>
                    <a:extLst>
                      <a:ext uri="{0D108BD9-81ED-4DB2-BD59-A6C34878D82A}">
                        <a16:rowId xmlns:a16="http://schemas.microsoft.com/office/drawing/2014/main" val="3232621600"/>
                      </a:ext>
                    </a:extLst>
                  </a:tr>
                  <a:tr h="278130">
                    <a:tc>
                      <a:txBody>
                        <a:bodyPr/>
                        <a:lstStyle/>
                        <a:p>
                          <a:pPr algn="ctr"/>
                          <a:r>
                            <a:rPr lang="en-US" altLang="zh-CN" sz="1000" dirty="0" smtClean="0"/>
                            <a:t>3/8</a:t>
                          </a:r>
                          <a:endParaRPr lang="zh-CN" altLang="en-US" sz="1000" dirty="0"/>
                        </a:p>
                      </a:txBody>
                      <a:tcPr marL="68580" marR="68580" marT="34290" marB="34290"/>
                    </a:tc>
                    <a:tc>
                      <a:txBody>
                        <a:bodyPr/>
                        <a:lstStyle/>
                        <a:p>
                          <a:pPr algn="ctr"/>
                          <a:r>
                            <a:rPr lang="en-US" altLang="zh-CN" sz="1000" dirty="0" smtClean="0"/>
                            <a:t>0.9767267</a:t>
                          </a:r>
                          <a:endParaRPr lang="zh-CN" altLang="en-US" sz="1000" dirty="0"/>
                        </a:p>
                      </a:txBody>
                      <a:tcPr marL="68580" marR="68580" marT="34290" marB="34290"/>
                    </a:tc>
                    <a:extLst>
                      <a:ext uri="{0D108BD9-81ED-4DB2-BD59-A6C34878D82A}">
                        <a16:rowId xmlns:a16="http://schemas.microsoft.com/office/drawing/2014/main" val="2687126379"/>
                      </a:ext>
                    </a:extLst>
                  </a:tr>
                  <a:tr h="278130">
                    <a:tc>
                      <a:txBody>
                        <a:bodyPr/>
                        <a:lstStyle/>
                        <a:p>
                          <a:pPr algn="ctr"/>
                          <a:r>
                            <a:rPr lang="en-US" altLang="zh-CN" sz="1000" dirty="0" smtClean="0"/>
                            <a:t>1/2</a:t>
                          </a:r>
                          <a:endParaRPr lang="zh-CN" altLang="en-US" sz="1000" dirty="0"/>
                        </a:p>
                      </a:txBody>
                      <a:tcPr marL="68580" marR="68580" marT="34290" marB="34290"/>
                    </a:tc>
                    <a:tc>
                      <a:txBody>
                        <a:bodyPr/>
                        <a:lstStyle/>
                        <a:p>
                          <a:pPr algn="ctr"/>
                          <a:r>
                            <a:rPr lang="en-US" altLang="zh-CN" sz="1000" dirty="0" smtClean="0"/>
                            <a:t>0.9588511</a:t>
                          </a:r>
                          <a:endParaRPr lang="zh-CN" altLang="en-US" sz="1000" dirty="0"/>
                        </a:p>
                      </a:txBody>
                      <a:tcPr marL="68580" marR="68580" marT="34290" marB="34290"/>
                    </a:tc>
                    <a:extLst>
                      <a:ext uri="{0D108BD9-81ED-4DB2-BD59-A6C34878D82A}">
                        <a16:rowId xmlns:a16="http://schemas.microsoft.com/office/drawing/2014/main" val="1257570750"/>
                      </a:ext>
                    </a:extLst>
                  </a:tr>
                  <a:tr h="278130">
                    <a:tc>
                      <a:txBody>
                        <a:bodyPr/>
                        <a:lstStyle/>
                        <a:p>
                          <a:pPr algn="ctr"/>
                          <a:r>
                            <a:rPr lang="en-US" altLang="zh-CN" sz="1000" dirty="0" smtClean="0"/>
                            <a:t>5/8</a:t>
                          </a:r>
                          <a:endParaRPr lang="zh-CN" altLang="en-US" sz="1000" dirty="0"/>
                        </a:p>
                      </a:txBody>
                      <a:tcPr marL="68580" marR="68580" marT="34290" marB="34290"/>
                    </a:tc>
                    <a:tc>
                      <a:txBody>
                        <a:bodyPr/>
                        <a:lstStyle/>
                        <a:p>
                          <a:pPr algn="ctr"/>
                          <a:r>
                            <a:rPr lang="en-US" altLang="zh-CN" sz="1000" dirty="0" smtClean="0"/>
                            <a:t>0.9361556</a:t>
                          </a:r>
                          <a:endParaRPr lang="zh-CN" altLang="en-US" sz="1000" dirty="0"/>
                        </a:p>
                      </a:txBody>
                      <a:tcPr marL="68580" marR="68580" marT="34290" marB="34290"/>
                    </a:tc>
                    <a:extLst>
                      <a:ext uri="{0D108BD9-81ED-4DB2-BD59-A6C34878D82A}">
                        <a16:rowId xmlns:a16="http://schemas.microsoft.com/office/drawing/2014/main" val="568663085"/>
                      </a:ext>
                    </a:extLst>
                  </a:tr>
                  <a:tr h="278130">
                    <a:tc>
                      <a:txBody>
                        <a:bodyPr/>
                        <a:lstStyle/>
                        <a:p>
                          <a:pPr algn="ctr"/>
                          <a:r>
                            <a:rPr lang="en-US" altLang="zh-CN" sz="1000" dirty="0" smtClean="0"/>
                            <a:t>3/4</a:t>
                          </a:r>
                          <a:endParaRPr lang="zh-CN" altLang="en-US" sz="1000" dirty="0"/>
                        </a:p>
                      </a:txBody>
                      <a:tcPr marL="68580" marR="68580" marT="34290" marB="34290"/>
                    </a:tc>
                    <a:tc>
                      <a:txBody>
                        <a:bodyPr/>
                        <a:lstStyle/>
                        <a:p>
                          <a:pPr algn="ctr"/>
                          <a:r>
                            <a:rPr lang="en-US" altLang="zh-CN" sz="1000" dirty="0" smtClean="0"/>
                            <a:t>0.9088517</a:t>
                          </a:r>
                          <a:endParaRPr lang="zh-CN" altLang="en-US" sz="1000" dirty="0"/>
                        </a:p>
                      </a:txBody>
                      <a:tcPr marL="68580" marR="68580" marT="34290" marB="34290"/>
                    </a:tc>
                    <a:extLst>
                      <a:ext uri="{0D108BD9-81ED-4DB2-BD59-A6C34878D82A}">
                        <a16:rowId xmlns:a16="http://schemas.microsoft.com/office/drawing/2014/main" val="1993880775"/>
                      </a:ext>
                    </a:extLst>
                  </a:tr>
                  <a:tr h="278130">
                    <a:tc>
                      <a:txBody>
                        <a:bodyPr/>
                        <a:lstStyle/>
                        <a:p>
                          <a:pPr algn="ctr"/>
                          <a:r>
                            <a:rPr lang="en-US" altLang="zh-CN" sz="1000" dirty="0" smtClean="0"/>
                            <a:t>7/8</a:t>
                          </a:r>
                          <a:endParaRPr lang="zh-CN" altLang="en-US" sz="1000" dirty="0"/>
                        </a:p>
                      </a:txBody>
                      <a:tcPr marL="68580" marR="68580" marT="34290" marB="34290"/>
                    </a:tc>
                    <a:tc>
                      <a:txBody>
                        <a:bodyPr/>
                        <a:lstStyle/>
                        <a:p>
                          <a:pPr algn="ctr"/>
                          <a:r>
                            <a:rPr lang="en-US" altLang="zh-CN" sz="1000" dirty="0" smtClean="0"/>
                            <a:t>0.8771926</a:t>
                          </a:r>
                          <a:endParaRPr lang="zh-CN" altLang="en-US" sz="1000" dirty="0"/>
                        </a:p>
                      </a:txBody>
                      <a:tcPr marL="68580" marR="68580" marT="34290" marB="34290"/>
                    </a:tc>
                    <a:extLst>
                      <a:ext uri="{0D108BD9-81ED-4DB2-BD59-A6C34878D82A}">
                        <a16:rowId xmlns:a16="http://schemas.microsoft.com/office/drawing/2014/main" val="1825751885"/>
                      </a:ext>
                    </a:extLst>
                  </a:tr>
                  <a:tr h="278130">
                    <a:tc>
                      <a:txBody>
                        <a:bodyPr/>
                        <a:lstStyle/>
                        <a:p>
                          <a:pPr algn="ctr"/>
                          <a:r>
                            <a:rPr lang="en-US" altLang="zh-CN" sz="1000" dirty="0" smtClean="0"/>
                            <a:t>1</a:t>
                          </a:r>
                          <a:endParaRPr lang="zh-CN" altLang="en-US" sz="1000" dirty="0"/>
                        </a:p>
                      </a:txBody>
                      <a:tcPr marL="68580" marR="68580" marT="34290" marB="34290"/>
                    </a:tc>
                    <a:tc>
                      <a:txBody>
                        <a:bodyPr/>
                        <a:lstStyle/>
                        <a:p>
                          <a:pPr algn="ctr"/>
                          <a:r>
                            <a:rPr lang="en-US" altLang="zh-CN" sz="1000" dirty="0" smtClean="0"/>
                            <a:t>0.8414710</a:t>
                          </a:r>
                          <a:endParaRPr lang="zh-CN" altLang="en-US" sz="1000" dirty="0"/>
                        </a:p>
                      </a:txBody>
                      <a:tcPr marL="68580" marR="68580" marT="34290" marB="34290"/>
                    </a:tc>
                    <a:extLst>
                      <a:ext uri="{0D108BD9-81ED-4DB2-BD59-A6C34878D82A}">
                        <a16:rowId xmlns:a16="http://schemas.microsoft.com/office/drawing/2014/main" val="1811929654"/>
                      </a:ext>
                    </a:extLst>
                  </a:tr>
                </a:tbl>
              </a:graphicData>
            </a:graphic>
          </p:graphicFrame>
        </mc:Choice>
        <mc:Fallback>
          <p:graphicFrame>
            <p:nvGraphicFramePr>
              <p:cNvPr id="3" name="表格 2"/>
              <p:cNvGraphicFramePr>
                <a:graphicFrameLocks noGrp="1"/>
              </p:cNvGraphicFramePr>
              <p:nvPr>
                <p:extLst>
                  <p:ext uri="{D42A27DB-BD31-4B8C-83A1-F6EECF244321}">
                    <p14:modId xmlns:p14="http://schemas.microsoft.com/office/powerpoint/2010/main" val="323964477"/>
                  </p:ext>
                </p:extLst>
              </p:nvPr>
            </p:nvGraphicFramePr>
            <p:xfrm>
              <a:off x="228714" y="2305007"/>
              <a:ext cx="1962178" cy="2781300"/>
            </p:xfrm>
            <a:graphic>
              <a:graphicData uri="http://schemas.openxmlformats.org/drawingml/2006/table">
                <a:tbl>
                  <a:tblPr firstRow="1" bandRow="1">
                    <a:tableStyleId>{5C22544A-7EE6-4342-B048-85BDC9FD1C3A}</a:tableStyleId>
                  </a:tblPr>
                  <a:tblGrid>
                    <a:gridCol w="981089">
                      <a:extLst>
                        <a:ext uri="{9D8B030D-6E8A-4147-A177-3AD203B41FA5}">
                          <a16:colId xmlns:a16="http://schemas.microsoft.com/office/drawing/2014/main" val="3271330586"/>
                        </a:ext>
                      </a:extLst>
                    </a:gridCol>
                    <a:gridCol w="981089">
                      <a:extLst>
                        <a:ext uri="{9D8B030D-6E8A-4147-A177-3AD203B41FA5}">
                          <a16:colId xmlns:a16="http://schemas.microsoft.com/office/drawing/2014/main" val="3954677772"/>
                        </a:ext>
                      </a:extLst>
                    </a:gridCol>
                  </a:tblGrid>
                  <a:tr h="278130">
                    <a:tc>
                      <a:txBody>
                        <a:bodyPr/>
                        <a:lstStyle/>
                        <a:p>
                          <a:endParaRPr lang="zh-CN"/>
                        </a:p>
                      </a:txBody>
                      <a:tcPr marL="68580" marR="68580" marT="34290" marB="34290">
                        <a:blipFill>
                          <a:blip r:embed="rId3"/>
                          <a:stretch>
                            <a:fillRect l="-617" t="-2174" r="-101852" b="-897826"/>
                          </a:stretch>
                        </a:blipFill>
                      </a:tcPr>
                    </a:tc>
                    <a:tc>
                      <a:txBody>
                        <a:bodyPr/>
                        <a:lstStyle/>
                        <a:p>
                          <a:endParaRPr lang="zh-CN"/>
                        </a:p>
                      </a:txBody>
                      <a:tcPr marL="68580" marR="68580" marT="34290" marB="34290">
                        <a:blipFill>
                          <a:blip r:embed="rId3"/>
                          <a:stretch>
                            <a:fillRect l="-101242" t="-2174" r="-2484" b="-897826"/>
                          </a:stretch>
                        </a:blipFill>
                      </a:tcPr>
                    </a:tc>
                    <a:extLst>
                      <a:ext uri="{0D108BD9-81ED-4DB2-BD59-A6C34878D82A}">
                        <a16:rowId xmlns:a16="http://schemas.microsoft.com/office/drawing/2014/main" val="1409140288"/>
                      </a:ext>
                    </a:extLst>
                  </a:tr>
                  <a:tr h="278130">
                    <a:tc>
                      <a:txBody>
                        <a:bodyPr/>
                        <a:lstStyle/>
                        <a:p>
                          <a:pPr algn="ctr"/>
                          <a:r>
                            <a:rPr lang="en-US" altLang="zh-CN" sz="1000" dirty="0" smtClean="0"/>
                            <a:t>1</a:t>
                          </a:r>
                          <a:endParaRPr lang="zh-CN" altLang="en-US" sz="1000" dirty="0"/>
                        </a:p>
                      </a:txBody>
                      <a:tcPr marL="68580" marR="68580" marT="34290" marB="34290"/>
                    </a:tc>
                    <a:tc>
                      <a:txBody>
                        <a:bodyPr/>
                        <a:lstStyle/>
                        <a:p>
                          <a:pPr algn="ctr"/>
                          <a:r>
                            <a:rPr lang="en-US" altLang="zh-CN" sz="1000" dirty="0" smtClean="0"/>
                            <a:t>1</a:t>
                          </a:r>
                          <a:endParaRPr lang="zh-CN" altLang="en-US" sz="1000" dirty="0"/>
                        </a:p>
                      </a:txBody>
                      <a:tcPr marL="68580" marR="68580" marT="34290" marB="34290"/>
                    </a:tc>
                    <a:extLst>
                      <a:ext uri="{0D108BD9-81ED-4DB2-BD59-A6C34878D82A}">
                        <a16:rowId xmlns:a16="http://schemas.microsoft.com/office/drawing/2014/main" val="2200085441"/>
                      </a:ext>
                    </a:extLst>
                  </a:tr>
                  <a:tr h="278130">
                    <a:tc>
                      <a:txBody>
                        <a:bodyPr/>
                        <a:lstStyle/>
                        <a:p>
                          <a:pPr algn="ctr"/>
                          <a:r>
                            <a:rPr lang="en-US" altLang="zh-CN" sz="1000" dirty="0" smtClean="0"/>
                            <a:t>1/8</a:t>
                          </a:r>
                          <a:endParaRPr lang="zh-CN" altLang="en-US" sz="1000" dirty="0"/>
                        </a:p>
                      </a:txBody>
                      <a:tcPr marL="68580" marR="68580" marT="34290" marB="34290"/>
                    </a:tc>
                    <a:tc>
                      <a:txBody>
                        <a:bodyPr/>
                        <a:lstStyle/>
                        <a:p>
                          <a:pPr algn="ctr"/>
                          <a:r>
                            <a:rPr lang="en-US" altLang="zh-CN" sz="1000" dirty="0" smtClean="0"/>
                            <a:t>0.9973979</a:t>
                          </a:r>
                          <a:endParaRPr lang="zh-CN" altLang="en-US" sz="1000" dirty="0"/>
                        </a:p>
                      </a:txBody>
                      <a:tcPr marL="68580" marR="68580" marT="34290" marB="34290"/>
                    </a:tc>
                    <a:extLst>
                      <a:ext uri="{0D108BD9-81ED-4DB2-BD59-A6C34878D82A}">
                        <a16:rowId xmlns:a16="http://schemas.microsoft.com/office/drawing/2014/main" val="1579366697"/>
                      </a:ext>
                    </a:extLst>
                  </a:tr>
                  <a:tr h="278130">
                    <a:tc>
                      <a:txBody>
                        <a:bodyPr/>
                        <a:lstStyle/>
                        <a:p>
                          <a:pPr algn="ctr"/>
                          <a:r>
                            <a:rPr lang="en-US" altLang="zh-CN" sz="1000" dirty="0" smtClean="0"/>
                            <a:t>1/4</a:t>
                          </a:r>
                          <a:endParaRPr lang="zh-CN" altLang="en-US" sz="1000" dirty="0"/>
                        </a:p>
                      </a:txBody>
                      <a:tcPr marL="68580" marR="68580" marT="34290" marB="34290"/>
                    </a:tc>
                    <a:tc>
                      <a:txBody>
                        <a:bodyPr/>
                        <a:lstStyle/>
                        <a:p>
                          <a:pPr algn="ctr"/>
                          <a:r>
                            <a:rPr lang="en-US" altLang="zh-CN" sz="1000" dirty="0" smtClean="0"/>
                            <a:t>0.9896158</a:t>
                          </a:r>
                          <a:endParaRPr lang="zh-CN" altLang="en-US" sz="1000" dirty="0"/>
                        </a:p>
                      </a:txBody>
                      <a:tcPr marL="68580" marR="68580" marT="34290" marB="34290"/>
                    </a:tc>
                    <a:extLst>
                      <a:ext uri="{0D108BD9-81ED-4DB2-BD59-A6C34878D82A}">
                        <a16:rowId xmlns:a16="http://schemas.microsoft.com/office/drawing/2014/main" val="3232621600"/>
                      </a:ext>
                    </a:extLst>
                  </a:tr>
                  <a:tr h="278130">
                    <a:tc>
                      <a:txBody>
                        <a:bodyPr/>
                        <a:lstStyle/>
                        <a:p>
                          <a:pPr algn="ctr"/>
                          <a:r>
                            <a:rPr lang="en-US" altLang="zh-CN" sz="1000" dirty="0" smtClean="0"/>
                            <a:t>3/8</a:t>
                          </a:r>
                          <a:endParaRPr lang="zh-CN" altLang="en-US" sz="1000" dirty="0"/>
                        </a:p>
                      </a:txBody>
                      <a:tcPr marL="68580" marR="68580" marT="34290" marB="34290"/>
                    </a:tc>
                    <a:tc>
                      <a:txBody>
                        <a:bodyPr/>
                        <a:lstStyle/>
                        <a:p>
                          <a:pPr algn="ctr"/>
                          <a:r>
                            <a:rPr lang="en-US" altLang="zh-CN" sz="1000" dirty="0" smtClean="0"/>
                            <a:t>0.9767267</a:t>
                          </a:r>
                          <a:endParaRPr lang="zh-CN" altLang="en-US" sz="1000" dirty="0"/>
                        </a:p>
                      </a:txBody>
                      <a:tcPr marL="68580" marR="68580" marT="34290" marB="34290"/>
                    </a:tc>
                    <a:extLst>
                      <a:ext uri="{0D108BD9-81ED-4DB2-BD59-A6C34878D82A}">
                        <a16:rowId xmlns:a16="http://schemas.microsoft.com/office/drawing/2014/main" val="2687126379"/>
                      </a:ext>
                    </a:extLst>
                  </a:tr>
                  <a:tr h="278130">
                    <a:tc>
                      <a:txBody>
                        <a:bodyPr/>
                        <a:lstStyle/>
                        <a:p>
                          <a:pPr algn="ctr"/>
                          <a:r>
                            <a:rPr lang="en-US" altLang="zh-CN" sz="1000" dirty="0" smtClean="0"/>
                            <a:t>1/2</a:t>
                          </a:r>
                          <a:endParaRPr lang="zh-CN" altLang="en-US" sz="1000" dirty="0"/>
                        </a:p>
                      </a:txBody>
                      <a:tcPr marL="68580" marR="68580" marT="34290" marB="34290"/>
                    </a:tc>
                    <a:tc>
                      <a:txBody>
                        <a:bodyPr/>
                        <a:lstStyle/>
                        <a:p>
                          <a:pPr algn="ctr"/>
                          <a:r>
                            <a:rPr lang="en-US" altLang="zh-CN" sz="1000" dirty="0" smtClean="0"/>
                            <a:t>0.9588511</a:t>
                          </a:r>
                          <a:endParaRPr lang="zh-CN" altLang="en-US" sz="1000" dirty="0"/>
                        </a:p>
                      </a:txBody>
                      <a:tcPr marL="68580" marR="68580" marT="34290" marB="34290"/>
                    </a:tc>
                    <a:extLst>
                      <a:ext uri="{0D108BD9-81ED-4DB2-BD59-A6C34878D82A}">
                        <a16:rowId xmlns:a16="http://schemas.microsoft.com/office/drawing/2014/main" val="1257570750"/>
                      </a:ext>
                    </a:extLst>
                  </a:tr>
                  <a:tr h="278130">
                    <a:tc>
                      <a:txBody>
                        <a:bodyPr/>
                        <a:lstStyle/>
                        <a:p>
                          <a:pPr algn="ctr"/>
                          <a:r>
                            <a:rPr lang="en-US" altLang="zh-CN" sz="1000" dirty="0" smtClean="0"/>
                            <a:t>5/8</a:t>
                          </a:r>
                          <a:endParaRPr lang="zh-CN" altLang="en-US" sz="1000" dirty="0"/>
                        </a:p>
                      </a:txBody>
                      <a:tcPr marL="68580" marR="68580" marT="34290" marB="34290"/>
                    </a:tc>
                    <a:tc>
                      <a:txBody>
                        <a:bodyPr/>
                        <a:lstStyle/>
                        <a:p>
                          <a:pPr algn="ctr"/>
                          <a:r>
                            <a:rPr lang="en-US" altLang="zh-CN" sz="1000" dirty="0" smtClean="0"/>
                            <a:t>0.9361556</a:t>
                          </a:r>
                          <a:endParaRPr lang="zh-CN" altLang="en-US" sz="1000" dirty="0"/>
                        </a:p>
                      </a:txBody>
                      <a:tcPr marL="68580" marR="68580" marT="34290" marB="34290"/>
                    </a:tc>
                    <a:extLst>
                      <a:ext uri="{0D108BD9-81ED-4DB2-BD59-A6C34878D82A}">
                        <a16:rowId xmlns:a16="http://schemas.microsoft.com/office/drawing/2014/main" val="568663085"/>
                      </a:ext>
                    </a:extLst>
                  </a:tr>
                  <a:tr h="278130">
                    <a:tc>
                      <a:txBody>
                        <a:bodyPr/>
                        <a:lstStyle/>
                        <a:p>
                          <a:pPr algn="ctr"/>
                          <a:r>
                            <a:rPr lang="en-US" altLang="zh-CN" sz="1000" dirty="0" smtClean="0"/>
                            <a:t>3/4</a:t>
                          </a:r>
                          <a:endParaRPr lang="zh-CN" altLang="en-US" sz="1000" dirty="0"/>
                        </a:p>
                      </a:txBody>
                      <a:tcPr marL="68580" marR="68580" marT="34290" marB="34290"/>
                    </a:tc>
                    <a:tc>
                      <a:txBody>
                        <a:bodyPr/>
                        <a:lstStyle/>
                        <a:p>
                          <a:pPr algn="ctr"/>
                          <a:r>
                            <a:rPr lang="en-US" altLang="zh-CN" sz="1000" dirty="0" smtClean="0"/>
                            <a:t>0.9088517</a:t>
                          </a:r>
                          <a:endParaRPr lang="zh-CN" altLang="en-US" sz="1000" dirty="0"/>
                        </a:p>
                      </a:txBody>
                      <a:tcPr marL="68580" marR="68580" marT="34290" marB="34290"/>
                    </a:tc>
                    <a:extLst>
                      <a:ext uri="{0D108BD9-81ED-4DB2-BD59-A6C34878D82A}">
                        <a16:rowId xmlns:a16="http://schemas.microsoft.com/office/drawing/2014/main" val="1993880775"/>
                      </a:ext>
                    </a:extLst>
                  </a:tr>
                  <a:tr h="278130">
                    <a:tc>
                      <a:txBody>
                        <a:bodyPr/>
                        <a:lstStyle/>
                        <a:p>
                          <a:pPr algn="ctr"/>
                          <a:r>
                            <a:rPr lang="en-US" altLang="zh-CN" sz="1000" dirty="0" smtClean="0"/>
                            <a:t>7/8</a:t>
                          </a:r>
                          <a:endParaRPr lang="zh-CN" altLang="en-US" sz="1000" dirty="0"/>
                        </a:p>
                      </a:txBody>
                      <a:tcPr marL="68580" marR="68580" marT="34290" marB="34290"/>
                    </a:tc>
                    <a:tc>
                      <a:txBody>
                        <a:bodyPr/>
                        <a:lstStyle/>
                        <a:p>
                          <a:pPr algn="ctr"/>
                          <a:r>
                            <a:rPr lang="en-US" altLang="zh-CN" sz="1000" dirty="0" smtClean="0"/>
                            <a:t>0.8771926</a:t>
                          </a:r>
                          <a:endParaRPr lang="zh-CN" altLang="en-US" sz="1000" dirty="0"/>
                        </a:p>
                      </a:txBody>
                      <a:tcPr marL="68580" marR="68580" marT="34290" marB="34290"/>
                    </a:tc>
                    <a:extLst>
                      <a:ext uri="{0D108BD9-81ED-4DB2-BD59-A6C34878D82A}">
                        <a16:rowId xmlns:a16="http://schemas.microsoft.com/office/drawing/2014/main" val="1825751885"/>
                      </a:ext>
                    </a:extLst>
                  </a:tr>
                  <a:tr h="278130">
                    <a:tc>
                      <a:txBody>
                        <a:bodyPr/>
                        <a:lstStyle/>
                        <a:p>
                          <a:pPr algn="ctr"/>
                          <a:r>
                            <a:rPr lang="en-US" altLang="zh-CN" sz="1000" dirty="0" smtClean="0"/>
                            <a:t>1</a:t>
                          </a:r>
                          <a:endParaRPr lang="zh-CN" altLang="en-US" sz="1000" dirty="0"/>
                        </a:p>
                      </a:txBody>
                      <a:tcPr marL="68580" marR="68580" marT="34290" marB="34290"/>
                    </a:tc>
                    <a:tc>
                      <a:txBody>
                        <a:bodyPr/>
                        <a:lstStyle/>
                        <a:p>
                          <a:pPr algn="ctr"/>
                          <a:r>
                            <a:rPr lang="en-US" altLang="zh-CN" sz="1000" dirty="0" smtClean="0"/>
                            <a:t>0.8414710</a:t>
                          </a:r>
                          <a:endParaRPr lang="zh-CN" altLang="en-US" sz="1000" dirty="0"/>
                        </a:p>
                      </a:txBody>
                      <a:tcPr marL="68580" marR="68580" marT="34290" marB="34290"/>
                    </a:tc>
                    <a:extLst>
                      <a:ext uri="{0D108BD9-81ED-4DB2-BD59-A6C34878D82A}">
                        <a16:rowId xmlns:a16="http://schemas.microsoft.com/office/drawing/2014/main" val="1811929654"/>
                      </a:ext>
                    </a:extLst>
                  </a:tr>
                </a:tbl>
              </a:graphicData>
            </a:graphic>
          </p:graphicFrame>
        </mc:Fallback>
      </mc:AlternateContent>
      <mc:AlternateContent xmlns:mc="http://schemas.openxmlformats.org/markup-compatibility/2006">
        <mc:Choice xmlns:a14="http://schemas.microsoft.com/office/drawing/2010/main" Requires="a14">
          <p:sp>
            <p:nvSpPr>
              <p:cNvPr id="4" name="文本框 3"/>
              <p:cNvSpPr txBox="1"/>
              <p:nvPr/>
            </p:nvSpPr>
            <p:spPr bwMode="auto">
              <a:xfrm>
                <a:off x="2400357" y="2045588"/>
                <a:ext cx="6629226" cy="6433684"/>
              </a:xfrm>
              <a:prstGeom prst="rect">
                <a:avLst/>
              </a:prstGeom>
              <a:noFill/>
              <a:ln>
                <a:noFill/>
              </a:ln>
            </p:spPr>
            <p:txBody>
              <a:bodyPr wrap="square" rtlCol="0">
                <a:spAutoFit/>
              </a:bodyPr>
              <a:lstStyle/>
              <a:p>
                <a:pPr eaLnBrk="0" hangingPunct="0">
                  <a:buFontTx/>
                  <a:buNone/>
                </a:pPr>
                <a:r>
                  <a:rPr lang="zh-CN" altLang="en-US" dirty="0">
                    <a:solidFill>
                      <a:schemeClr val="bg1"/>
                    </a:solidFill>
                    <a:sym typeface="+mn-ea"/>
                  </a:rPr>
                  <a:t>解：将函数表中数据代入复合梯形公式，得</a:t>
                </a:r>
                <a:endParaRPr lang="en-US" altLang="zh-CN" dirty="0">
                  <a:solidFill>
                    <a:schemeClr val="bg1"/>
                  </a:solidFill>
                  <a:sym typeface="+mn-ea"/>
                </a:endParaRPr>
              </a:p>
              <a:p>
                <a:pPr eaLnBrk="0" hangingPunct="0">
                  <a:buFontTx/>
                  <a:buNone/>
                </a:pPr>
                <a14:m>
                  <m:oMathPara xmlns:m="http://schemas.openxmlformats.org/officeDocument/2006/math">
                    <m:oMathParaPr>
                      <m:jc m:val="centerGroup"/>
                    </m:oMathParaPr>
                    <m:oMath xmlns:m="http://schemas.openxmlformats.org/officeDocument/2006/math">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𝑇</m:t>
                          </m:r>
                        </m:e>
                        <m:sub>
                          <m:r>
                            <a:rPr lang="en-US" altLang="zh-CN" i="1">
                              <a:solidFill>
                                <a:schemeClr val="bg1"/>
                              </a:solidFill>
                              <a:latin typeface="Cambria Math" panose="02040503050406030204" pitchFamily="18" charset="0"/>
                              <a:sym typeface="+mn-ea"/>
                            </a:rPr>
                            <m:t>8</m:t>
                          </m:r>
                        </m:sub>
                      </m:sSub>
                      <m:r>
                        <a:rPr lang="en-US" altLang="zh-CN" i="1">
                          <a:solidFill>
                            <a:schemeClr val="bg1"/>
                          </a:solidFill>
                          <a:latin typeface="Cambria Math" panose="02040503050406030204" pitchFamily="18" charset="0"/>
                          <a:sym typeface="+mn-ea"/>
                        </a:rPr>
                        <m:t>=</m:t>
                      </m:r>
                      <m:f>
                        <m:fPr>
                          <m:ctrlPr>
                            <a:rPr lang="en-US" altLang="zh-CN" i="1">
                              <a:solidFill>
                                <a:schemeClr val="bg1"/>
                              </a:solidFill>
                              <a:latin typeface="Cambria Math" panose="02040503050406030204" pitchFamily="18" charset="0"/>
                              <a:sym typeface="+mn-ea"/>
                            </a:rPr>
                          </m:ctrlPr>
                        </m:fPr>
                        <m:num>
                          <m:f>
                            <m:fPr>
                              <m:ctrlPr>
                                <a:rPr lang="en-US" altLang="zh-CN" i="1">
                                  <a:solidFill>
                                    <a:schemeClr val="bg1"/>
                                  </a:solidFill>
                                  <a:latin typeface="Cambria Math" panose="02040503050406030204" pitchFamily="18" charset="0"/>
                                  <a:sym typeface="+mn-ea"/>
                                </a:rPr>
                              </m:ctrlPr>
                            </m:fPr>
                            <m:num>
                              <m:r>
                                <a:rPr lang="en-US" altLang="zh-CN" i="1">
                                  <a:solidFill>
                                    <a:schemeClr val="bg1"/>
                                  </a:solidFill>
                                  <a:latin typeface="Cambria Math" panose="02040503050406030204" pitchFamily="18" charset="0"/>
                                  <a:sym typeface="+mn-ea"/>
                                </a:rPr>
                                <m:t>1</m:t>
                              </m:r>
                            </m:num>
                            <m:den>
                              <m:r>
                                <a:rPr lang="en-US" altLang="zh-CN" i="1">
                                  <a:solidFill>
                                    <a:schemeClr val="bg1"/>
                                  </a:solidFill>
                                  <a:latin typeface="Cambria Math" panose="02040503050406030204" pitchFamily="18" charset="0"/>
                                  <a:sym typeface="+mn-ea"/>
                                </a:rPr>
                                <m:t>8</m:t>
                              </m:r>
                            </m:den>
                          </m:f>
                        </m:num>
                        <m:den>
                          <m:r>
                            <a:rPr lang="en-US" altLang="zh-CN" i="1">
                              <a:solidFill>
                                <a:schemeClr val="bg1"/>
                              </a:solidFill>
                              <a:latin typeface="Cambria Math" panose="02040503050406030204" pitchFamily="18" charset="0"/>
                              <a:sym typeface="+mn-ea"/>
                            </a:rPr>
                            <m:t>2</m:t>
                          </m:r>
                        </m:den>
                      </m:f>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𝑓</m:t>
                          </m:r>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0</m:t>
                              </m:r>
                            </m:e>
                          </m:d>
                          <m:r>
                            <a:rPr lang="en-US" altLang="zh-CN" i="1">
                              <a:solidFill>
                                <a:schemeClr val="bg1"/>
                              </a:solidFill>
                              <a:latin typeface="Cambria Math" panose="02040503050406030204" pitchFamily="18" charset="0"/>
                              <a:sym typeface="+mn-ea"/>
                            </a:rPr>
                            <m:t>+2</m:t>
                          </m:r>
                          <m:nary>
                            <m:naryPr>
                              <m:chr m:val="∑"/>
                              <m:ctrlPr>
                                <a:rPr lang="en-US" altLang="zh-CN" i="1">
                                  <a:solidFill>
                                    <a:schemeClr val="bg1"/>
                                  </a:solidFill>
                                  <a:latin typeface="Cambria Math" panose="02040503050406030204" pitchFamily="18" charset="0"/>
                                  <a:sym typeface="+mn-ea"/>
                                </a:rPr>
                              </m:ctrlPr>
                            </m:naryPr>
                            <m:sub>
                              <m:r>
                                <m:rPr>
                                  <m:brk m:alnAt="23"/>
                                </m:rPr>
                                <a:rPr lang="en-US" altLang="zh-CN" i="1">
                                  <a:solidFill>
                                    <a:schemeClr val="bg1"/>
                                  </a:solidFill>
                                  <a:latin typeface="Cambria Math" panose="02040503050406030204" pitchFamily="18" charset="0"/>
                                  <a:sym typeface="+mn-ea"/>
                                </a:rPr>
                                <m:t>𝑘</m:t>
                              </m:r>
                              <m:r>
                                <a:rPr lang="en-US" altLang="zh-CN" i="1">
                                  <a:solidFill>
                                    <a:schemeClr val="bg1"/>
                                  </a:solidFill>
                                  <a:latin typeface="Cambria Math" panose="02040503050406030204" pitchFamily="18" charset="0"/>
                                  <a:sym typeface="+mn-ea"/>
                                </a:rPr>
                                <m:t>=1</m:t>
                              </m:r>
                            </m:sub>
                            <m:sup>
                              <m:r>
                                <a:rPr lang="en-US" altLang="zh-CN" i="1">
                                  <a:solidFill>
                                    <a:schemeClr val="bg1"/>
                                  </a:solidFill>
                                  <a:latin typeface="Cambria Math" panose="02040503050406030204" pitchFamily="18" charset="0"/>
                                  <a:sym typeface="+mn-ea"/>
                                </a:rPr>
                                <m:t>7</m:t>
                              </m:r>
                            </m:sup>
                            <m:e>
                              <m:r>
                                <a:rPr lang="en-US" altLang="zh-CN" i="1">
                                  <a:solidFill>
                                    <a:schemeClr val="bg1"/>
                                  </a:solidFill>
                                  <a:latin typeface="Cambria Math" panose="02040503050406030204" pitchFamily="18" charset="0"/>
                                  <a:sym typeface="+mn-ea"/>
                                </a:rPr>
                                <m:t>𝑓</m:t>
                              </m:r>
                              <m:d>
                                <m:dPr>
                                  <m:ctrlPr>
                                    <a:rPr lang="en-US" altLang="zh-CN" i="1">
                                      <a:solidFill>
                                        <a:schemeClr val="bg1"/>
                                      </a:solidFill>
                                      <a:latin typeface="Cambria Math" panose="02040503050406030204" pitchFamily="18" charset="0"/>
                                      <a:sym typeface="+mn-ea"/>
                                    </a:rPr>
                                  </m:ctrlPr>
                                </m:dPr>
                                <m:e>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𝑘</m:t>
                                      </m:r>
                                    </m:sub>
                                  </m:sSub>
                                </m:e>
                              </m:d>
                            </m:e>
                          </m:nary>
                          <m:r>
                            <a:rPr lang="en-US" altLang="zh-CN" i="1">
                              <a:solidFill>
                                <a:schemeClr val="bg1"/>
                              </a:solidFill>
                              <a:latin typeface="Cambria Math" panose="02040503050406030204" pitchFamily="18" charset="0"/>
                              <a:sym typeface="+mn-ea"/>
                            </a:rPr>
                            <m:t>+</m:t>
                          </m:r>
                          <m:r>
                            <a:rPr lang="en-US" altLang="zh-CN" i="1">
                              <a:solidFill>
                                <a:schemeClr val="bg1"/>
                              </a:solidFill>
                              <a:latin typeface="Cambria Math" panose="02040503050406030204" pitchFamily="18" charset="0"/>
                              <a:sym typeface="+mn-ea"/>
                            </a:rPr>
                            <m:t>𝑓</m:t>
                          </m:r>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1</m:t>
                              </m:r>
                            </m:e>
                          </m:d>
                        </m:e>
                      </m:d>
                      <m:r>
                        <a:rPr lang="en-US" altLang="zh-CN">
                          <a:solidFill>
                            <a:schemeClr val="bg1"/>
                          </a:solidFill>
                          <a:latin typeface="Cambria Math" panose="02040503050406030204" pitchFamily="18" charset="0"/>
                          <a:sym typeface="+mn-ea"/>
                        </a:rPr>
                        <m:t>=0.94569086</m:t>
                      </m:r>
                      <m:r>
                        <a:rPr lang="zh-CN" altLang="en-US" i="1">
                          <a:solidFill>
                            <a:schemeClr val="bg1"/>
                          </a:solidFill>
                          <a:latin typeface="Cambria Math" panose="02040503050406030204" pitchFamily="18" charset="0"/>
                          <a:sym typeface="+mn-ea"/>
                        </a:rPr>
                        <m:t>。</m:t>
                      </m:r>
                    </m:oMath>
                  </m:oMathPara>
                </a14:m>
                <a:endParaRPr lang="en-US" altLang="zh-CN" dirty="0">
                  <a:solidFill>
                    <a:schemeClr val="bg1"/>
                  </a:solidFill>
                  <a:sym typeface="+mn-ea"/>
                </a:endParaRPr>
              </a:p>
              <a:p>
                <a:pPr eaLnBrk="0" hangingPunct="0">
                  <a:buFontTx/>
                  <a:buNone/>
                </a:pPr>
                <a:r>
                  <a:rPr lang="zh-CN" altLang="en-US" dirty="0">
                    <a:solidFill>
                      <a:schemeClr val="bg1"/>
                    </a:solidFill>
                    <a:sym typeface="+mn-ea"/>
                  </a:rPr>
                  <a:t>而代入复合辛普森公式，得</a:t>
                </a:r>
                <a:endParaRPr lang="en-US" altLang="zh-CN" dirty="0">
                  <a:solidFill>
                    <a:schemeClr val="bg1"/>
                  </a:solidFill>
                  <a:sym typeface="+mn-ea"/>
                </a:endParaRPr>
              </a:p>
              <a:p>
                <a:pPr eaLnBrk="0" hangingPunct="0">
                  <a:buFontTx/>
                  <a:buNone/>
                </a:pPr>
                <a14:m>
                  <m:oMathPara xmlns:m="http://schemas.openxmlformats.org/officeDocument/2006/math">
                    <m:oMathParaPr>
                      <m:jc m:val="centerGroup"/>
                    </m:oMathParaPr>
                    <m:oMath xmlns:m="http://schemas.openxmlformats.org/officeDocument/2006/math">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𝑆</m:t>
                          </m:r>
                        </m:e>
                        <m:sub>
                          <m:r>
                            <a:rPr lang="en-US" altLang="zh-CN" i="1">
                              <a:solidFill>
                                <a:schemeClr val="bg1"/>
                              </a:solidFill>
                              <a:latin typeface="Cambria Math" panose="02040503050406030204" pitchFamily="18" charset="0"/>
                              <a:sym typeface="+mn-ea"/>
                            </a:rPr>
                            <m:t>4</m:t>
                          </m:r>
                        </m:sub>
                      </m:sSub>
                      <m:r>
                        <a:rPr lang="en-US" altLang="zh-CN" i="1">
                          <a:solidFill>
                            <a:schemeClr val="bg1"/>
                          </a:solidFill>
                          <a:latin typeface="Cambria Math" panose="02040503050406030204" pitchFamily="18" charset="0"/>
                          <a:sym typeface="+mn-ea"/>
                        </a:rPr>
                        <m:t>=</m:t>
                      </m:r>
                      <m:f>
                        <m:fPr>
                          <m:ctrlPr>
                            <a:rPr lang="en-US" altLang="zh-CN" i="1">
                              <a:solidFill>
                                <a:schemeClr val="bg1"/>
                              </a:solidFill>
                              <a:latin typeface="Cambria Math" panose="02040503050406030204" pitchFamily="18" charset="0"/>
                              <a:sym typeface="+mn-ea"/>
                            </a:rPr>
                          </m:ctrlPr>
                        </m:fPr>
                        <m:num>
                          <m:f>
                            <m:fPr>
                              <m:ctrlPr>
                                <a:rPr lang="en-US" altLang="zh-CN" i="1">
                                  <a:solidFill>
                                    <a:schemeClr val="bg1"/>
                                  </a:solidFill>
                                  <a:latin typeface="Cambria Math" panose="02040503050406030204" pitchFamily="18" charset="0"/>
                                  <a:sym typeface="+mn-ea"/>
                                </a:rPr>
                              </m:ctrlPr>
                            </m:fPr>
                            <m:num>
                              <m:r>
                                <a:rPr lang="en-US" altLang="zh-CN" i="1">
                                  <a:solidFill>
                                    <a:schemeClr val="bg1"/>
                                  </a:solidFill>
                                  <a:latin typeface="Cambria Math" panose="02040503050406030204" pitchFamily="18" charset="0"/>
                                  <a:sym typeface="+mn-ea"/>
                                </a:rPr>
                                <m:t>1</m:t>
                              </m:r>
                            </m:num>
                            <m:den>
                              <m:r>
                                <a:rPr lang="en-US" altLang="zh-CN" i="1">
                                  <a:solidFill>
                                    <a:schemeClr val="bg1"/>
                                  </a:solidFill>
                                  <a:latin typeface="Cambria Math" panose="02040503050406030204" pitchFamily="18" charset="0"/>
                                  <a:sym typeface="+mn-ea"/>
                                </a:rPr>
                                <m:t>4</m:t>
                              </m:r>
                            </m:den>
                          </m:f>
                        </m:num>
                        <m:den>
                          <m:r>
                            <a:rPr lang="en-US" altLang="zh-CN" i="1">
                              <a:solidFill>
                                <a:schemeClr val="bg1"/>
                              </a:solidFill>
                              <a:latin typeface="Cambria Math" panose="02040503050406030204" pitchFamily="18" charset="0"/>
                              <a:sym typeface="+mn-ea"/>
                            </a:rPr>
                            <m:t>6</m:t>
                          </m:r>
                        </m:den>
                      </m:f>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𝑓</m:t>
                          </m:r>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0</m:t>
                              </m:r>
                            </m:e>
                          </m:d>
                          <m:r>
                            <a:rPr lang="en-US" altLang="zh-CN" i="1">
                              <a:solidFill>
                                <a:schemeClr val="bg1"/>
                              </a:solidFill>
                              <a:latin typeface="Cambria Math" panose="02040503050406030204" pitchFamily="18" charset="0"/>
                              <a:sym typeface="+mn-ea"/>
                            </a:rPr>
                            <m:t>+4</m:t>
                          </m:r>
                          <m:nary>
                            <m:naryPr>
                              <m:chr m:val="∑"/>
                              <m:ctrlPr>
                                <a:rPr lang="en-US" altLang="zh-CN" i="1">
                                  <a:solidFill>
                                    <a:schemeClr val="bg1"/>
                                  </a:solidFill>
                                  <a:latin typeface="Cambria Math" panose="02040503050406030204" pitchFamily="18" charset="0"/>
                                  <a:sym typeface="+mn-ea"/>
                                </a:rPr>
                              </m:ctrlPr>
                            </m:naryPr>
                            <m:sub>
                              <m:r>
                                <m:rPr>
                                  <m:brk m:alnAt="23"/>
                                </m:rPr>
                                <a:rPr lang="en-US" altLang="zh-CN" i="1">
                                  <a:solidFill>
                                    <a:schemeClr val="bg1"/>
                                  </a:solidFill>
                                  <a:latin typeface="Cambria Math" panose="02040503050406030204" pitchFamily="18" charset="0"/>
                                  <a:sym typeface="+mn-ea"/>
                                </a:rPr>
                                <m:t>𝑘</m:t>
                              </m:r>
                              <m:r>
                                <a:rPr lang="en-US" altLang="zh-CN" i="1">
                                  <a:solidFill>
                                    <a:schemeClr val="bg1"/>
                                  </a:solidFill>
                                  <a:latin typeface="Cambria Math" panose="02040503050406030204" pitchFamily="18" charset="0"/>
                                  <a:sym typeface="+mn-ea"/>
                                </a:rPr>
                                <m:t>=</m:t>
                              </m:r>
                              <m:r>
                                <a:rPr lang="en-US" altLang="zh-CN" i="1">
                                  <a:solidFill>
                                    <a:schemeClr val="bg1"/>
                                  </a:solidFill>
                                  <a:latin typeface="Cambria Math" panose="02040503050406030204" pitchFamily="18" charset="0"/>
                                  <a:sym typeface="+mn-ea"/>
                                </a:rPr>
                                <m:t>0</m:t>
                              </m:r>
                            </m:sub>
                            <m:sup>
                              <m:r>
                                <a:rPr lang="en-US" altLang="zh-CN" i="1">
                                  <a:solidFill>
                                    <a:schemeClr val="bg1"/>
                                  </a:solidFill>
                                  <a:latin typeface="Cambria Math" panose="02040503050406030204" pitchFamily="18" charset="0"/>
                                  <a:sym typeface="+mn-ea"/>
                                </a:rPr>
                                <m:t>3</m:t>
                              </m:r>
                            </m:sup>
                            <m:e>
                              <m:r>
                                <a:rPr lang="en-US" altLang="zh-CN" i="1">
                                  <a:solidFill>
                                    <a:schemeClr val="bg1"/>
                                  </a:solidFill>
                                  <a:latin typeface="Cambria Math" panose="02040503050406030204" pitchFamily="18" charset="0"/>
                                  <a:sym typeface="+mn-ea"/>
                                </a:rPr>
                                <m:t>𝑓</m:t>
                              </m:r>
                              <m:d>
                                <m:dPr>
                                  <m:ctrlPr>
                                    <a:rPr lang="en-US" altLang="zh-CN" i="1">
                                      <a:solidFill>
                                        <a:schemeClr val="bg1"/>
                                      </a:solidFill>
                                      <a:latin typeface="Cambria Math" panose="02040503050406030204" pitchFamily="18" charset="0"/>
                                      <a:sym typeface="+mn-ea"/>
                                    </a:rPr>
                                  </m:ctrlPr>
                                </m:dPr>
                                <m:e>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𝑘</m:t>
                                      </m:r>
                                      <m:r>
                                        <a:rPr lang="en-US" altLang="zh-CN" i="1">
                                          <a:solidFill>
                                            <a:schemeClr val="bg1"/>
                                          </a:solidFill>
                                          <a:latin typeface="Cambria Math" panose="02040503050406030204" pitchFamily="18" charset="0"/>
                                          <a:sym typeface="+mn-ea"/>
                                        </a:rPr>
                                        <m:t>+1/2</m:t>
                                      </m:r>
                                    </m:sub>
                                  </m:sSub>
                                </m:e>
                              </m:d>
                            </m:e>
                          </m:nary>
                          <m:r>
                            <a:rPr lang="en-US" altLang="zh-CN">
                              <a:solidFill>
                                <a:schemeClr val="bg1"/>
                              </a:solidFill>
                              <a:latin typeface="Cambria Math" panose="02040503050406030204" pitchFamily="18" charset="0"/>
                              <a:sym typeface="+mn-ea"/>
                            </a:rPr>
                            <m:t>+2</m:t>
                          </m:r>
                          <m:nary>
                            <m:naryPr>
                              <m:chr m:val="∑"/>
                              <m:ctrlPr>
                                <a:rPr lang="en-US" altLang="zh-CN" i="1">
                                  <a:solidFill>
                                    <a:schemeClr val="bg1"/>
                                  </a:solidFill>
                                  <a:latin typeface="Cambria Math" panose="02040503050406030204" pitchFamily="18" charset="0"/>
                                  <a:sym typeface="+mn-ea"/>
                                </a:rPr>
                              </m:ctrlPr>
                            </m:naryPr>
                            <m:sub>
                              <m:r>
                                <m:rPr>
                                  <m:brk m:alnAt="23"/>
                                </m:rPr>
                                <a:rPr lang="en-US" altLang="zh-CN" i="1">
                                  <a:solidFill>
                                    <a:schemeClr val="bg1"/>
                                  </a:solidFill>
                                  <a:latin typeface="Cambria Math" panose="02040503050406030204" pitchFamily="18" charset="0"/>
                                  <a:sym typeface="+mn-ea"/>
                                </a:rPr>
                                <m:t>𝑘</m:t>
                              </m:r>
                              <m:r>
                                <a:rPr lang="en-US" altLang="zh-CN" i="1">
                                  <a:solidFill>
                                    <a:schemeClr val="bg1"/>
                                  </a:solidFill>
                                  <a:latin typeface="Cambria Math" panose="02040503050406030204" pitchFamily="18" charset="0"/>
                                  <a:sym typeface="+mn-ea"/>
                                </a:rPr>
                                <m:t>=</m:t>
                              </m:r>
                              <m:r>
                                <a:rPr lang="en-US" altLang="zh-CN" i="1">
                                  <a:solidFill>
                                    <a:schemeClr val="bg1"/>
                                  </a:solidFill>
                                  <a:latin typeface="Cambria Math" panose="02040503050406030204" pitchFamily="18" charset="0"/>
                                  <a:sym typeface="+mn-ea"/>
                                </a:rPr>
                                <m:t>1</m:t>
                              </m:r>
                            </m:sub>
                            <m:sup>
                              <m:r>
                                <a:rPr lang="en-US" altLang="zh-CN" i="1">
                                  <a:solidFill>
                                    <a:schemeClr val="bg1"/>
                                  </a:solidFill>
                                  <a:latin typeface="Cambria Math" panose="02040503050406030204" pitchFamily="18" charset="0"/>
                                  <a:sym typeface="+mn-ea"/>
                                </a:rPr>
                                <m:t>3</m:t>
                              </m:r>
                            </m:sup>
                            <m:e>
                              <m:r>
                                <a:rPr lang="en-US" altLang="zh-CN" i="1">
                                  <a:solidFill>
                                    <a:schemeClr val="bg1"/>
                                  </a:solidFill>
                                  <a:latin typeface="Cambria Math" panose="02040503050406030204" pitchFamily="18" charset="0"/>
                                  <a:sym typeface="+mn-ea"/>
                                </a:rPr>
                                <m:t>𝑓</m:t>
                              </m:r>
                              <m:d>
                                <m:dPr>
                                  <m:ctrlPr>
                                    <a:rPr lang="en-US" altLang="zh-CN" i="1">
                                      <a:solidFill>
                                        <a:schemeClr val="bg1"/>
                                      </a:solidFill>
                                      <a:latin typeface="Cambria Math" panose="02040503050406030204" pitchFamily="18" charset="0"/>
                                      <a:sym typeface="+mn-ea"/>
                                    </a:rPr>
                                  </m:ctrlPr>
                                </m:dPr>
                                <m:e>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𝑥</m:t>
                                      </m:r>
                                    </m:e>
                                    <m:sub>
                                      <m:r>
                                        <a:rPr lang="en-US" altLang="zh-CN" i="1">
                                          <a:solidFill>
                                            <a:schemeClr val="bg1"/>
                                          </a:solidFill>
                                          <a:latin typeface="Cambria Math" panose="02040503050406030204" pitchFamily="18" charset="0"/>
                                          <a:sym typeface="+mn-ea"/>
                                        </a:rPr>
                                        <m:t>𝑘</m:t>
                                      </m:r>
                                    </m:sub>
                                  </m:sSub>
                                </m:e>
                              </m:d>
                            </m:e>
                          </m:nary>
                          <m:r>
                            <a:rPr lang="en-US" altLang="zh-CN" i="1">
                              <a:solidFill>
                                <a:schemeClr val="bg1"/>
                              </a:solidFill>
                              <a:latin typeface="Cambria Math" panose="02040503050406030204" pitchFamily="18" charset="0"/>
                              <a:sym typeface="+mn-ea"/>
                            </a:rPr>
                            <m:t>+</m:t>
                          </m:r>
                          <m:r>
                            <a:rPr lang="en-US" altLang="zh-CN" i="1">
                              <a:solidFill>
                                <a:schemeClr val="bg1"/>
                              </a:solidFill>
                              <a:latin typeface="Cambria Math" panose="02040503050406030204" pitchFamily="18" charset="0"/>
                              <a:sym typeface="+mn-ea"/>
                            </a:rPr>
                            <m:t>𝑓</m:t>
                          </m:r>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1</m:t>
                              </m:r>
                            </m:e>
                          </m:d>
                        </m:e>
                      </m:d>
                      <m:r>
                        <a:rPr lang="en-US" altLang="zh-CN" i="1">
                          <a:solidFill>
                            <a:schemeClr val="bg1"/>
                          </a:solidFill>
                          <a:latin typeface="Cambria Math" panose="02040503050406030204" pitchFamily="18" charset="0"/>
                          <a:sym typeface="+mn-ea"/>
                        </a:rPr>
                        <m:t>=0.9460833</m:t>
                      </m:r>
                      <m:r>
                        <a:rPr lang="zh-CN" altLang="en-US" i="1">
                          <a:solidFill>
                            <a:schemeClr val="bg1"/>
                          </a:solidFill>
                          <a:latin typeface="Cambria Math" panose="02040503050406030204" pitchFamily="18" charset="0"/>
                          <a:sym typeface="+mn-ea"/>
                        </a:rPr>
                        <m:t>。</m:t>
                      </m:r>
                    </m:oMath>
                  </m:oMathPara>
                </a14:m>
                <a:endParaRPr lang="en-US" altLang="zh-CN" dirty="0">
                  <a:solidFill>
                    <a:schemeClr val="bg1"/>
                  </a:solidFill>
                  <a:sym typeface="+mn-ea"/>
                </a:endParaRPr>
              </a:p>
              <a:p>
                <a:pPr eaLnBrk="0" hangingPunct="0">
                  <a:buFontTx/>
                  <a:buNone/>
                </a:pPr>
                <a:r>
                  <a:rPr lang="zh-CN" altLang="en-US" dirty="0">
                    <a:solidFill>
                      <a:schemeClr val="bg1"/>
                    </a:solidFill>
                    <a:sym typeface="+mn-ea"/>
                  </a:rPr>
                  <a:t>由于</a:t>
                </a:r>
                <a14:m>
                  <m:oMath xmlns:m="http://schemas.openxmlformats.org/officeDocument/2006/math">
                    <m:r>
                      <a:rPr lang="en-US" altLang="zh-CN" i="1">
                        <a:solidFill>
                          <a:schemeClr val="bg1"/>
                        </a:solidFill>
                        <a:latin typeface="Cambria Math" panose="02040503050406030204" pitchFamily="18" charset="0"/>
                        <a:sym typeface="+mn-ea"/>
                      </a:rPr>
                      <m:t>𝑓</m:t>
                    </m:r>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𝑥</m:t>
                        </m:r>
                      </m:e>
                    </m:d>
                    <m:r>
                      <a:rPr lang="en-US" altLang="zh-CN" i="1">
                        <a:solidFill>
                          <a:schemeClr val="bg1"/>
                        </a:solidFill>
                        <a:latin typeface="Cambria Math" panose="02040503050406030204" pitchFamily="18" charset="0"/>
                        <a:sym typeface="+mn-ea"/>
                      </a:rPr>
                      <m:t>=</m:t>
                    </m:r>
                    <m:nary>
                      <m:naryPr>
                        <m:ctrlPr>
                          <a:rPr lang="en-US" altLang="zh-CN" i="1">
                            <a:solidFill>
                              <a:schemeClr val="bg1"/>
                            </a:solidFill>
                            <a:latin typeface="Cambria Math" panose="02040503050406030204" pitchFamily="18" charset="0"/>
                            <a:sym typeface="+mn-ea"/>
                          </a:rPr>
                        </m:ctrlPr>
                      </m:naryPr>
                      <m:sub>
                        <m:r>
                          <m:rPr>
                            <m:brk m:alnAt="23"/>
                          </m:rPr>
                          <a:rPr lang="en-US" altLang="zh-CN" i="1">
                            <a:solidFill>
                              <a:schemeClr val="bg1"/>
                            </a:solidFill>
                            <a:latin typeface="Cambria Math" panose="02040503050406030204" pitchFamily="18" charset="0"/>
                            <a:sym typeface="+mn-ea"/>
                          </a:rPr>
                          <m:t>0</m:t>
                        </m:r>
                      </m:sub>
                      <m:sup>
                        <m:r>
                          <a:rPr lang="en-US" altLang="zh-CN" i="1">
                            <a:solidFill>
                              <a:schemeClr val="bg1"/>
                            </a:solidFill>
                            <a:latin typeface="Cambria Math" panose="02040503050406030204" pitchFamily="18" charset="0"/>
                            <a:sym typeface="+mn-ea"/>
                          </a:rPr>
                          <m:t>1</m:t>
                        </m:r>
                      </m:sup>
                      <m:e>
                        <m:func>
                          <m:funcPr>
                            <m:ctrlPr>
                              <a:rPr lang="en-US" altLang="zh-CN" i="1">
                                <a:solidFill>
                                  <a:schemeClr val="bg1"/>
                                </a:solidFill>
                                <a:latin typeface="Cambria Math" panose="02040503050406030204" pitchFamily="18" charset="0"/>
                                <a:sym typeface="+mn-ea"/>
                              </a:rPr>
                            </m:ctrlPr>
                          </m:funcPr>
                          <m:fName>
                            <m:r>
                              <m:rPr>
                                <m:sty m:val="p"/>
                              </m:rPr>
                              <a:rPr lang="en-US" altLang="zh-CN">
                                <a:solidFill>
                                  <a:schemeClr val="bg1"/>
                                </a:solidFill>
                                <a:latin typeface="Cambria Math" panose="02040503050406030204" pitchFamily="18" charset="0"/>
                                <a:sym typeface="+mn-ea"/>
                              </a:rPr>
                              <m:t>cos</m:t>
                            </m:r>
                          </m:fName>
                          <m:e>
                            <m:r>
                              <a:rPr lang="en-US" altLang="zh-CN" i="1">
                                <a:solidFill>
                                  <a:schemeClr val="bg1"/>
                                </a:solidFill>
                                <a:latin typeface="Cambria Math" panose="02040503050406030204" pitchFamily="18" charset="0"/>
                                <a:sym typeface="+mn-ea"/>
                              </a:rPr>
                              <m:t>(</m:t>
                            </m:r>
                            <m:r>
                              <a:rPr lang="en-US" altLang="zh-CN" i="1">
                                <a:solidFill>
                                  <a:schemeClr val="bg1"/>
                                </a:solidFill>
                                <a:latin typeface="Cambria Math" panose="02040503050406030204" pitchFamily="18" charset="0"/>
                                <a:sym typeface="+mn-ea"/>
                              </a:rPr>
                              <m:t>𝑥𝑡</m:t>
                            </m:r>
                            <m:r>
                              <a:rPr lang="en-US" altLang="zh-CN" i="1">
                                <a:solidFill>
                                  <a:schemeClr val="bg1"/>
                                </a:solidFill>
                                <a:latin typeface="Cambria Math" panose="02040503050406030204" pitchFamily="18" charset="0"/>
                                <a:sym typeface="+mn-ea"/>
                              </a:rPr>
                              <m:t>)</m:t>
                            </m:r>
                          </m:e>
                        </m:func>
                        <m:r>
                          <a:rPr lang="en-US" altLang="zh-CN" i="1">
                            <a:solidFill>
                              <a:schemeClr val="bg1"/>
                            </a:solidFill>
                            <a:latin typeface="Cambria Math" panose="02040503050406030204" pitchFamily="18" charset="0"/>
                            <a:sym typeface="+mn-ea"/>
                          </a:rPr>
                          <m:t>𝑑𝑡</m:t>
                        </m:r>
                      </m:e>
                    </m:nary>
                  </m:oMath>
                </a14:m>
                <a:r>
                  <a:rPr lang="en-US" altLang="zh-CN" dirty="0">
                    <a:solidFill>
                      <a:schemeClr val="bg1"/>
                    </a:solidFill>
                    <a:sym typeface="+mn-ea"/>
                  </a:rPr>
                  <a:t>,</a:t>
                </a:r>
                <a:r>
                  <a:rPr lang="zh-CN" altLang="en-US" dirty="0">
                    <a:solidFill>
                      <a:schemeClr val="bg1"/>
                    </a:solidFill>
                    <a:sym typeface="+mn-ea"/>
                  </a:rPr>
                  <a:t>有</a:t>
                </a:r>
                <a14:m>
                  <m:oMath xmlns:m="http://schemas.openxmlformats.org/officeDocument/2006/math">
                    <m:sSup>
                      <m:sSupPr>
                        <m:ctrlPr>
                          <a:rPr lang="en-US" altLang="zh-CN" i="1">
                            <a:solidFill>
                              <a:schemeClr val="bg1"/>
                            </a:solidFill>
                            <a:latin typeface="Cambria Math" panose="02040503050406030204" pitchFamily="18" charset="0"/>
                            <a:sym typeface="+mn-ea"/>
                          </a:rPr>
                        </m:ctrlPr>
                      </m:sSupPr>
                      <m:e>
                        <m:r>
                          <a:rPr lang="en-US" altLang="zh-CN" i="1">
                            <a:solidFill>
                              <a:schemeClr val="bg1"/>
                            </a:solidFill>
                            <a:latin typeface="Cambria Math" panose="02040503050406030204" pitchFamily="18" charset="0"/>
                            <a:sym typeface="+mn-ea"/>
                          </a:rPr>
                          <m:t>𝑓</m:t>
                        </m:r>
                      </m:e>
                      <m:sup>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𝑚</m:t>
                            </m:r>
                          </m:e>
                        </m:d>
                      </m:sup>
                    </m:sSup>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𝑥</m:t>
                        </m:r>
                      </m:e>
                    </m:d>
                    <m:r>
                      <a:rPr lang="en-US" altLang="zh-CN" i="1">
                        <a:solidFill>
                          <a:schemeClr val="bg1"/>
                        </a:solidFill>
                        <a:latin typeface="Cambria Math" panose="02040503050406030204" pitchFamily="18" charset="0"/>
                        <a:sym typeface="+mn-ea"/>
                      </a:rPr>
                      <m:t>=</m:t>
                    </m:r>
                    <m:nary>
                      <m:naryPr>
                        <m:ctrlPr>
                          <a:rPr lang="en-US" altLang="zh-CN" i="1">
                            <a:solidFill>
                              <a:schemeClr val="bg1"/>
                            </a:solidFill>
                            <a:latin typeface="Cambria Math" panose="02040503050406030204" pitchFamily="18" charset="0"/>
                            <a:sym typeface="+mn-ea"/>
                          </a:rPr>
                        </m:ctrlPr>
                      </m:naryPr>
                      <m:sub>
                        <m:r>
                          <m:rPr>
                            <m:brk m:alnAt="23"/>
                          </m:rPr>
                          <a:rPr lang="en-US" altLang="zh-CN" i="1">
                            <a:solidFill>
                              <a:schemeClr val="bg1"/>
                            </a:solidFill>
                            <a:latin typeface="Cambria Math" panose="02040503050406030204" pitchFamily="18" charset="0"/>
                            <a:sym typeface="+mn-ea"/>
                          </a:rPr>
                          <m:t>0</m:t>
                        </m:r>
                      </m:sub>
                      <m:sup>
                        <m:r>
                          <a:rPr lang="en-US" altLang="zh-CN" i="1">
                            <a:solidFill>
                              <a:schemeClr val="bg1"/>
                            </a:solidFill>
                            <a:latin typeface="Cambria Math" panose="02040503050406030204" pitchFamily="18" charset="0"/>
                            <a:sym typeface="+mn-ea"/>
                          </a:rPr>
                          <m:t>1</m:t>
                        </m:r>
                      </m:sup>
                      <m:e>
                        <m:f>
                          <m:fPr>
                            <m:ctrlPr>
                              <a:rPr lang="en-US" altLang="zh-CN" i="1">
                                <a:solidFill>
                                  <a:schemeClr val="bg1"/>
                                </a:solidFill>
                                <a:latin typeface="Cambria Math" panose="02040503050406030204" pitchFamily="18" charset="0"/>
                                <a:sym typeface="+mn-ea"/>
                              </a:rPr>
                            </m:ctrlPr>
                          </m:fPr>
                          <m:num>
                            <m:sSup>
                              <m:sSupPr>
                                <m:ctrlPr>
                                  <a:rPr lang="en-US" altLang="zh-CN" i="1">
                                    <a:solidFill>
                                      <a:schemeClr val="bg1"/>
                                    </a:solidFill>
                                    <a:latin typeface="Cambria Math" panose="02040503050406030204" pitchFamily="18" charset="0"/>
                                    <a:sym typeface="+mn-ea"/>
                                  </a:rPr>
                                </m:ctrlPr>
                              </m:sSupPr>
                              <m:e>
                                <m:r>
                                  <a:rPr lang="en-US" altLang="zh-CN" i="1">
                                    <a:solidFill>
                                      <a:schemeClr val="bg1"/>
                                    </a:solidFill>
                                    <a:latin typeface="Cambria Math" panose="02040503050406030204" pitchFamily="18" charset="0"/>
                                    <a:sym typeface="+mn-ea"/>
                                  </a:rPr>
                                  <m:t>𝑑</m:t>
                                </m:r>
                              </m:e>
                              <m:sup>
                                <m:r>
                                  <a:rPr lang="en-US" altLang="zh-CN" i="1">
                                    <a:solidFill>
                                      <a:schemeClr val="bg1"/>
                                    </a:solidFill>
                                    <a:latin typeface="Cambria Math" panose="02040503050406030204" pitchFamily="18" charset="0"/>
                                    <a:sym typeface="+mn-ea"/>
                                  </a:rPr>
                                  <m:t>𝑚</m:t>
                                </m:r>
                              </m:sup>
                            </m:sSup>
                          </m:num>
                          <m:den>
                            <m:sSup>
                              <m:sSupPr>
                                <m:ctrlPr>
                                  <a:rPr lang="en-US" altLang="zh-CN" i="1">
                                    <a:solidFill>
                                      <a:schemeClr val="bg1"/>
                                    </a:solidFill>
                                    <a:latin typeface="Cambria Math" panose="02040503050406030204" pitchFamily="18" charset="0"/>
                                    <a:sym typeface="+mn-ea"/>
                                  </a:rPr>
                                </m:ctrlPr>
                              </m:sSupPr>
                              <m:e>
                                <m:r>
                                  <a:rPr lang="en-US" altLang="zh-CN" i="1">
                                    <a:solidFill>
                                      <a:schemeClr val="bg1"/>
                                    </a:solidFill>
                                    <a:latin typeface="Cambria Math" panose="02040503050406030204" pitchFamily="18" charset="0"/>
                                    <a:sym typeface="+mn-ea"/>
                                  </a:rPr>
                                  <m:t>𝑑𝑥</m:t>
                                </m:r>
                              </m:e>
                              <m:sup>
                                <m:r>
                                  <a:rPr lang="en-US" altLang="zh-CN" i="1">
                                    <a:solidFill>
                                      <a:schemeClr val="bg1"/>
                                    </a:solidFill>
                                    <a:latin typeface="Cambria Math" panose="02040503050406030204" pitchFamily="18" charset="0"/>
                                    <a:sym typeface="+mn-ea"/>
                                  </a:rPr>
                                  <m:t>𝑚</m:t>
                                </m:r>
                              </m:sup>
                            </m:sSup>
                          </m:den>
                        </m:f>
                        <m:d>
                          <m:dPr>
                            <m:ctrlPr>
                              <a:rPr lang="en-US" altLang="zh-CN" i="1">
                                <a:solidFill>
                                  <a:schemeClr val="bg1"/>
                                </a:solidFill>
                                <a:latin typeface="Cambria Math" panose="02040503050406030204" pitchFamily="18" charset="0"/>
                                <a:sym typeface="+mn-ea"/>
                              </a:rPr>
                            </m:ctrlPr>
                          </m:dPr>
                          <m:e>
                            <m:func>
                              <m:funcPr>
                                <m:ctrlPr>
                                  <a:rPr lang="en-US" altLang="zh-CN" i="1">
                                    <a:solidFill>
                                      <a:schemeClr val="bg1"/>
                                    </a:solidFill>
                                    <a:latin typeface="Cambria Math" panose="02040503050406030204" pitchFamily="18" charset="0"/>
                                    <a:sym typeface="+mn-ea"/>
                                  </a:rPr>
                                </m:ctrlPr>
                              </m:funcPr>
                              <m:fName>
                                <m:r>
                                  <m:rPr>
                                    <m:sty m:val="p"/>
                                  </m:rPr>
                                  <a:rPr lang="en-US" altLang="zh-CN">
                                    <a:solidFill>
                                      <a:schemeClr val="bg1"/>
                                    </a:solidFill>
                                    <a:latin typeface="Cambria Math" panose="02040503050406030204" pitchFamily="18" charset="0"/>
                                    <a:sym typeface="+mn-ea"/>
                                  </a:rPr>
                                  <m:t>cos</m:t>
                                </m:r>
                              </m:fName>
                              <m:e>
                                <m:r>
                                  <a:rPr lang="en-US" altLang="zh-CN" i="1">
                                    <a:solidFill>
                                      <a:schemeClr val="bg1"/>
                                    </a:solidFill>
                                    <a:latin typeface="Cambria Math" panose="02040503050406030204" pitchFamily="18" charset="0"/>
                                    <a:sym typeface="+mn-ea"/>
                                  </a:rPr>
                                  <m:t>𝑥𝑡</m:t>
                                </m:r>
                              </m:e>
                            </m:func>
                          </m:e>
                        </m:d>
                        <m:r>
                          <a:rPr lang="en-US" altLang="zh-CN" i="1">
                            <a:solidFill>
                              <a:schemeClr val="bg1"/>
                            </a:solidFill>
                            <a:latin typeface="Cambria Math" panose="02040503050406030204" pitchFamily="18" charset="0"/>
                            <a:sym typeface="+mn-ea"/>
                          </a:rPr>
                          <m:t>𝑑𝑡</m:t>
                        </m:r>
                      </m:e>
                    </m:nary>
                    <m:r>
                      <a:rPr lang="en-US" altLang="zh-CN" i="1">
                        <a:solidFill>
                          <a:schemeClr val="bg1"/>
                        </a:solidFill>
                        <a:latin typeface="Cambria Math" panose="02040503050406030204" pitchFamily="18" charset="0"/>
                        <a:sym typeface="+mn-ea"/>
                      </a:rPr>
                      <m:t>=</m:t>
                    </m:r>
                    <m:nary>
                      <m:naryPr>
                        <m:ctrlPr>
                          <a:rPr lang="en-US" altLang="zh-CN" i="1">
                            <a:solidFill>
                              <a:schemeClr val="bg1"/>
                            </a:solidFill>
                            <a:latin typeface="Cambria Math" panose="02040503050406030204" pitchFamily="18" charset="0"/>
                            <a:sym typeface="+mn-ea"/>
                          </a:rPr>
                        </m:ctrlPr>
                      </m:naryPr>
                      <m:sub>
                        <m:r>
                          <m:rPr>
                            <m:brk m:alnAt="23"/>
                          </m:rPr>
                          <a:rPr lang="en-US" altLang="zh-CN" i="1">
                            <a:solidFill>
                              <a:schemeClr val="bg1"/>
                            </a:solidFill>
                            <a:latin typeface="Cambria Math" panose="02040503050406030204" pitchFamily="18" charset="0"/>
                            <a:sym typeface="+mn-ea"/>
                          </a:rPr>
                          <m:t>0</m:t>
                        </m:r>
                      </m:sub>
                      <m:sup>
                        <m:r>
                          <a:rPr lang="en-US" altLang="zh-CN" i="1">
                            <a:solidFill>
                              <a:schemeClr val="bg1"/>
                            </a:solidFill>
                            <a:latin typeface="Cambria Math" panose="02040503050406030204" pitchFamily="18" charset="0"/>
                            <a:sym typeface="+mn-ea"/>
                          </a:rPr>
                          <m:t>1</m:t>
                        </m:r>
                      </m:sup>
                      <m:e>
                        <m:sSup>
                          <m:sSupPr>
                            <m:ctrlPr>
                              <a:rPr lang="en-US" altLang="zh-CN" i="1">
                                <a:solidFill>
                                  <a:schemeClr val="bg1"/>
                                </a:solidFill>
                                <a:latin typeface="Cambria Math" panose="02040503050406030204" pitchFamily="18" charset="0"/>
                                <a:sym typeface="+mn-ea"/>
                              </a:rPr>
                            </m:ctrlPr>
                          </m:sSupPr>
                          <m:e>
                            <m:r>
                              <a:rPr lang="en-US" altLang="zh-CN" i="1">
                                <a:solidFill>
                                  <a:schemeClr val="bg1"/>
                                </a:solidFill>
                                <a:latin typeface="Cambria Math" panose="02040503050406030204" pitchFamily="18" charset="0"/>
                                <a:sym typeface="+mn-ea"/>
                              </a:rPr>
                              <m:t>𝑡</m:t>
                            </m:r>
                          </m:e>
                          <m:sup>
                            <m:r>
                              <a:rPr lang="en-US" altLang="zh-CN" i="1">
                                <a:solidFill>
                                  <a:schemeClr val="bg1"/>
                                </a:solidFill>
                                <a:latin typeface="Cambria Math" panose="02040503050406030204" pitchFamily="18" charset="0"/>
                                <a:sym typeface="+mn-ea"/>
                              </a:rPr>
                              <m:t>𝑚</m:t>
                            </m:r>
                          </m:sup>
                        </m:sSup>
                        <m:func>
                          <m:funcPr>
                            <m:ctrlPr>
                              <a:rPr lang="en-US" altLang="zh-CN" i="1">
                                <a:solidFill>
                                  <a:schemeClr val="bg1"/>
                                </a:solidFill>
                                <a:latin typeface="Cambria Math" panose="02040503050406030204" pitchFamily="18" charset="0"/>
                                <a:sym typeface="+mn-ea"/>
                              </a:rPr>
                            </m:ctrlPr>
                          </m:funcPr>
                          <m:fName>
                            <m:r>
                              <m:rPr>
                                <m:sty m:val="p"/>
                              </m:rPr>
                              <a:rPr lang="en-US" altLang="zh-CN">
                                <a:solidFill>
                                  <a:schemeClr val="bg1"/>
                                </a:solidFill>
                                <a:latin typeface="Cambria Math" panose="02040503050406030204" pitchFamily="18" charset="0"/>
                                <a:sym typeface="+mn-ea"/>
                              </a:rPr>
                              <m:t>cos</m:t>
                            </m:r>
                          </m:fName>
                          <m:e>
                            <m:r>
                              <a:rPr lang="en-US" altLang="zh-CN" i="1">
                                <a:solidFill>
                                  <a:schemeClr val="bg1"/>
                                </a:solidFill>
                                <a:latin typeface="Cambria Math" panose="02040503050406030204" pitchFamily="18" charset="0"/>
                                <a:sym typeface="+mn-ea"/>
                              </a:rPr>
                              <m:t>(</m:t>
                            </m:r>
                            <m:r>
                              <a:rPr lang="en-US" altLang="zh-CN" i="1">
                                <a:solidFill>
                                  <a:schemeClr val="bg1"/>
                                </a:solidFill>
                                <a:latin typeface="Cambria Math" panose="02040503050406030204" pitchFamily="18" charset="0"/>
                                <a:sym typeface="+mn-ea"/>
                              </a:rPr>
                              <m:t>𝑥𝑡</m:t>
                            </m:r>
                            <m:r>
                              <a:rPr lang="en-US" altLang="zh-CN" i="1">
                                <a:solidFill>
                                  <a:schemeClr val="bg1"/>
                                </a:solidFill>
                                <a:latin typeface="Cambria Math" panose="02040503050406030204" pitchFamily="18" charset="0"/>
                                <a:sym typeface="+mn-ea"/>
                              </a:rPr>
                              <m:t>+</m:t>
                            </m:r>
                            <m:f>
                              <m:fPr>
                                <m:ctrlPr>
                                  <a:rPr lang="en-US" altLang="zh-CN" i="1">
                                    <a:solidFill>
                                      <a:schemeClr val="bg1"/>
                                    </a:solidFill>
                                    <a:latin typeface="Cambria Math" panose="02040503050406030204" pitchFamily="18" charset="0"/>
                                    <a:sym typeface="+mn-ea"/>
                                  </a:rPr>
                                </m:ctrlPr>
                              </m:fPr>
                              <m:num>
                                <m:r>
                                  <a:rPr lang="en-US" altLang="zh-CN" i="1">
                                    <a:solidFill>
                                      <a:schemeClr val="bg1"/>
                                    </a:solidFill>
                                    <a:latin typeface="Cambria Math" panose="02040503050406030204" pitchFamily="18" charset="0"/>
                                    <a:sym typeface="+mn-ea"/>
                                  </a:rPr>
                                  <m:t>𝑚</m:t>
                                </m:r>
                                <m:r>
                                  <a:rPr lang="zh-CN" altLang="en-US" i="1">
                                    <a:solidFill>
                                      <a:schemeClr val="bg1"/>
                                    </a:solidFill>
                                    <a:latin typeface="Cambria Math" panose="02040503050406030204" pitchFamily="18" charset="0"/>
                                    <a:sym typeface="+mn-ea"/>
                                  </a:rPr>
                                  <m:t>𝜋</m:t>
                                </m:r>
                              </m:num>
                              <m:den>
                                <m:r>
                                  <a:rPr lang="en-US" altLang="zh-CN" i="1">
                                    <a:solidFill>
                                      <a:schemeClr val="bg1"/>
                                    </a:solidFill>
                                    <a:latin typeface="Cambria Math" panose="02040503050406030204" pitchFamily="18" charset="0"/>
                                    <a:sym typeface="+mn-ea"/>
                                  </a:rPr>
                                  <m:t>2</m:t>
                                </m:r>
                              </m:den>
                            </m:f>
                            <m:r>
                              <a:rPr lang="en-US" altLang="zh-CN" i="1">
                                <a:solidFill>
                                  <a:schemeClr val="bg1"/>
                                </a:solidFill>
                                <a:latin typeface="Cambria Math" panose="02040503050406030204" pitchFamily="18" charset="0"/>
                                <a:sym typeface="+mn-ea"/>
                              </a:rPr>
                              <m:t>)</m:t>
                            </m:r>
                          </m:e>
                        </m:func>
                        <m:r>
                          <a:rPr lang="en-US" altLang="zh-CN" i="1">
                            <a:solidFill>
                              <a:schemeClr val="bg1"/>
                            </a:solidFill>
                            <a:latin typeface="Cambria Math" panose="02040503050406030204" pitchFamily="18" charset="0"/>
                            <a:sym typeface="+mn-ea"/>
                          </a:rPr>
                          <m:t>𝑑𝑡</m:t>
                        </m:r>
                      </m:e>
                    </m:nary>
                  </m:oMath>
                </a14:m>
                <a:endParaRPr lang="en-US" altLang="zh-CN" dirty="0">
                  <a:solidFill>
                    <a:schemeClr val="bg1"/>
                  </a:solidFill>
                  <a:sym typeface="+mn-ea"/>
                </a:endParaRPr>
              </a:p>
              <a:p>
                <a:pPr eaLnBrk="0" hangingPunct="0">
                  <a:buFontTx/>
                  <a:buNone/>
                </a:pPr>
                <a:r>
                  <a:rPr lang="zh-CN" altLang="en-US" dirty="0">
                    <a:solidFill>
                      <a:schemeClr val="bg1"/>
                    </a:solidFill>
                    <a:sym typeface="+mn-ea"/>
                  </a:rPr>
                  <a:t>所以</a:t>
                </a:r>
                <a14:m>
                  <m:oMath xmlns:m="http://schemas.openxmlformats.org/officeDocument/2006/math">
                    <m:d>
                      <m:dPr>
                        <m:begChr m:val="|"/>
                        <m:endChr m:val="|"/>
                        <m:ctrlPr>
                          <a:rPr lang="en-US" altLang="zh-CN" i="1" dirty="0">
                            <a:solidFill>
                              <a:schemeClr val="bg1"/>
                            </a:solidFill>
                            <a:latin typeface="Cambria Math" panose="02040503050406030204" pitchFamily="18" charset="0"/>
                            <a:sym typeface="+mn-ea"/>
                          </a:rPr>
                        </m:ctrlPr>
                      </m:dPr>
                      <m:e>
                        <m:sSup>
                          <m:sSupPr>
                            <m:ctrlPr>
                              <a:rPr lang="en-US" altLang="zh-CN" i="1">
                                <a:solidFill>
                                  <a:schemeClr val="bg1"/>
                                </a:solidFill>
                                <a:latin typeface="Cambria Math" panose="02040503050406030204" pitchFamily="18" charset="0"/>
                                <a:sym typeface="+mn-ea"/>
                              </a:rPr>
                            </m:ctrlPr>
                          </m:sSupPr>
                          <m:e>
                            <m:r>
                              <a:rPr lang="en-US" altLang="zh-CN" i="1">
                                <a:solidFill>
                                  <a:schemeClr val="bg1"/>
                                </a:solidFill>
                                <a:latin typeface="Cambria Math" panose="02040503050406030204" pitchFamily="18" charset="0"/>
                                <a:sym typeface="+mn-ea"/>
                              </a:rPr>
                              <m:t>𝑓</m:t>
                            </m:r>
                          </m:e>
                          <m:sup>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𝑚</m:t>
                                </m:r>
                              </m:e>
                            </m:d>
                          </m:sup>
                        </m:sSup>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𝑥</m:t>
                            </m:r>
                          </m:e>
                        </m:d>
                      </m:e>
                    </m:d>
                    <m:r>
                      <a:rPr lang="en-US" altLang="zh-CN" i="1">
                        <a:solidFill>
                          <a:schemeClr val="bg1"/>
                        </a:solidFill>
                        <a:latin typeface="Cambria Math" panose="02040503050406030204" pitchFamily="18" charset="0"/>
                        <a:ea typeface="Cambria Math" panose="02040503050406030204" pitchFamily="18" charset="0"/>
                        <a:sym typeface="+mn-ea"/>
                      </a:rPr>
                      <m:t>≤</m:t>
                    </m:r>
                    <m:nary>
                      <m:naryPr>
                        <m:ctrlPr>
                          <a:rPr lang="en-US" altLang="zh-CN" i="1">
                            <a:solidFill>
                              <a:schemeClr val="bg1"/>
                            </a:solidFill>
                            <a:latin typeface="Cambria Math" panose="02040503050406030204" pitchFamily="18" charset="0"/>
                            <a:ea typeface="Cambria Math" panose="02040503050406030204" pitchFamily="18" charset="0"/>
                            <a:sym typeface="+mn-ea"/>
                          </a:rPr>
                        </m:ctrlPr>
                      </m:naryPr>
                      <m:sub>
                        <m:r>
                          <m:rPr>
                            <m:brk m:alnAt="23"/>
                          </m:rPr>
                          <a:rPr lang="en-US" altLang="zh-CN" i="1">
                            <a:solidFill>
                              <a:schemeClr val="bg1"/>
                            </a:solidFill>
                            <a:latin typeface="Cambria Math" panose="02040503050406030204" pitchFamily="18" charset="0"/>
                            <a:ea typeface="Cambria Math" panose="02040503050406030204" pitchFamily="18" charset="0"/>
                            <a:sym typeface="+mn-ea"/>
                          </a:rPr>
                          <m:t>0</m:t>
                        </m:r>
                      </m:sub>
                      <m:sup>
                        <m:r>
                          <a:rPr lang="en-US" altLang="zh-CN" i="1">
                            <a:solidFill>
                              <a:schemeClr val="bg1"/>
                            </a:solidFill>
                            <a:latin typeface="Cambria Math" panose="02040503050406030204" pitchFamily="18" charset="0"/>
                            <a:ea typeface="Cambria Math" panose="02040503050406030204" pitchFamily="18" charset="0"/>
                            <a:sym typeface="+mn-ea"/>
                          </a:rPr>
                          <m:t>1</m:t>
                        </m:r>
                      </m:sup>
                      <m:e>
                        <m:sSup>
                          <m:sSupPr>
                            <m:ctrlPr>
                              <a:rPr lang="en-US" altLang="zh-CN" i="1">
                                <a:solidFill>
                                  <a:schemeClr val="bg1"/>
                                </a:solidFill>
                                <a:latin typeface="Cambria Math" panose="02040503050406030204" pitchFamily="18" charset="0"/>
                                <a:sym typeface="+mn-ea"/>
                              </a:rPr>
                            </m:ctrlPr>
                          </m:sSupPr>
                          <m:e>
                            <m:r>
                              <a:rPr lang="en-US" altLang="zh-CN" i="1">
                                <a:solidFill>
                                  <a:schemeClr val="bg1"/>
                                </a:solidFill>
                                <a:latin typeface="Cambria Math" panose="02040503050406030204" pitchFamily="18" charset="0"/>
                                <a:sym typeface="+mn-ea"/>
                              </a:rPr>
                              <m:t>𝑡</m:t>
                            </m:r>
                          </m:e>
                          <m:sup>
                            <m:r>
                              <a:rPr lang="en-US" altLang="zh-CN" i="1">
                                <a:solidFill>
                                  <a:schemeClr val="bg1"/>
                                </a:solidFill>
                                <a:latin typeface="Cambria Math" panose="02040503050406030204" pitchFamily="18" charset="0"/>
                                <a:sym typeface="+mn-ea"/>
                              </a:rPr>
                              <m:t>𝑚</m:t>
                            </m:r>
                          </m:sup>
                        </m:sSup>
                        <m:func>
                          <m:funcPr>
                            <m:ctrlPr>
                              <a:rPr lang="en-US" altLang="zh-CN" i="1">
                                <a:solidFill>
                                  <a:schemeClr val="bg1"/>
                                </a:solidFill>
                                <a:latin typeface="Cambria Math" panose="02040503050406030204" pitchFamily="18" charset="0"/>
                                <a:sym typeface="+mn-ea"/>
                              </a:rPr>
                            </m:ctrlPr>
                          </m:funcPr>
                          <m:fName>
                            <m:r>
                              <a:rPr lang="en-US" altLang="zh-CN" i="1">
                                <a:solidFill>
                                  <a:schemeClr val="bg1"/>
                                </a:solidFill>
                                <a:latin typeface="Cambria Math" panose="02040503050406030204" pitchFamily="18" charset="0"/>
                                <a:sym typeface="+mn-ea"/>
                              </a:rPr>
                              <m:t>|</m:t>
                            </m:r>
                            <m:r>
                              <m:rPr>
                                <m:sty m:val="p"/>
                              </m:rPr>
                              <a:rPr lang="en-US" altLang="zh-CN">
                                <a:solidFill>
                                  <a:schemeClr val="bg1"/>
                                </a:solidFill>
                                <a:latin typeface="Cambria Math" panose="02040503050406030204" pitchFamily="18" charset="0"/>
                                <a:sym typeface="+mn-ea"/>
                              </a:rPr>
                              <m:t>cos</m:t>
                            </m:r>
                          </m:fName>
                          <m:e>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𝑥𝑡</m:t>
                                </m:r>
                                <m:r>
                                  <a:rPr lang="en-US" altLang="zh-CN" i="1">
                                    <a:solidFill>
                                      <a:schemeClr val="bg1"/>
                                    </a:solidFill>
                                    <a:latin typeface="Cambria Math" panose="02040503050406030204" pitchFamily="18" charset="0"/>
                                    <a:sym typeface="+mn-ea"/>
                                  </a:rPr>
                                  <m:t>+</m:t>
                                </m:r>
                                <m:f>
                                  <m:fPr>
                                    <m:ctrlPr>
                                      <a:rPr lang="en-US" altLang="zh-CN" i="1">
                                        <a:solidFill>
                                          <a:schemeClr val="bg1"/>
                                        </a:solidFill>
                                        <a:latin typeface="Cambria Math" panose="02040503050406030204" pitchFamily="18" charset="0"/>
                                        <a:sym typeface="+mn-ea"/>
                                      </a:rPr>
                                    </m:ctrlPr>
                                  </m:fPr>
                                  <m:num>
                                    <m:r>
                                      <a:rPr lang="en-US" altLang="zh-CN" i="1">
                                        <a:solidFill>
                                          <a:schemeClr val="bg1"/>
                                        </a:solidFill>
                                        <a:latin typeface="Cambria Math" panose="02040503050406030204" pitchFamily="18" charset="0"/>
                                        <a:sym typeface="+mn-ea"/>
                                      </a:rPr>
                                      <m:t>𝑚</m:t>
                                    </m:r>
                                    <m:r>
                                      <a:rPr lang="zh-CN" altLang="en-US" i="1">
                                        <a:solidFill>
                                          <a:schemeClr val="bg1"/>
                                        </a:solidFill>
                                        <a:latin typeface="Cambria Math" panose="02040503050406030204" pitchFamily="18" charset="0"/>
                                        <a:sym typeface="+mn-ea"/>
                                      </a:rPr>
                                      <m:t>𝜋</m:t>
                                    </m:r>
                                  </m:num>
                                  <m:den>
                                    <m:r>
                                      <a:rPr lang="en-US" altLang="zh-CN" i="1">
                                        <a:solidFill>
                                          <a:schemeClr val="bg1"/>
                                        </a:solidFill>
                                        <a:latin typeface="Cambria Math" panose="02040503050406030204" pitchFamily="18" charset="0"/>
                                        <a:sym typeface="+mn-ea"/>
                                      </a:rPr>
                                      <m:t>2</m:t>
                                    </m:r>
                                  </m:den>
                                </m:f>
                              </m:e>
                            </m:d>
                            <m:r>
                              <a:rPr lang="en-US" altLang="zh-CN" i="1">
                                <a:solidFill>
                                  <a:schemeClr val="bg1"/>
                                </a:solidFill>
                                <a:latin typeface="Cambria Math" panose="02040503050406030204" pitchFamily="18" charset="0"/>
                                <a:sym typeface="+mn-ea"/>
                              </a:rPr>
                              <m:t>|</m:t>
                            </m:r>
                            <m:r>
                              <a:rPr lang="en-US" altLang="zh-CN" i="1">
                                <a:solidFill>
                                  <a:schemeClr val="bg1"/>
                                </a:solidFill>
                                <a:latin typeface="Cambria Math" panose="02040503050406030204" pitchFamily="18" charset="0"/>
                                <a:sym typeface="+mn-ea"/>
                              </a:rPr>
                              <m:t>𝑑𝑡</m:t>
                            </m:r>
                          </m:e>
                        </m:func>
                      </m:e>
                    </m:nary>
                    <m:r>
                      <a:rPr lang="en-US" altLang="zh-CN" i="1">
                        <a:solidFill>
                          <a:schemeClr val="bg1"/>
                        </a:solidFill>
                        <a:latin typeface="Cambria Math" panose="02040503050406030204" pitchFamily="18" charset="0"/>
                        <a:ea typeface="Cambria Math" panose="02040503050406030204" pitchFamily="18" charset="0"/>
                        <a:sym typeface="+mn-ea"/>
                      </a:rPr>
                      <m:t>≤</m:t>
                    </m:r>
                    <m:nary>
                      <m:naryPr>
                        <m:ctrlPr>
                          <a:rPr lang="en-US" altLang="zh-CN" i="1">
                            <a:solidFill>
                              <a:schemeClr val="bg1"/>
                            </a:solidFill>
                            <a:latin typeface="Cambria Math" panose="02040503050406030204" pitchFamily="18" charset="0"/>
                            <a:ea typeface="Cambria Math" panose="02040503050406030204" pitchFamily="18" charset="0"/>
                            <a:sym typeface="+mn-ea"/>
                          </a:rPr>
                        </m:ctrlPr>
                      </m:naryPr>
                      <m:sub>
                        <m:r>
                          <m:rPr>
                            <m:brk m:alnAt="23"/>
                          </m:rPr>
                          <a:rPr lang="en-US" altLang="zh-CN" i="1">
                            <a:solidFill>
                              <a:schemeClr val="bg1"/>
                            </a:solidFill>
                            <a:latin typeface="Cambria Math" panose="02040503050406030204" pitchFamily="18" charset="0"/>
                            <a:ea typeface="Cambria Math" panose="02040503050406030204" pitchFamily="18" charset="0"/>
                            <a:sym typeface="+mn-ea"/>
                          </a:rPr>
                          <m:t>0</m:t>
                        </m:r>
                      </m:sub>
                      <m:sup>
                        <m:r>
                          <a:rPr lang="en-US" altLang="zh-CN" i="1">
                            <a:solidFill>
                              <a:schemeClr val="bg1"/>
                            </a:solidFill>
                            <a:latin typeface="Cambria Math" panose="02040503050406030204" pitchFamily="18" charset="0"/>
                            <a:ea typeface="Cambria Math" panose="02040503050406030204" pitchFamily="18" charset="0"/>
                            <a:sym typeface="+mn-ea"/>
                          </a:rPr>
                          <m:t>1</m:t>
                        </m:r>
                      </m:sup>
                      <m:e>
                        <m:sSup>
                          <m:sSupPr>
                            <m:ctrlPr>
                              <a:rPr lang="en-US" altLang="zh-CN" i="1">
                                <a:solidFill>
                                  <a:schemeClr val="bg1"/>
                                </a:solidFill>
                                <a:latin typeface="Cambria Math" panose="02040503050406030204" pitchFamily="18" charset="0"/>
                                <a:ea typeface="Cambria Math" panose="02040503050406030204" pitchFamily="18" charset="0"/>
                                <a:sym typeface="+mn-ea"/>
                              </a:rPr>
                            </m:ctrlPr>
                          </m:sSupPr>
                          <m:e>
                            <m:r>
                              <a:rPr lang="en-US" altLang="zh-CN" i="1">
                                <a:solidFill>
                                  <a:schemeClr val="bg1"/>
                                </a:solidFill>
                                <a:latin typeface="Cambria Math" panose="02040503050406030204" pitchFamily="18" charset="0"/>
                                <a:ea typeface="Cambria Math" panose="02040503050406030204" pitchFamily="18" charset="0"/>
                                <a:sym typeface="+mn-ea"/>
                              </a:rPr>
                              <m:t>𝑡</m:t>
                            </m:r>
                          </m:e>
                          <m:sup>
                            <m:r>
                              <a:rPr lang="en-US" altLang="zh-CN" i="1">
                                <a:solidFill>
                                  <a:schemeClr val="bg1"/>
                                </a:solidFill>
                                <a:latin typeface="Cambria Math" panose="02040503050406030204" pitchFamily="18" charset="0"/>
                                <a:ea typeface="Cambria Math" panose="02040503050406030204" pitchFamily="18" charset="0"/>
                                <a:sym typeface="+mn-ea"/>
                              </a:rPr>
                              <m:t>𝑚</m:t>
                            </m:r>
                          </m:sup>
                        </m:sSup>
                      </m:e>
                    </m:nary>
                    <m:r>
                      <a:rPr lang="en-US" altLang="zh-CN" i="1">
                        <a:solidFill>
                          <a:schemeClr val="bg1"/>
                        </a:solidFill>
                        <a:latin typeface="Cambria Math" panose="02040503050406030204" pitchFamily="18" charset="0"/>
                        <a:ea typeface="Cambria Math" panose="02040503050406030204" pitchFamily="18" charset="0"/>
                        <a:sym typeface="+mn-ea"/>
                      </a:rPr>
                      <m:t>𝑑𝑡</m:t>
                    </m:r>
                    <m:r>
                      <a:rPr lang="en-US" altLang="zh-CN" i="1">
                        <a:solidFill>
                          <a:schemeClr val="bg1"/>
                        </a:solidFill>
                        <a:latin typeface="Cambria Math" panose="02040503050406030204" pitchFamily="18" charset="0"/>
                        <a:ea typeface="Cambria Math" panose="02040503050406030204" pitchFamily="18" charset="0"/>
                        <a:sym typeface="+mn-ea"/>
                      </a:rPr>
                      <m:t>=</m:t>
                    </m:r>
                    <m:f>
                      <m:fPr>
                        <m:ctrlPr>
                          <a:rPr lang="en-US" altLang="zh-CN" i="1">
                            <a:solidFill>
                              <a:schemeClr val="bg1"/>
                            </a:solidFill>
                            <a:latin typeface="Cambria Math" panose="02040503050406030204" pitchFamily="18" charset="0"/>
                            <a:ea typeface="Cambria Math" panose="02040503050406030204" pitchFamily="18" charset="0"/>
                            <a:sym typeface="+mn-ea"/>
                          </a:rPr>
                        </m:ctrlPr>
                      </m:fPr>
                      <m:num>
                        <m:r>
                          <a:rPr lang="en-US" altLang="zh-CN" i="1">
                            <a:solidFill>
                              <a:schemeClr val="bg1"/>
                            </a:solidFill>
                            <a:latin typeface="Cambria Math" panose="02040503050406030204" pitchFamily="18" charset="0"/>
                            <a:ea typeface="Cambria Math" panose="02040503050406030204" pitchFamily="18" charset="0"/>
                            <a:sym typeface="+mn-ea"/>
                          </a:rPr>
                          <m:t>1</m:t>
                        </m:r>
                      </m:num>
                      <m:den>
                        <m:r>
                          <a:rPr lang="en-US" altLang="zh-CN" i="1">
                            <a:solidFill>
                              <a:schemeClr val="bg1"/>
                            </a:solidFill>
                            <a:latin typeface="Cambria Math" panose="02040503050406030204" pitchFamily="18" charset="0"/>
                            <a:ea typeface="Cambria Math" panose="02040503050406030204" pitchFamily="18" charset="0"/>
                            <a:sym typeface="+mn-ea"/>
                          </a:rPr>
                          <m:t>𝑚</m:t>
                        </m:r>
                        <m:r>
                          <a:rPr lang="en-US" altLang="zh-CN" i="1">
                            <a:solidFill>
                              <a:schemeClr val="bg1"/>
                            </a:solidFill>
                            <a:latin typeface="Cambria Math" panose="02040503050406030204" pitchFamily="18" charset="0"/>
                            <a:ea typeface="Cambria Math" panose="02040503050406030204" pitchFamily="18" charset="0"/>
                            <a:sym typeface="+mn-ea"/>
                          </a:rPr>
                          <m:t>+1</m:t>
                        </m:r>
                      </m:den>
                    </m:f>
                  </m:oMath>
                </a14:m>
                <a:r>
                  <a:rPr lang="en-US" altLang="zh-CN" dirty="0">
                    <a:solidFill>
                      <a:schemeClr val="bg1"/>
                    </a:solidFill>
                    <a:sym typeface="+mn-ea"/>
                  </a:rPr>
                  <a:t>.</a:t>
                </a:r>
              </a:p>
              <a:p>
                <a:pPr eaLnBrk="0" hangingPunct="0">
                  <a:buFontTx/>
                  <a:buNone/>
                </a:pPr>
                <a:r>
                  <a:rPr lang="zh-CN" altLang="en-US" dirty="0">
                    <a:solidFill>
                      <a:schemeClr val="bg1"/>
                    </a:solidFill>
                    <a:sym typeface="+mn-ea"/>
                  </a:rPr>
                  <a:t>代入复合梯形公式余项中可得</a:t>
                </a:r>
                <a14:m>
                  <m:oMath xmlns:m="http://schemas.openxmlformats.org/officeDocument/2006/math">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m:t>
                        </m:r>
                        <m:r>
                          <a:rPr lang="en-US" altLang="zh-CN" i="1">
                            <a:solidFill>
                              <a:schemeClr val="bg1"/>
                            </a:solidFill>
                            <a:latin typeface="Cambria Math" panose="02040503050406030204" pitchFamily="18" charset="0"/>
                            <a:sym typeface="+mn-ea"/>
                          </a:rPr>
                          <m:t>𝑅</m:t>
                        </m:r>
                      </m:e>
                      <m:sub>
                        <m:r>
                          <a:rPr lang="en-US" altLang="zh-CN" i="1">
                            <a:solidFill>
                              <a:schemeClr val="bg1"/>
                            </a:solidFill>
                            <a:latin typeface="Cambria Math" panose="02040503050406030204" pitchFamily="18" charset="0"/>
                            <a:sym typeface="+mn-ea"/>
                          </a:rPr>
                          <m:t>8</m:t>
                        </m:r>
                      </m:sub>
                    </m:sSub>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𝑓</m:t>
                        </m:r>
                      </m:e>
                    </m:d>
                    <m:r>
                      <a:rPr lang="en-US" altLang="zh-CN" i="1">
                        <a:solidFill>
                          <a:schemeClr val="bg1"/>
                        </a:solidFill>
                        <a:latin typeface="Cambria Math" panose="02040503050406030204" pitchFamily="18" charset="0"/>
                        <a:sym typeface="+mn-ea"/>
                      </a:rPr>
                      <m:t>|=|</m:t>
                    </m:r>
                    <m:r>
                      <a:rPr lang="en-US" altLang="zh-CN" i="1">
                        <a:solidFill>
                          <a:schemeClr val="bg1"/>
                        </a:solidFill>
                        <a:latin typeface="Cambria Math" panose="02040503050406030204" pitchFamily="18" charset="0"/>
                        <a:sym typeface="+mn-ea"/>
                      </a:rPr>
                      <m:t>𝐼</m:t>
                    </m:r>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𝑇</m:t>
                        </m:r>
                      </m:e>
                      <m:sub>
                        <m:r>
                          <a:rPr lang="en-US" altLang="zh-CN" i="1">
                            <a:solidFill>
                              <a:schemeClr val="bg1"/>
                            </a:solidFill>
                            <a:latin typeface="Cambria Math" panose="02040503050406030204" pitchFamily="18" charset="0"/>
                            <a:sym typeface="+mn-ea"/>
                          </a:rPr>
                          <m:t>8</m:t>
                        </m:r>
                      </m:sub>
                    </m:sSub>
                    <m:r>
                      <a:rPr lang="en-US" altLang="zh-CN" i="1">
                        <a:solidFill>
                          <a:schemeClr val="bg1"/>
                        </a:solidFill>
                        <a:latin typeface="Cambria Math" panose="02040503050406030204" pitchFamily="18" charset="0"/>
                        <a:sym typeface="+mn-ea"/>
                      </a:rPr>
                      <m:t>|</m:t>
                    </m:r>
                    <m:r>
                      <a:rPr lang="en-US" altLang="zh-CN" i="1">
                        <a:solidFill>
                          <a:schemeClr val="bg1"/>
                        </a:solidFill>
                        <a:latin typeface="Cambria Math" panose="02040503050406030204" pitchFamily="18" charset="0"/>
                        <a:ea typeface="Cambria Math" panose="02040503050406030204" pitchFamily="18" charset="0"/>
                        <a:sym typeface="+mn-ea"/>
                      </a:rPr>
                      <m:t>≤</m:t>
                    </m:r>
                    <m:f>
                      <m:fPr>
                        <m:ctrlPr>
                          <a:rPr lang="en-US" altLang="zh-CN" i="1">
                            <a:solidFill>
                              <a:schemeClr val="bg1"/>
                            </a:solidFill>
                            <a:latin typeface="Cambria Math" panose="02040503050406030204" pitchFamily="18" charset="0"/>
                            <a:ea typeface="Cambria Math" panose="02040503050406030204" pitchFamily="18" charset="0"/>
                            <a:sym typeface="+mn-ea"/>
                          </a:rPr>
                        </m:ctrlPr>
                      </m:fPr>
                      <m:num>
                        <m:sSup>
                          <m:sSupPr>
                            <m:ctrlPr>
                              <a:rPr lang="en-US" altLang="zh-CN" i="1">
                                <a:solidFill>
                                  <a:schemeClr val="bg1"/>
                                </a:solidFill>
                                <a:latin typeface="Cambria Math" panose="02040503050406030204" pitchFamily="18" charset="0"/>
                                <a:ea typeface="Cambria Math" panose="02040503050406030204" pitchFamily="18" charset="0"/>
                                <a:sym typeface="+mn-ea"/>
                              </a:rPr>
                            </m:ctrlPr>
                          </m:sSupPr>
                          <m:e>
                            <m:d>
                              <m:dPr>
                                <m:ctrlPr>
                                  <a:rPr lang="en-US" altLang="zh-CN" i="1">
                                    <a:solidFill>
                                      <a:schemeClr val="bg1"/>
                                    </a:solidFill>
                                    <a:latin typeface="Cambria Math" panose="02040503050406030204" pitchFamily="18" charset="0"/>
                                    <a:ea typeface="Cambria Math" panose="02040503050406030204" pitchFamily="18" charset="0"/>
                                    <a:sym typeface="+mn-ea"/>
                                  </a:rPr>
                                </m:ctrlPr>
                              </m:dPr>
                              <m:e>
                                <m:f>
                                  <m:fPr>
                                    <m:ctrlPr>
                                      <a:rPr lang="en-US" altLang="zh-CN" i="1">
                                        <a:solidFill>
                                          <a:schemeClr val="bg1"/>
                                        </a:solidFill>
                                        <a:latin typeface="Cambria Math" panose="02040503050406030204" pitchFamily="18" charset="0"/>
                                        <a:ea typeface="Cambria Math" panose="02040503050406030204" pitchFamily="18" charset="0"/>
                                        <a:sym typeface="+mn-ea"/>
                                      </a:rPr>
                                    </m:ctrlPr>
                                  </m:fPr>
                                  <m:num>
                                    <m:r>
                                      <a:rPr lang="en-US" altLang="zh-CN" i="1">
                                        <a:solidFill>
                                          <a:schemeClr val="bg1"/>
                                        </a:solidFill>
                                        <a:latin typeface="Cambria Math" panose="02040503050406030204" pitchFamily="18" charset="0"/>
                                        <a:ea typeface="Cambria Math" panose="02040503050406030204" pitchFamily="18" charset="0"/>
                                        <a:sym typeface="+mn-ea"/>
                                      </a:rPr>
                                      <m:t>1</m:t>
                                    </m:r>
                                  </m:num>
                                  <m:den>
                                    <m:r>
                                      <a:rPr lang="en-US" altLang="zh-CN" i="1">
                                        <a:solidFill>
                                          <a:schemeClr val="bg1"/>
                                        </a:solidFill>
                                        <a:latin typeface="Cambria Math" panose="02040503050406030204" pitchFamily="18" charset="0"/>
                                        <a:ea typeface="Cambria Math" panose="02040503050406030204" pitchFamily="18" charset="0"/>
                                        <a:sym typeface="+mn-ea"/>
                                      </a:rPr>
                                      <m:t>8</m:t>
                                    </m:r>
                                  </m:den>
                                </m:f>
                              </m:e>
                            </m:d>
                          </m:e>
                          <m:sup>
                            <m:r>
                              <a:rPr lang="en-US" altLang="zh-CN" i="1">
                                <a:solidFill>
                                  <a:schemeClr val="bg1"/>
                                </a:solidFill>
                                <a:latin typeface="Cambria Math" panose="02040503050406030204" pitchFamily="18" charset="0"/>
                                <a:ea typeface="Cambria Math" panose="02040503050406030204" pitchFamily="18" charset="0"/>
                                <a:sym typeface="+mn-ea"/>
                              </a:rPr>
                              <m:t>2</m:t>
                            </m:r>
                          </m:sup>
                        </m:sSup>
                      </m:num>
                      <m:den>
                        <m:r>
                          <a:rPr lang="en-US" altLang="zh-CN" i="1">
                            <a:solidFill>
                              <a:schemeClr val="bg1"/>
                            </a:solidFill>
                            <a:latin typeface="Cambria Math" panose="02040503050406030204" pitchFamily="18" charset="0"/>
                            <a:ea typeface="Cambria Math" panose="02040503050406030204" pitchFamily="18" charset="0"/>
                            <a:sym typeface="+mn-ea"/>
                          </a:rPr>
                          <m:t>12</m:t>
                        </m:r>
                      </m:den>
                    </m:f>
                    <m:r>
                      <a:rPr lang="en-US" altLang="zh-CN" i="1">
                        <a:solidFill>
                          <a:schemeClr val="bg1"/>
                        </a:solidFill>
                        <a:latin typeface="Cambria Math" panose="02040503050406030204" pitchFamily="18" charset="0"/>
                        <a:ea typeface="Cambria Math" panose="02040503050406030204" pitchFamily="18" charset="0"/>
                        <a:sym typeface="+mn-ea"/>
                      </a:rPr>
                      <m:t>∙</m:t>
                    </m:r>
                    <m:f>
                      <m:fPr>
                        <m:ctrlPr>
                          <a:rPr lang="en-US" altLang="zh-CN" i="1">
                            <a:solidFill>
                              <a:schemeClr val="bg1"/>
                            </a:solidFill>
                            <a:latin typeface="Cambria Math" panose="02040503050406030204" pitchFamily="18" charset="0"/>
                            <a:ea typeface="Cambria Math" panose="02040503050406030204" pitchFamily="18" charset="0"/>
                            <a:sym typeface="+mn-ea"/>
                          </a:rPr>
                        </m:ctrlPr>
                      </m:fPr>
                      <m:num>
                        <m:r>
                          <a:rPr lang="en-US" altLang="zh-CN" i="1">
                            <a:solidFill>
                              <a:schemeClr val="bg1"/>
                            </a:solidFill>
                            <a:latin typeface="Cambria Math" panose="02040503050406030204" pitchFamily="18" charset="0"/>
                            <a:ea typeface="Cambria Math" panose="02040503050406030204" pitchFamily="18" charset="0"/>
                            <a:sym typeface="+mn-ea"/>
                          </a:rPr>
                          <m:t>1</m:t>
                        </m:r>
                      </m:num>
                      <m:den>
                        <m:r>
                          <a:rPr lang="en-US" altLang="zh-CN" i="1">
                            <a:solidFill>
                              <a:schemeClr val="bg1"/>
                            </a:solidFill>
                            <a:latin typeface="Cambria Math" panose="02040503050406030204" pitchFamily="18" charset="0"/>
                            <a:ea typeface="Cambria Math" panose="02040503050406030204" pitchFamily="18" charset="0"/>
                            <a:sym typeface="+mn-ea"/>
                          </a:rPr>
                          <m:t>3</m:t>
                        </m:r>
                      </m:den>
                    </m:f>
                    <m:r>
                      <a:rPr lang="en-US" altLang="zh-CN" i="1">
                        <a:solidFill>
                          <a:schemeClr val="bg1"/>
                        </a:solidFill>
                        <a:latin typeface="Cambria Math" panose="02040503050406030204" pitchFamily="18" charset="0"/>
                        <a:ea typeface="Cambria Math" panose="02040503050406030204" pitchFamily="18" charset="0"/>
                        <a:sym typeface="+mn-ea"/>
                      </a:rPr>
                      <m:t>=</m:t>
                    </m:r>
                    <m:f>
                      <m:fPr>
                        <m:ctrlPr>
                          <a:rPr lang="en-US" altLang="zh-CN" i="1">
                            <a:solidFill>
                              <a:schemeClr val="bg1"/>
                            </a:solidFill>
                            <a:latin typeface="Cambria Math" panose="02040503050406030204" pitchFamily="18" charset="0"/>
                            <a:ea typeface="Cambria Math" panose="02040503050406030204" pitchFamily="18" charset="0"/>
                            <a:sym typeface="+mn-ea"/>
                          </a:rPr>
                        </m:ctrlPr>
                      </m:fPr>
                      <m:num>
                        <m:r>
                          <a:rPr lang="en-US" altLang="zh-CN" i="1">
                            <a:solidFill>
                              <a:schemeClr val="bg1"/>
                            </a:solidFill>
                            <a:latin typeface="Cambria Math" panose="02040503050406030204" pitchFamily="18" charset="0"/>
                            <a:ea typeface="Cambria Math" panose="02040503050406030204" pitchFamily="18" charset="0"/>
                            <a:sym typeface="+mn-ea"/>
                          </a:rPr>
                          <m:t>1</m:t>
                        </m:r>
                      </m:num>
                      <m:den>
                        <m:r>
                          <a:rPr lang="en-US" altLang="zh-CN" i="1">
                            <a:solidFill>
                              <a:schemeClr val="bg1"/>
                            </a:solidFill>
                            <a:latin typeface="Cambria Math" panose="02040503050406030204" pitchFamily="18" charset="0"/>
                            <a:ea typeface="Cambria Math" panose="02040503050406030204" pitchFamily="18" charset="0"/>
                            <a:sym typeface="+mn-ea"/>
                          </a:rPr>
                          <m:t>2304</m:t>
                        </m:r>
                      </m:den>
                    </m:f>
                    <m:r>
                      <a:rPr lang="en-US" altLang="zh-CN" i="1">
                        <a:solidFill>
                          <a:schemeClr val="bg1"/>
                        </a:solidFill>
                        <a:latin typeface="Cambria Math" panose="02040503050406030204" pitchFamily="18" charset="0"/>
                        <a:ea typeface="Cambria Math" panose="02040503050406030204" pitchFamily="18" charset="0"/>
                        <a:sym typeface="+mn-ea"/>
                      </a:rPr>
                      <m:t>≈0.000434,</m:t>
                    </m:r>
                  </m:oMath>
                </a14:m>
                <a:endParaRPr lang="en-US" altLang="zh-CN" dirty="0">
                  <a:solidFill>
                    <a:schemeClr val="bg1"/>
                  </a:solidFill>
                  <a:ea typeface="Cambria Math" panose="02040503050406030204" pitchFamily="18" charset="0"/>
                  <a:sym typeface="+mn-ea"/>
                </a:endParaRPr>
              </a:p>
              <a:p>
                <a:pPr eaLnBrk="0" hangingPunct="0">
                  <a:buFontTx/>
                  <a:buNone/>
                </a:pPr>
                <a:r>
                  <a:rPr lang="zh-CN" altLang="en-US" dirty="0">
                    <a:solidFill>
                      <a:schemeClr val="bg1"/>
                    </a:solidFill>
                    <a:sym typeface="+mn-ea"/>
                  </a:rPr>
                  <a:t>代入复合辛普森公式余项中可得</a:t>
                </a:r>
                <a14:m>
                  <m:oMath xmlns:m="http://schemas.openxmlformats.org/officeDocument/2006/math">
                    <m:d>
                      <m:dPr>
                        <m:begChr m:val="|"/>
                        <m:endChr m:val="|"/>
                        <m:ctrlPr>
                          <a:rPr lang="en-US" altLang="zh-CN" i="1" dirty="0">
                            <a:solidFill>
                              <a:schemeClr val="bg1"/>
                            </a:solidFill>
                            <a:latin typeface="Cambria Math" panose="02040503050406030204" pitchFamily="18" charset="0"/>
                            <a:sym typeface="+mn-ea"/>
                          </a:rPr>
                        </m:ctrlPr>
                      </m:dPr>
                      <m:e>
                        <m:sSub>
                          <m:sSubPr>
                            <m:ctrlPr>
                              <a:rPr lang="en-US" altLang="zh-CN" i="1" dirty="0">
                                <a:solidFill>
                                  <a:schemeClr val="bg1"/>
                                </a:solidFill>
                                <a:latin typeface="Cambria Math" panose="02040503050406030204" pitchFamily="18" charset="0"/>
                                <a:sym typeface="+mn-ea"/>
                              </a:rPr>
                            </m:ctrlPr>
                          </m:sSubPr>
                          <m:e>
                            <m:r>
                              <a:rPr lang="en-US" altLang="zh-CN" i="1" dirty="0">
                                <a:solidFill>
                                  <a:schemeClr val="bg1"/>
                                </a:solidFill>
                                <a:latin typeface="Cambria Math" panose="02040503050406030204" pitchFamily="18" charset="0"/>
                                <a:sym typeface="+mn-ea"/>
                              </a:rPr>
                              <m:t>𝑅</m:t>
                            </m:r>
                          </m:e>
                          <m:sub>
                            <m:r>
                              <a:rPr lang="en-US" altLang="zh-CN" i="1" dirty="0">
                                <a:solidFill>
                                  <a:schemeClr val="bg1"/>
                                </a:solidFill>
                                <a:latin typeface="Cambria Math" panose="02040503050406030204" pitchFamily="18" charset="0"/>
                                <a:sym typeface="+mn-ea"/>
                              </a:rPr>
                              <m:t>4</m:t>
                            </m:r>
                          </m:sub>
                        </m:sSub>
                        <m:d>
                          <m:dPr>
                            <m:ctrlPr>
                              <a:rPr lang="en-US" altLang="zh-CN" i="1" dirty="0">
                                <a:solidFill>
                                  <a:schemeClr val="bg1"/>
                                </a:solidFill>
                                <a:latin typeface="Cambria Math" panose="02040503050406030204" pitchFamily="18" charset="0"/>
                                <a:sym typeface="+mn-ea"/>
                              </a:rPr>
                            </m:ctrlPr>
                          </m:dPr>
                          <m:e>
                            <m:r>
                              <a:rPr lang="en-US" altLang="zh-CN" i="1" dirty="0">
                                <a:solidFill>
                                  <a:schemeClr val="bg1"/>
                                </a:solidFill>
                                <a:latin typeface="Cambria Math" panose="02040503050406030204" pitchFamily="18" charset="0"/>
                                <a:sym typeface="+mn-ea"/>
                              </a:rPr>
                              <m:t>𝑓</m:t>
                            </m:r>
                          </m:e>
                        </m:d>
                      </m:e>
                    </m:d>
                    <m:r>
                      <a:rPr lang="en-US" altLang="zh-CN" i="1" dirty="0">
                        <a:solidFill>
                          <a:schemeClr val="bg1"/>
                        </a:solidFill>
                        <a:latin typeface="Cambria Math" panose="02040503050406030204" pitchFamily="18" charset="0"/>
                        <a:sym typeface="+mn-ea"/>
                      </a:rPr>
                      <m:t>=</m:t>
                    </m:r>
                    <m:d>
                      <m:dPr>
                        <m:begChr m:val="|"/>
                        <m:endChr m:val="|"/>
                        <m:ctrlPr>
                          <a:rPr lang="en-US" altLang="zh-CN" i="1" dirty="0">
                            <a:solidFill>
                              <a:schemeClr val="bg1"/>
                            </a:solidFill>
                            <a:latin typeface="Cambria Math" panose="02040503050406030204" pitchFamily="18" charset="0"/>
                            <a:sym typeface="+mn-ea"/>
                          </a:rPr>
                        </m:ctrlPr>
                      </m:dPr>
                      <m:e>
                        <m:r>
                          <a:rPr lang="en-US" altLang="zh-CN" i="1" dirty="0">
                            <a:solidFill>
                              <a:schemeClr val="bg1"/>
                            </a:solidFill>
                            <a:latin typeface="Cambria Math" panose="02040503050406030204" pitchFamily="18" charset="0"/>
                            <a:sym typeface="+mn-ea"/>
                          </a:rPr>
                          <m:t>𝐼</m:t>
                        </m:r>
                        <m:r>
                          <a:rPr lang="en-US" altLang="zh-CN" i="1" dirty="0">
                            <a:solidFill>
                              <a:schemeClr val="bg1"/>
                            </a:solidFill>
                            <a:latin typeface="Cambria Math" panose="02040503050406030204" pitchFamily="18" charset="0"/>
                            <a:sym typeface="+mn-ea"/>
                          </a:rPr>
                          <m:t>−</m:t>
                        </m:r>
                        <m:sSub>
                          <m:sSubPr>
                            <m:ctrlPr>
                              <a:rPr lang="en-US" altLang="zh-CN" i="1" dirty="0">
                                <a:solidFill>
                                  <a:schemeClr val="bg1"/>
                                </a:solidFill>
                                <a:latin typeface="Cambria Math" panose="02040503050406030204" pitchFamily="18" charset="0"/>
                                <a:sym typeface="+mn-ea"/>
                              </a:rPr>
                            </m:ctrlPr>
                          </m:sSubPr>
                          <m:e>
                            <m:r>
                              <a:rPr lang="en-US" altLang="zh-CN" i="1" dirty="0">
                                <a:solidFill>
                                  <a:schemeClr val="bg1"/>
                                </a:solidFill>
                                <a:latin typeface="Cambria Math" panose="02040503050406030204" pitchFamily="18" charset="0"/>
                                <a:sym typeface="+mn-ea"/>
                              </a:rPr>
                              <m:t>𝑆</m:t>
                            </m:r>
                          </m:e>
                          <m:sub>
                            <m:r>
                              <a:rPr lang="en-US" altLang="zh-CN" i="1" dirty="0">
                                <a:solidFill>
                                  <a:schemeClr val="bg1"/>
                                </a:solidFill>
                                <a:latin typeface="Cambria Math" panose="02040503050406030204" pitchFamily="18" charset="0"/>
                                <a:sym typeface="+mn-ea"/>
                              </a:rPr>
                              <m:t>4</m:t>
                            </m:r>
                          </m:sub>
                        </m:sSub>
                      </m:e>
                    </m:d>
                    <m:r>
                      <a:rPr lang="en-US" altLang="zh-CN" i="1" dirty="0">
                        <a:solidFill>
                          <a:schemeClr val="bg1"/>
                        </a:solidFill>
                        <a:latin typeface="Cambria Math" panose="02040503050406030204" pitchFamily="18" charset="0"/>
                        <a:ea typeface="Cambria Math" panose="02040503050406030204" pitchFamily="18" charset="0"/>
                        <a:sym typeface="+mn-ea"/>
                      </a:rPr>
                      <m:t>≤</m:t>
                    </m:r>
                    <m:f>
                      <m:fPr>
                        <m:ctrlPr>
                          <a:rPr lang="en-US" altLang="zh-CN" i="1" dirty="0">
                            <a:solidFill>
                              <a:schemeClr val="bg1"/>
                            </a:solidFill>
                            <a:latin typeface="Cambria Math" panose="02040503050406030204" pitchFamily="18" charset="0"/>
                            <a:ea typeface="Cambria Math" panose="02040503050406030204" pitchFamily="18" charset="0"/>
                            <a:sym typeface="+mn-ea"/>
                          </a:rPr>
                        </m:ctrlPr>
                      </m:fPr>
                      <m:num>
                        <m:sSup>
                          <m:sSupPr>
                            <m:ctrlPr>
                              <a:rPr lang="en-US" altLang="zh-CN" i="1" dirty="0">
                                <a:solidFill>
                                  <a:schemeClr val="bg1"/>
                                </a:solidFill>
                                <a:latin typeface="Cambria Math" panose="02040503050406030204" pitchFamily="18" charset="0"/>
                                <a:ea typeface="Cambria Math" panose="02040503050406030204" pitchFamily="18" charset="0"/>
                                <a:sym typeface="+mn-ea"/>
                              </a:rPr>
                            </m:ctrlPr>
                          </m:sSupPr>
                          <m:e>
                            <m:d>
                              <m:dPr>
                                <m:ctrlPr>
                                  <a:rPr lang="en-US" altLang="zh-CN" i="1" dirty="0">
                                    <a:solidFill>
                                      <a:schemeClr val="bg1"/>
                                    </a:solidFill>
                                    <a:latin typeface="Cambria Math" panose="02040503050406030204" pitchFamily="18" charset="0"/>
                                    <a:ea typeface="Cambria Math" panose="02040503050406030204" pitchFamily="18" charset="0"/>
                                    <a:sym typeface="+mn-ea"/>
                                  </a:rPr>
                                </m:ctrlPr>
                              </m:dPr>
                              <m:e>
                                <m:f>
                                  <m:fPr>
                                    <m:ctrlPr>
                                      <a:rPr lang="en-US" altLang="zh-CN" i="1" dirty="0">
                                        <a:solidFill>
                                          <a:schemeClr val="bg1"/>
                                        </a:solidFill>
                                        <a:latin typeface="Cambria Math" panose="02040503050406030204" pitchFamily="18" charset="0"/>
                                        <a:ea typeface="Cambria Math" panose="02040503050406030204" pitchFamily="18" charset="0"/>
                                        <a:sym typeface="+mn-ea"/>
                                      </a:rPr>
                                    </m:ctrlPr>
                                  </m:fPr>
                                  <m:num>
                                    <m:r>
                                      <a:rPr lang="en-US" altLang="zh-CN" i="1" dirty="0">
                                        <a:solidFill>
                                          <a:schemeClr val="bg1"/>
                                        </a:solidFill>
                                        <a:latin typeface="Cambria Math" panose="02040503050406030204" pitchFamily="18" charset="0"/>
                                        <a:ea typeface="Cambria Math" panose="02040503050406030204" pitchFamily="18" charset="0"/>
                                        <a:sym typeface="+mn-ea"/>
                                      </a:rPr>
                                      <m:t>1</m:t>
                                    </m:r>
                                  </m:num>
                                  <m:den>
                                    <m:r>
                                      <a:rPr lang="en-US" altLang="zh-CN" i="1" dirty="0">
                                        <a:solidFill>
                                          <a:schemeClr val="bg1"/>
                                        </a:solidFill>
                                        <a:latin typeface="Cambria Math" panose="02040503050406030204" pitchFamily="18" charset="0"/>
                                        <a:ea typeface="Cambria Math" panose="02040503050406030204" pitchFamily="18" charset="0"/>
                                        <a:sym typeface="+mn-ea"/>
                                      </a:rPr>
                                      <m:t>4</m:t>
                                    </m:r>
                                  </m:den>
                                </m:f>
                              </m:e>
                            </m:d>
                          </m:e>
                          <m:sup>
                            <m:r>
                              <a:rPr lang="en-US" altLang="zh-CN" i="1" dirty="0">
                                <a:solidFill>
                                  <a:schemeClr val="bg1"/>
                                </a:solidFill>
                                <a:latin typeface="Cambria Math" panose="02040503050406030204" pitchFamily="18" charset="0"/>
                                <a:ea typeface="Cambria Math" panose="02040503050406030204" pitchFamily="18" charset="0"/>
                                <a:sym typeface="+mn-ea"/>
                              </a:rPr>
                              <m:t>4</m:t>
                            </m:r>
                          </m:sup>
                        </m:sSup>
                      </m:num>
                      <m:den>
                        <m:r>
                          <a:rPr lang="en-US" altLang="zh-CN" i="1" dirty="0">
                            <a:solidFill>
                              <a:schemeClr val="bg1"/>
                            </a:solidFill>
                            <a:latin typeface="Cambria Math" panose="02040503050406030204" pitchFamily="18" charset="0"/>
                            <a:ea typeface="Cambria Math" panose="02040503050406030204" pitchFamily="18" charset="0"/>
                            <a:sym typeface="+mn-ea"/>
                          </a:rPr>
                          <m:t>2880</m:t>
                        </m:r>
                      </m:den>
                    </m:f>
                    <m:r>
                      <a:rPr lang="en-US" altLang="zh-CN" i="1" dirty="0">
                        <a:solidFill>
                          <a:schemeClr val="bg1"/>
                        </a:solidFill>
                        <a:latin typeface="Cambria Math" panose="02040503050406030204" pitchFamily="18" charset="0"/>
                        <a:ea typeface="Cambria Math" panose="02040503050406030204" pitchFamily="18" charset="0"/>
                        <a:sym typeface="+mn-ea"/>
                      </a:rPr>
                      <m:t>∙</m:t>
                    </m:r>
                    <m:f>
                      <m:fPr>
                        <m:ctrlPr>
                          <a:rPr lang="en-US" altLang="zh-CN" i="1" dirty="0">
                            <a:solidFill>
                              <a:schemeClr val="bg1"/>
                            </a:solidFill>
                            <a:latin typeface="Cambria Math" panose="02040503050406030204" pitchFamily="18" charset="0"/>
                            <a:ea typeface="Cambria Math" panose="02040503050406030204" pitchFamily="18" charset="0"/>
                            <a:sym typeface="+mn-ea"/>
                          </a:rPr>
                        </m:ctrlPr>
                      </m:fPr>
                      <m:num>
                        <m:r>
                          <a:rPr lang="en-US" altLang="zh-CN" i="1" dirty="0">
                            <a:solidFill>
                              <a:schemeClr val="bg1"/>
                            </a:solidFill>
                            <a:latin typeface="Cambria Math" panose="02040503050406030204" pitchFamily="18" charset="0"/>
                            <a:ea typeface="Cambria Math" panose="02040503050406030204" pitchFamily="18" charset="0"/>
                            <a:sym typeface="+mn-ea"/>
                          </a:rPr>
                          <m:t>1</m:t>
                        </m:r>
                      </m:num>
                      <m:den>
                        <m:r>
                          <a:rPr lang="en-US" altLang="zh-CN" i="1" dirty="0">
                            <a:solidFill>
                              <a:schemeClr val="bg1"/>
                            </a:solidFill>
                            <a:latin typeface="Cambria Math" panose="02040503050406030204" pitchFamily="18" charset="0"/>
                            <a:ea typeface="Cambria Math" panose="02040503050406030204" pitchFamily="18" charset="0"/>
                            <a:sym typeface="+mn-ea"/>
                          </a:rPr>
                          <m:t>5</m:t>
                        </m:r>
                      </m:den>
                    </m:f>
                    <m:r>
                      <a:rPr lang="en-US" altLang="zh-CN" i="1" dirty="0">
                        <a:solidFill>
                          <a:schemeClr val="bg1"/>
                        </a:solidFill>
                        <a:latin typeface="Cambria Math" panose="02040503050406030204" pitchFamily="18" charset="0"/>
                        <a:ea typeface="Cambria Math" panose="02040503050406030204" pitchFamily="18" charset="0"/>
                        <a:sym typeface="+mn-ea"/>
                      </a:rPr>
                      <m:t>=</m:t>
                    </m:r>
                    <m:f>
                      <m:fPr>
                        <m:ctrlPr>
                          <a:rPr lang="en-US" altLang="zh-CN" i="1" dirty="0">
                            <a:solidFill>
                              <a:schemeClr val="bg1"/>
                            </a:solidFill>
                            <a:latin typeface="Cambria Math" panose="02040503050406030204" pitchFamily="18" charset="0"/>
                            <a:ea typeface="Cambria Math" panose="02040503050406030204" pitchFamily="18" charset="0"/>
                            <a:sym typeface="+mn-ea"/>
                          </a:rPr>
                        </m:ctrlPr>
                      </m:fPr>
                      <m:num>
                        <m:r>
                          <a:rPr lang="en-US" altLang="zh-CN" i="1" dirty="0">
                            <a:solidFill>
                              <a:schemeClr val="bg1"/>
                            </a:solidFill>
                            <a:latin typeface="Cambria Math" panose="02040503050406030204" pitchFamily="18" charset="0"/>
                            <a:ea typeface="Cambria Math" panose="02040503050406030204" pitchFamily="18" charset="0"/>
                            <a:sym typeface="+mn-ea"/>
                          </a:rPr>
                          <m:t>1</m:t>
                        </m:r>
                      </m:num>
                      <m:den>
                        <m:r>
                          <a:rPr lang="en-US" altLang="zh-CN" i="1" dirty="0">
                            <a:solidFill>
                              <a:schemeClr val="bg1"/>
                            </a:solidFill>
                            <a:latin typeface="Cambria Math" panose="02040503050406030204" pitchFamily="18" charset="0"/>
                            <a:ea typeface="Cambria Math" panose="02040503050406030204" pitchFamily="18" charset="0"/>
                            <a:sym typeface="+mn-ea"/>
                          </a:rPr>
                          <m:t>3686400</m:t>
                        </m:r>
                      </m:den>
                    </m:f>
                    <m:r>
                      <a:rPr lang="en-US" altLang="zh-CN" i="1" dirty="0">
                        <a:solidFill>
                          <a:schemeClr val="bg1"/>
                        </a:solidFill>
                        <a:latin typeface="Cambria Math" panose="02040503050406030204" pitchFamily="18" charset="0"/>
                        <a:ea typeface="Cambria Math" panose="02040503050406030204" pitchFamily="18" charset="0"/>
                        <a:sym typeface="+mn-ea"/>
                      </a:rPr>
                      <m:t>≈2.71×</m:t>
                    </m:r>
                    <m:sSup>
                      <m:sSupPr>
                        <m:ctrlPr>
                          <a:rPr lang="en-US" altLang="zh-CN" i="1" dirty="0">
                            <a:solidFill>
                              <a:schemeClr val="bg1"/>
                            </a:solidFill>
                            <a:latin typeface="Cambria Math" panose="02040503050406030204" pitchFamily="18" charset="0"/>
                            <a:ea typeface="Cambria Math" panose="02040503050406030204" pitchFamily="18" charset="0"/>
                            <a:sym typeface="+mn-ea"/>
                          </a:rPr>
                        </m:ctrlPr>
                      </m:sSupPr>
                      <m:e>
                        <m:r>
                          <a:rPr lang="en-US" altLang="zh-CN" i="1" dirty="0">
                            <a:solidFill>
                              <a:schemeClr val="bg1"/>
                            </a:solidFill>
                            <a:latin typeface="Cambria Math" panose="02040503050406030204" pitchFamily="18" charset="0"/>
                            <a:ea typeface="Cambria Math" panose="02040503050406030204" pitchFamily="18" charset="0"/>
                            <a:sym typeface="+mn-ea"/>
                          </a:rPr>
                          <m:t>10</m:t>
                        </m:r>
                      </m:e>
                      <m:sup>
                        <m:r>
                          <a:rPr lang="en-US" altLang="zh-CN" i="1" dirty="0">
                            <a:solidFill>
                              <a:schemeClr val="bg1"/>
                            </a:solidFill>
                            <a:latin typeface="Cambria Math" panose="02040503050406030204" pitchFamily="18" charset="0"/>
                            <a:ea typeface="Cambria Math" panose="02040503050406030204" pitchFamily="18" charset="0"/>
                            <a:sym typeface="+mn-ea"/>
                          </a:rPr>
                          <m:t>−7</m:t>
                        </m:r>
                      </m:sup>
                    </m:sSup>
                  </m:oMath>
                </a14:m>
                <a:endParaRPr lang="en-US" altLang="zh-CN" dirty="0">
                  <a:solidFill>
                    <a:schemeClr val="bg1"/>
                  </a:solidFill>
                  <a:sym typeface="+mn-ea"/>
                </a:endParaRPr>
              </a:p>
              <a:p>
                <a:pPr eaLnBrk="0" hangingPunct="0">
                  <a:buFontTx/>
                  <a:buNone/>
                </a:pPr>
                <a:r>
                  <a:rPr lang="zh-CN" altLang="en-US" dirty="0">
                    <a:solidFill>
                      <a:schemeClr val="bg1"/>
                    </a:solidFill>
                    <a:sym typeface="+mn-ea"/>
                  </a:rPr>
                  <a:t>可见，</a:t>
                </a:r>
                <a14:m>
                  <m:oMath xmlns:m="http://schemas.openxmlformats.org/officeDocument/2006/math">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𝑇</m:t>
                        </m:r>
                      </m:e>
                      <m:sub>
                        <m:r>
                          <a:rPr lang="en-US" altLang="zh-CN" i="1">
                            <a:solidFill>
                              <a:schemeClr val="bg1"/>
                            </a:solidFill>
                            <a:latin typeface="Cambria Math" panose="02040503050406030204" pitchFamily="18" charset="0"/>
                            <a:sym typeface="+mn-ea"/>
                          </a:rPr>
                          <m:t>8</m:t>
                        </m:r>
                      </m:sub>
                    </m:sSub>
                  </m:oMath>
                </a14:m>
                <a:r>
                  <a:rPr lang="zh-CN" altLang="en-US" dirty="0">
                    <a:solidFill>
                      <a:schemeClr val="bg1"/>
                    </a:solidFill>
                    <a:sym typeface="+mn-ea"/>
                  </a:rPr>
                  <a:t>有</a:t>
                </a:r>
                <a:r>
                  <a:rPr lang="en-US" altLang="zh-CN" dirty="0">
                    <a:solidFill>
                      <a:schemeClr val="bg1"/>
                    </a:solidFill>
                    <a:sym typeface="+mn-ea"/>
                  </a:rPr>
                  <a:t>3</a:t>
                </a:r>
                <a:r>
                  <a:rPr lang="zh-CN" altLang="en-US" dirty="0">
                    <a:solidFill>
                      <a:schemeClr val="bg1"/>
                    </a:solidFill>
                    <a:sym typeface="+mn-ea"/>
                  </a:rPr>
                  <a:t>个有效数字，而</a:t>
                </a:r>
                <a14:m>
                  <m:oMath xmlns:m="http://schemas.openxmlformats.org/officeDocument/2006/math">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𝑆</m:t>
                        </m:r>
                      </m:e>
                      <m:sub>
                        <m:r>
                          <a:rPr lang="en-US" altLang="zh-CN" i="1">
                            <a:solidFill>
                              <a:schemeClr val="bg1"/>
                            </a:solidFill>
                            <a:latin typeface="Cambria Math" panose="02040503050406030204" pitchFamily="18" charset="0"/>
                            <a:sym typeface="+mn-ea"/>
                          </a:rPr>
                          <m:t>4</m:t>
                        </m:r>
                      </m:sub>
                    </m:sSub>
                  </m:oMath>
                </a14:m>
                <a:r>
                  <a:rPr lang="zh-CN" altLang="en-US" dirty="0">
                    <a:solidFill>
                      <a:schemeClr val="bg1"/>
                    </a:solidFill>
                    <a:sym typeface="+mn-ea"/>
                  </a:rPr>
                  <a:t>有</a:t>
                </a:r>
                <a:r>
                  <a:rPr lang="en-US" altLang="zh-CN" dirty="0">
                    <a:solidFill>
                      <a:schemeClr val="bg1"/>
                    </a:solidFill>
                    <a:sym typeface="+mn-ea"/>
                  </a:rPr>
                  <a:t>6</a:t>
                </a:r>
                <a:r>
                  <a:rPr lang="zh-CN" altLang="en-US" dirty="0">
                    <a:solidFill>
                      <a:schemeClr val="bg1"/>
                    </a:solidFill>
                    <a:sym typeface="+mn-ea"/>
                  </a:rPr>
                  <a:t>个有效数字。</a:t>
                </a:r>
                <a:endParaRPr lang="en-US" altLang="zh-CN" dirty="0">
                  <a:solidFill>
                    <a:schemeClr val="bg1"/>
                  </a:solidFill>
                  <a:sym typeface="+mn-ea"/>
                </a:endParaRPr>
              </a:p>
              <a:p>
                <a:pPr eaLnBrk="0" hangingPunct="0">
                  <a:buFontTx/>
                  <a:buNone/>
                </a:pPr>
                <a:endParaRPr lang="zh-CN" altLang="en-US" dirty="0">
                  <a:solidFill>
                    <a:schemeClr val="bg1"/>
                  </a:solidFill>
                  <a:sym typeface="+mn-ea"/>
                </a:endParaRPr>
              </a:p>
            </p:txBody>
          </p:sp>
        </mc:Choice>
        <mc:Fallback>
          <p:sp>
            <p:nvSpPr>
              <p:cNvPr id="4" name="文本框 3"/>
              <p:cNvSpPr txBox="1">
                <a:spLocks noRot="1" noChangeAspect="1" noMove="1" noResize="1" noEditPoints="1" noAdjustHandles="1" noChangeArrowheads="1" noChangeShapeType="1" noTextEdit="1"/>
              </p:cNvSpPr>
              <p:nvPr/>
            </p:nvSpPr>
            <p:spPr bwMode="auto">
              <a:xfrm>
                <a:off x="2400357" y="2045588"/>
                <a:ext cx="6629226" cy="6433684"/>
              </a:xfrm>
              <a:prstGeom prst="rect">
                <a:avLst/>
              </a:prstGeom>
              <a:blipFill>
                <a:blip r:embed="rId4"/>
                <a:stretch>
                  <a:fillRect l="-6256" t="-569"/>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16376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矩形 4"/>
              <p:cNvSpPr/>
              <p:nvPr/>
            </p:nvSpPr>
            <p:spPr>
              <a:xfrm>
                <a:off x="171568" y="971616"/>
                <a:ext cx="8800869" cy="1302023"/>
              </a:xfrm>
              <a:prstGeom prst="rect">
                <a:avLst/>
              </a:prstGeom>
            </p:spPr>
            <p:txBody>
              <a:bodyPr wrap="square">
                <a:spAutoFit/>
              </a:bodyPr>
              <a:lstStyle/>
              <a:p>
                <a:pPr eaLnBrk="0" hangingPunct="0">
                  <a:buFontTx/>
                  <a:buNone/>
                </a:pPr>
                <a:r>
                  <a:rPr lang="zh-CN" altLang="en-US"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例 ：</a:t>
                </a:r>
                <a:endParaRPr lang="en-US" altLang="zh-CN"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若用复合梯形公式和复合辛普森公式计算积分</a:t>
                </a:r>
                <a14:m>
                  <m:oMath xmlns:m="http://schemas.openxmlformats.org/officeDocument/2006/math">
                    <m:nary>
                      <m:naryPr>
                        <m:ctrlPr>
                          <a:rPr lang="zh-CN" altLang="en-US"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up>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sSup>
                          <m:sSupPr>
                            <m:ctrlP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𝑒</m:t>
                            </m:r>
                          </m:e>
                          <m:sup>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sup>
                        </m:sSup>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e>
                    </m:nary>
                  </m:oMath>
                </a14:m>
                <a:r>
                  <a:rPr lang="en-US" altLang="zh-CN"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r>
                  <a:rPr lang="zh-CN" altLang="en-US"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积分区间各应分多少等份，才能使误差不超过</a:t>
                </a:r>
                <a14:m>
                  <m:oMath xmlns:m="http://schemas.openxmlformats.org/officeDocument/2006/math">
                    <m:r>
                      <a:rPr lang="en-US" altLang="zh-CN"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0.5</m:t>
                    </m:r>
                    <m:r>
                      <a:rPr lang="en-US" altLang="zh-CN"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sSup>
                      <m:sSupPr>
                        <m:ctrlPr>
                          <a:rPr lang="en-US" altLang="zh-CN"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sSupPr>
                      <m:e>
                        <m:r>
                          <a:rPr lang="en-US" altLang="zh-CN"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1</m:t>
                        </m:r>
                        <m:r>
                          <a:rPr lang="en-US" altLang="zh-CN"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0</m:t>
                        </m:r>
                      </m:e>
                      <m:sup>
                        <m:r>
                          <a:rPr lang="en-US" altLang="zh-CN"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r>
                          <a:rPr lang="en-US" altLang="zh-CN"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5</m:t>
                        </m:r>
                      </m:sup>
                    </m:sSup>
                  </m:oMath>
                </a14:m>
                <a:r>
                  <a:rPr lang="zh-CN" altLang="en-US"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endParaRPr lang="en-US" altLang="zh-CN"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endParaRPr lang="en-US" altLang="zh-CN"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p:txBody>
          </p:sp>
        </mc:Choice>
        <mc:Fallback>
          <p:sp>
            <p:nvSpPr>
              <p:cNvPr id="5" name="矩形 4"/>
              <p:cNvSpPr>
                <a:spLocks noRot="1" noChangeAspect="1" noMove="1" noResize="1" noEditPoints="1" noAdjustHandles="1" noChangeArrowheads="1" noChangeShapeType="1" noTextEdit="1"/>
              </p:cNvSpPr>
              <p:nvPr/>
            </p:nvSpPr>
            <p:spPr>
              <a:xfrm>
                <a:off x="171568" y="971616"/>
                <a:ext cx="8800869" cy="1302023"/>
              </a:xfrm>
              <a:prstGeom prst="rect">
                <a:avLst/>
              </a:prstGeom>
              <a:blipFill>
                <a:blip r:embed="rId2"/>
                <a:stretch>
                  <a:fillRect l="-554" t="-16822" r="-416" b="-177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bwMode="auto">
              <a:xfrm>
                <a:off x="228716" y="2045589"/>
                <a:ext cx="8800869" cy="3376181"/>
              </a:xfrm>
              <a:prstGeom prst="rect">
                <a:avLst/>
              </a:prstGeom>
              <a:noFill/>
              <a:ln>
                <a:noFill/>
              </a:ln>
            </p:spPr>
            <p:txBody>
              <a:bodyPr wrap="square" rtlCol="0">
                <a:spAutoFit/>
              </a:bodyPr>
              <a:lstStyle/>
              <a:p>
                <a:pPr eaLnBrk="0" hangingPunct="0">
                  <a:buFontTx/>
                  <a:buNone/>
                </a:pPr>
                <a:r>
                  <a:rPr lang="zh-CN" altLang="en-US" dirty="0">
                    <a:solidFill>
                      <a:schemeClr val="bg1"/>
                    </a:solidFill>
                    <a:sym typeface="+mn-ea"/>
                  </a:rPr>
                  <a:t>解：因</a:t>
                </a:r>
                <a14:m>
                  <m:oMath xmlns:m="http://schemas.openxmlformats.org/officeDocument/2006/math">
                    <m:r>
                      <a:rPr lang="en-US" altLang="zh-CN" i="1">
                        <a:solidFill>
                          <a:schemeClr val="bg1"/>
                        </a:solidFill>
                        <a:latin typeface="Cambria Math" panose="02040503050406030204" pitchFamily="18" charset="0"/>
                        <a:sym typeface="+mn-ea"/>
                      </a:rPr>
                      <m:t>𝑓</m:t>
                    </m:r>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𝑥</m:t>
                        </m:r>
                      </m:e>
                    </m:d>
                    <m:r>
                      <a:rPr lang="en-US" altLang="zh-CN" i="1">
                        <a:solidFill>
                          <a:schemeClr val="bg1"/>
                        </a:solidFill>
                        <a:latin typeface="Cambria Math" panose="02040503050406030204" pitchFamily="18" charset="0"/>
                        <a:sym typeface="+mn-ea"/>
                      </a:rPr>
                      <m:t>=</m:t>
                    </m:r>
                    <m:sSup>
                      <m:sSupPr>
                        <m:ctrlPr>
                          <a:rPr lang="en-US" altLang="zh-CN" i="1">
                            <a:solidFill>
                              <a:schemeClr val="bg1"/>
                            </a:solidFill>
                            <a:latin typeface="Cambria Math" panose="02040503050406030204" pitchFamily="18" charset="0"/>
                            <a:sym typeface="+mn-ea"/>
                          </a:rPr>
                        </m:ctrlPr>
                      </m:sSupPr>
                      <m:e>
                        <m:r>
                          <a:rPr lang="en-US" altLang="zh-CN" i="1">
                            <a:solidFill>
                              <a:schemeClr val="bg1"/>
                            </a:solidFill>
                            <a:latin typeface="Cambria Math" panose="02040503050406030204" pitchFamily="18" charset="0"/>
                            <a:sym typeface="+mn-ea"/>
                          </a:rPr>
                          <m:t>𝑒</m:t>
                        </m:r>
                      </m:e>
                      <m:sup>
                        <m:r>
                          <a:rPr lang="en-US" altLang="zh-CN" i="1">
                            <a:solidFill>
                              <a:schemeClr val="bg1"/>
                            </a:solidFill>
                            <a:latin typeface="Cambria Math" panose="02040503050406030204" pitchFamily="18" charset="0"/>
                            <a:sym typeface="+mn-ea"/>
                          </a:rPr>
                          <m:t>𝑥</m:t>
                        </m:r>
                      </m:sup>
                    </m:sSup>
                  </m:oMath>
                </a14:m>
                <a:r>
                  <a:rPr lang="en-US" altLang="zh-CN" dirty="0">
                    <a:solidFill>
                      <a:schemeClr val="bg1"/>
                    </a:solidFill>
                    <a:sym typeface="+mn-ea"/>
                  </a:rPr>
                  <a:t>,</a:t>
                </a:r>
                <a:r>
                  <a:rPr lang="zh-CN" altLang="en-US" dirty="0">
                    <a:solidFill>
                      <a:schemeClr val="bg1"/>
                    </a:solidFill>
                    <a:sym typeface="+mn-ea"/>
                  </a:rPr>
                  <a:t>且</a:t>
                </a:r>
                <a14:m>
                  <m:oMath xmlns:m="http://schemas.openxmlformats.org/officeDocument/2006/math">
                    <m:sSup>
                      <m:sSupPr>
                        <m:ctrlPr>
                          <a:rPr lang="en-US" altLang="zh-CN" i="1">
                            <a:solidFill>
                              <a:schemeClr val="bg1"/>
                            </a:solidFill>
                            <a:latin typeface="Cambria Math" panose="02040503050406030204" pitchFamily="18" charset="0"/>
                            <a:sym typeface="+mn-ea"/>
                          </a:rPr>
                        </m:ctrlPr>
                      </m:sSupPr>
                      <m:e>
                        <m:r>
                          <a:rPr lang="en-US" altLang="zh-CN" i="1">
                            <a:solidFill>
                              <a:schemeClr val="bg1"/>
                            </a:solidFill>
                            <a:latin typeface="Cambria Math" panose="02040503050406030204" pitchFamily="18" charset="0"/>
                            <a:sym typeface="+mn-ea"/>
                          </a:rPr>
                          <m:t>𝑓</m:t>
                        </m:r>
                      </m:e>
                      <m:sup>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𝑚</m:t>
                            </m:r>
                          </m:e>
                        </m:d>
                      </m:sup>
                    </m:sSup>
                    <m:d>
                      <m:dPr>
                        <m:ctrlPr>
                          <a:rPr lang="en-US" altLang="zh-CN" i="1">
                            <a:solidFill>
                              <a:schemeClr val="bg1"/>
                            </a:solidFill>
                            <a:latin typeface="Cambria Math" panose="02040503050406030204" pitchFamily="18" charset="0"/>
                            <a:sym typeface="+mn-ea"/>
                          </a:rPr>
                        </m:ctrlPr>
                      </m:dPr>
                      <m:e>
                        <m:r>
                          <a:rPr lang="en-US" altLang="zh-CN" i="1">
                            <a:solidFill>
                              <a:schemeClr val="bg1"/>
                            </a:solidFill>
                            <a:latin typeface="Cambria Math" panose="02040503050406030204" pitchFamily="18" charset="0"/>
                            <a:sym typeface="+mn-ea"/>
                          </a:rPr>
                          <m:t>𝑥</m:t>
                        </m:r>
                      </m:e>
                    </m:d>
                    <m:r>
                      <a:rPr lang="en-US" altLang="zh-CN" i="1">
                        <a:solidFill>
                          <a:schemeClr val="bg1"/>
                        </a:solidFill>
                        <a:latin typeface="Cambria Math" panose="02040503050406030204" pitchFamily="18" charset="0"/>
                        <a:sym typeface="+mn-ea"/>
                      </a:rPr>
                      <m:t>=</m:t>
                    </m:r>
                    <m:sSup>
                      <m:sSupPr>
                        <m:ctrlPr>
                          <a:rPr lang="en-US" altLang="zh-CN" i="1">
                            <a:solidFill>
                              <a:schemeClr val="bg1"/>
                            </a:solidFill>
                            <a:latin typeface="Cambria Math" panose="02040503050406030204" pitchFamily="18" charset="0"/>
                            <a:sym typeface="+mn-ea"/>
                          </a:rPr>
                        </m:ctrlPr>
                      </m:sSupPr>
                      <m:e>
                        <m:r>
                          <a:rPr lang="en-US" altLang="zh-CN" i="1">
                            <a:solidFill>
                              <a:schemeClr val="bg1"/>
                            </a:solidFill>
                            <a:latin typeface="Cambria Math" panose="02040503050406030204" pitchFamily="18" charset="0"/>
                            <a:sym typeface="+mn-ea"/>
                          </a:rPr>
                          <m:t>𝑒</m:t>
                        </m:r>
                      </m:e>
                      <m:sup>
                        <m:r>
                          <a:rPr lang="en-US" altLang="zh-CN" i="1">
                            <a:solidFill>
                              <a:schemeClr val="bg1"/>
                            </a:solidFill>
                            <a:latin typeface="Cambria Math" panose="02040503050406030204" pitchFamily="18" charset="0"/>
                            <a:sym typeface="+mn-ea"/>
                          </a:rPr>
                          <m:t>𝑥</m:t>
                        </m:r>
                      </m:sup>
                    </m:sSup>
                  </m:oMath>
                </a14:m>
                <a:r>
                  <a:rPr lang="en-US" altLang="zh-CN" dirty="0">
                    <a:solidFill>
                      <a:schemeClr val="bg1"/>
                    </a:solidFill>
                    <a:sym typeface="+mn-ea"/>
                  </a:rPr>
                  <a:t>,</a:t>
                </a:r>
              </a:p>
              <a:p>
                <a:pPr eaLnBrk="0" hangingPunct="0">
                  <a:buFontTx/>
                  <a:buNone/>
                </a:pPr>
                <a:r>
                  <a:rPr lang="en-US" altLang="zh-CN" dirty="0">
                    <a:solidFill>
                      <a:schemeClr val="bg1"/>
                    </a:solidFill>
                    <a:sym typeface="+mn-ea"/>
                  </a:rPr>
                  <a:t>(1)</a:t>
                </a:r>
                <a:r>
                  <a:rPr lang="zh-CN" altLang="en-US" dirty="0">
                    <a:solidFill>
                      <a:schemeClr val="bg1"/>
                    </a:solidFill>
                    <a:sym typeface="+mn-ea"/>
                  </a:rPr>
                  <a:t>当使用复合梯形求积公式时，要使误差</a:t>
                </a:r>
                <a14:m>
                  <m:oMath xmlns:m="http://schemas.openxmlformats.org/officeDocument/2006/math">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m:t>
                        </m:r>
                        <m:r>
                          <a:rPr lang="en-US" altLang="zh-CN" i="1">
                            <a:solidFill>
                              <a:schemeClr val="bg1"/>
                            </a:solidFill>
                            <a:latin typeface="Cambria Math" panose="02040503050406030204" pitchFamily="18" charset="0"/>
                            <a:sym typeface="+mn-ea"/>
                          </a:rPr>
                          <m:t>𝑅</m:t>
                        </m:r>
                      </m:e>
                      <m:sub>
                        <m:r>
                          <a:rPr lang="en-US" altLang="zh-CN" i="1">
                            <a:solidFill>
                              <a:schemeClr val="bg1"/>
                            </a:solidFill>
                            <a:latin typeface="Cambria Math" panose="02040503050406030204" pitchFamily="18" charset="0"/>
                            <a:sym typeface="+mn-ea"/>
                          </a:rPr>
                          <m:t>𝑛</m:t>
                        </m:r>
                      </m:sub>
                    </m:sSub>
                    <m:r>
                      <a:rPr lang="en-US" altLang="zh-CN" i="1">
                        <a:solidFill>
                          <a:schemeClr val="bg1"/>
                        </a:solidFill>
                        <a:latin typeface="Cambria Math" panose="02040503050406030204" pitchFamily="18" charset="0"/>
                        <a:sym typeface="+mn-ea"/>
                      </a:rPr>
                      <m:t>[</m:t>
                    </m:r>
                    <m:r>
                      <a:rPr lang="en-US" altLang="zh-CN" i="1">
                        <a:solidFill>
                          <a:schemeClr val="bg1"/>
                        </a:solidFill>
                        <a:latin typeface="Cambria Math" panose="02040503050406030204" pitchFamily="18" charset="0"/>
                        <a:sym typeface="+mn-ea"/>
                      </a:rPr>
                      <m:t>𝑓</m:t>
                    </m:r>
                    <m:r>
                      <a:rPr lang="en-US" altLang="zh-CN" i="1">
                        <a:solidFill>
                          <a:schemeClr val="bg1"/>
                        </a:solidFill>
                        <a:latin typeface="Cambria Math" panose="02040503050406030204" pitchFamily="18" charset="0"/>
                        <a:sym typeface="+mn-ea"/>
                      </a:rPr>
                      <m:t>]|=|−</m:t>
                    </m:r>
                    <m:f>
                      <m:fPr>
                        <m:ctrlPr>
                          <a:rPr lang="en-US" altLang="zh-CN" i="1">
                            <a:solidFill>
                              <a:schemeClr val="bg1"/>
                            </a:solidFill>
                            <a:latin typeface="Cambria Math" panose="02040503050406030204" pitchFamily="18" charset="0"/>
                            <a:sym typeface="+mn-ea"/>
                          </a:rPr>
                        </m:ctrlPr>
                      </m:fPr>
                      <m:num>
                        <m:sSup>
                          <m:sSupPr>
                            <m:ctrlPr>
                              <a:rPr lang="en-US" altLang="zh-CN" i="1">
                                <a:solidFill>
                                  <a:schemeClr val="bg1"/>
                                </a:solidFill>
                                <a:latin typeface="Cambria Math" panose="02040503050406030204" pitchFamily="18" charset="0"/>
                                <a:sym typeface="+mn-ea"/>
                              </a:rPr>
                            </m:ctrlPr>
                          </m:sSupPr>
                          <m:e>
                            <m:d>
                              <m:dPr>
                                <m:ctrlPr>
                                  <a:rPr lang="en-US" altLang="zh-CN" i="1">
                                    <a:solidFill>
                                      <a:schemeClr val="bg1"/>
                                    </a:solidFill>
                                    <a:latin typeface="Cambria Math" panose="02040503050406030204" pitchFamily="18" charset="0"/>
                                    <a:sym typeface="+mn-ea"/>
                                  </a:rPr>
                                </m:ctrlPr>
                              </m:dPr>
                              <m:e>
                                <m:f>
                                  <m:fPr>
                                    <m:ctrlPr>
                                      <a:rPr lang="en-US" altLang="zh-CN" i="1">
                                        <a:solidFill>
                                          <a:schemeClr val="bg1"/>
                                        </a:solidFill>
                                        <a:latin typeface="Cambria Math" panose="02040503050406030204" pitchFamily="18" charset="0"/>
                                        <a:sym typeface="+mn-ea"/>
                                      </a:rPr>
                                    </m:ctrlPr>
                                  </m:fPr>
                                  <m:num>
                                    <m:r>
                                      <a:rPr lang="en-US" altLang="zh-CN" i="1">
                                        <a:solidFill>
                                          <a:schemeClr val="bg1"/>
                                        </a:solidFill>
                                        <a:latin typeface="Cambria Math" panose="02040503050406030204" pitchFamily="18" charset="0"/>
                                        <a:sym typeface="+mn-ea"/>
                                      </a:rPr>
                                      <m:t>1</m:t>
                                    </m:r>
                                  </m:num>
                                  <m:den>
                                    <m:r>
                                      <a:rPr lang="en-US" altLang="zh-CN" i="1">
                                        <a:solidFill>
                                          <a:schemeClr val="bg1"/>
                                        </a:solidFill>
                                        <a:latin typeface="Cambria Math" panose="02040503050406030204" pitchFamily="18" charset="0"/>
                                        <a:sym typeface="+mn-ea"/>
                                      </a:rPr>
                                      <m:t>𝑛</m:t>
                                    </m:r>
                                  </m:den>
                                </m:f>
                              </m:e>
                            </m:d>
                          </m:e>
                          <m:sup>
                            <m:r>
                              <a:rPr lang="en-US" altLang="zh-CN" i="1">
                                <a:solidFill>
                                  <a:schemeClr val="bg1"/>
                                </a:solidFill>
                                <a:latin typeface="Cambria Math" panose="02040503050406030204" pitchFamily="18" charset="0"/>
                                <a:sym typeface="+mn-ea"/>
                              </a:rPr>
                              <m:t>2</m:t>
                            </m:r>
                          </m:sup>
                        </m:sSup>
                      </m:num>
                      <m:den>
                        <m:r>
                          <a:rPr lang="en-US" altLang="zh-CN" i="1">
                            <a:solidFill>
                              <a:schemeClr val="bg1"/>
                            </a:solidFill>
                            <a:latin typeface="Cambria Math" panose="02040503050406030204" pitchFamily="18" charset="0"/>
                            <a:sym typeface="+mn-ea"/>
                          </a:rPr>
                          <m:t>12</m:t>
                        </m:r>
                      </m:den>
                    </m:f>
                    <m:sSup>
                      <m:sSupPr>
                        <m:ctrlPr>
                          <a:rPr lang="en-US" altLang="zh-CN" i="1">
                            <a:solidFill>
                              <a:schemeClr val="bg1"/>
                            </a:solidFill>
                            <a:latin typeface="Cambria Math" panose="02040503050406030204" pitchFamily="18" charset="0"/>
                            <a:sym typeface="+mn-ea"/>
                          </a:rPr>
                        </m:ctrlPr>
                      </m:sSupPr>
                      <m:e>
                        <m:r>
                          <a:rPr lang="en-US" altLang="zh-CN" i="1">
                            <a:solidFill>
                              <a:schemeClr val="bg1"/>
                            </a:solidFill>
                            <a:latin typeface="Cambria Math" panose="02040503050406030204" pitchFamily="18" charset="0"/>
                            <a:sym typeface="+mn-ea"/>
                          </a:rPr>
                          <m:t>𝑒</m:t>
                        </m:r>
                      </m:e>
                      <m:sup>
                        <m:r>
                          <a:rPr lang="zh-CN" altLang="en-US" i="1">
                            <a:solidFill>
                              <a:schemeClr val="bg1"/>
                            </a:solidFill>
                            <a:latin typeface="Cambria Math" panose="02040503050406030204" pitchFamily="18" charset="0"/>
                            <a:sym typeface="+mn-ea"/>
                          </a:rPr>
                          <m:t>𝜂</m:t>
                        </m:r>
                      </m:sup>
                    </m:sSup>
                    <m:r>
                      <a:rPr lang="en-US" altLang="zh-CN" i="1">
                        <a:solidFill>
                          <a:schemeClr val="bg1"/>
                        </a:solidFill>
                        <a:latin typeface="Cambria Math" panose="02040503050406030204" pitchFamily="18" charset="0"/>
                        <a:sym typeface="+mn-ea"/>
                      </a:rPr>
                      <m:t>|</m:t>
                    </m:r>
                    <m:r>
                      <a:rPr lang="en-US" altLang="zh-CN" i="1">
                        <a:solidFill>
                          <a:schemeClr val="bg1"/>
                        </a:solidFill>
                        <a:latin typeface="Cambria Math" panose="02040503050406030204" pitchFamily="18" charset="0"/>
                        <a:ea typeface="Cambria Math" panose="02040503050406030204" pitchFamily="18" charset="0"/>
                        <a:sym typeface="+mn-ea"/>
                      </a:rPr>
                      <m:t>≤</m:t>
                    </m:r>
                    <m:f>
                      <m:fPr>
                        <m:ctrlPr>
                          <a:rPr lang="en-US" altLang="zh-CN" i="1">
                            <a:solidFill>
                              <a:schemeClr val="bg1"/>
                            </a:solidFill>
                            <a:latin typeface="Cambria Math" panose="02040503050406030204" pitchFamily="18" charset="0"/>
                            <a:ea typeface="Cambria Math" panose="02040503050406030204" pitchFamily="18" charset="0"/>
                            <a:sym typeface="+mn-ea"/>
                          </a:rPr>
                        </m:ctrlPr>
                      </m:fPr>
                      <m:num>
                        <m:r>
                          <a:rPr lang="en-US" altLang="zh-CN" i="1">
                            <a:solidFill>
                              <a:schemeClr val="bg1"/>
                            </a:solidFill>
                            <a:latin typeface="Cambria Math" panose="02040503050406030204" pitchFamily="18" charset="0"/>
                            <a:ea typeface="Cambria Math" panose="02040503050406030204" pitchFamily="18" charset="0"/>
                            <a:sym typeface="+mn-ea"/>
                          </a:rPr>
                          <m:t>𝑒</m:t>
                        </m:r>
                      </m:num>
                      <m:den>
                        <m:r>
                          <a:rPr lang="en-US" altLang="zh-CN" i="1">
                            <a:solidFill>
                              <a:schemeClr val="bg1"/>
                            </a:solidFill>
                            <a:latin typeface="Cambria Math" panose="02040503050406030204" pitchFamily="18" charset="0"/>
                            <a:ea typeface="Cambria Math" panose="02040503050406030204" pitchFamily="18" charset="0"/>
                            <a:sym typeface="+mn-ea"/>
                          </a:rPr>
                          <m:t>12</m:t>
                        </m:r>
                      </m:den>
                    </m:f>
                    <m:sSup>
                      <m:sSupPr>
                        <m:ctrlPr>
                          <a:rPr lang="en-US" altLang="zh-CN" i="1">
                            <a:solidFill>
                              <a:schemeClr val="bg1"/>
                            </a:solidFill>
                            <a:latin typeface="Cambria Math" panose="02040503050406030204" pitchFamily="18" charset="0"/>
                            <a:ea typeface="Cambria Math" panose="02040503050406030204" pitchFamily="18" charset="0"/>
                            <a:sym typeface="+mn-ea"/>
                          </a:rPr>
                        </m:ctrlPr>
                      </m:sSupPr>
                      <m:e>
                        <m:d>
                          <m:dPr>
                            <m:ctrlPr>
                              <a:rPr lang="en-US" altLang="zh-CN" i="1">
                                <a:solidFill>
                                  <a:schemeClr val="bg1"/>
                                </a:solidFill>
                                <a:latin typeface="Cambria Math" panose="02040503050406030204" pitchFamily="18" charset="0"/>
                                <a:ea typeface="Cambria Math" panose="02040503050406030204" pitchFamily="18" charset="0"/>
                                <a:sym typeface="+mn-ea"/>
                              </a:rPr>
                            </m:ctrlPr>
                          </m:dPr>
                          <m:e>
                            <m:f>
                              <m:fPr>
                                <m:ctrlPr>
                                  <a:rPr lang="en-US" altLang="zh-CN" i="1">
                                    <a:solidFill>
                                      <a:schemeClr val="bg1"/>
                                    </a:solidFill>
                                    <a:latin typeface="Cambria Math" panose="02040503050406030204" pitchFamily="18" charset="0"/>
                                    <a:ea typeface="Cambria Math" panose="02040503050406030204" pitchFamily="18" charset="0"/>
                                    <a:sym typeface="+mn-ea"/>
                                  </a:rPr>
                                </m:ctrlPr>
                              </m:fPr>
                              <m:num>
                                <m:r>
                                  <a:rPr lang="en-US" altLang="zh-CN" i="1">
                                    <a:solidFill>
                                      <a:schemeClr val="bg1"/>
                                    </a:solidFill>
                                    <a:latin typeface="Cambria Math" panose="02040503050406030204" pitchFamily="18" charset="0"/>
                                    <a:ea typeface="Cambria Math" panose="02040503050406030204" pitchFamily="18" charset="0"/>
                                    <a:sym typeface="+mn-ea"/>
                                  </a:rPr>
                                  <m:t>1</m:t>
                                </m:r>
                              </m:num>
                              <m:den>
                                <m:r>
                                  <a:rPr lang="en-US" altLang="zh-CN" i="1">
                                    <a:solidFill>
                                      <a:schemeClr val="bg1"/>
                                    </a:solidFill>
                                    <a:latin typeface="Cambria Math" panose="02040503050406030204" pitchFamily="18" charset="0"/>
                                    <a:ea typeface="Cambria Math" panose="02040503050406030204" pitchFamily="18" charset="0"/>
                                    <a:sym typeface="+mn-ea"/>
                                  </a:rPr>
                                  <m:t>𝑛</m:t>
                                </m:r>
                              </m:den>
                            </m:f>
                          </m:e>
                        </m:d>
                      </m:e>
                      <m:sup>
                        <m:r>
                          <a:rPr lang="en-US" altLang="zh-CN" i="1">
                            <a:solidFill>
                              <a:schemeClr val="bg1"/>
                            </a:solidFill>
                            <a:latin typeface="Cambria Math" panose="02040503050406030204" pitchFamily="18" charset="0"/>
                            <a:ea typeface="Cambria Math" panose="02040503050406030204" pitchFamily="18" charset="0"/>
                            <a:sym typeface="+mn-ea"/>
                          </a:rPr>
                          <m:t>2</m:t>
                        </m:r>
                      </m:sup>
                    </m:sSup>
                    <m:r>
                      <a:rPr lang="en-US" altLang="zh-CN" i="1">
                        <a:solidFill>
                          <a:schemeClr val="bg1"/>
                        </a:solidFill>
                        <a:latin typeface="Cambria Math" panose="02040503050406030204" pitchFamily="18" charset="0"/>
                        <a:ea typeface="Cambria Math" panose="02040503050406030204" pitchFamily="18" charset="0"/>
                        <a:sym typeface="+mn-ea"/>
                      </a:rPr>
                      <m:t>≤0.5×</m:t>
                    </m:r>
                    <m:sSup>
                      <m:sSupPr>
                        <m:ctrlPr>
                          <a:rPr lang="en-US" altLang="zh-CN" i="1">
                            <a:solidFill>
                              <a:schemeClr val="bg1"/>
                            </a:solidFill>
                            <a:latin typeface="Cambria Math" panose="02040503050406030204" pitchFamily="18" charset="0"/>
                            <a:ea typeface="Cambria Math" panose="02040503050406030204" pitchFamily="18" charset="0"/>
                            <a:sym typeface="+mn-ea"/>
                          </a:rPr>
                        </m:ctrlPr>
                      </m:sSupPr>
                      <m:e>
                        <m:r>
                          <a:rPr lang="en-US" altLang="zh-CN" i="1">
                            <a:solidFill>
                              <a:schemeClr val="bg1"/>
                            </a:solidFill>
                            <a:latin typeface="Cambria Math" panose="02040503050406030204" pitchFamily="18" charset="0"/>
                            <a:ea typeface="Cambria Math" panose="02040503050406030204" pitchFamily="18" charset="0"/>
                            <a:sym typeface="+mn-ea"/>
                          </a:rPr>
                          <m:t>1</m:t>
                        </m:r>
                        <m:r>
                          <a:rPr lang="en-US" altLang="zh-CN" i="1">
                            <a:solidFill>
                              <a:schemeClr val="bg1"/>
                            </a:solidFill>
                            <a:latin typeface="Cambria Math" panose="02040503050406030204" pitchFamily="18" charset="0"/>
                            <a:ea typeface="Cambria Math" panose="02040503050406030204" pitchFamily="18" charset="0"/>
                            <a:sym typeface="+mn-ea"/>
                          </a:rPr>
                          <m:t>0</m:t>
                        </m:r>
                      </m:e>
                      <m:sup>
                        <m:r>
                          <a:rPr lang="en-US" altLang="zh-CN" i="1">
                            <a:solidFill>
                              <a:schemeClr val="bg1"/>
                            </a:solidFill>
                            <a:latin typeface="Cambria Math" panose="02040503050406030204" pitchFamily="18" charset="0"/>
                            <a:ea typeface="Cambria Math" panose="02040503050406030204" pitchFamily="18" charset="0"/>
                            <a:sym typeface="+mn-ea"/>
                          </a:rPr>
                          <m:t>−</m:t>
                        </m:r>
                        <m:r>
                          <a:rPr lang="en-US" altLang="zh-CN" i="1">
                            <a:solidFill>
                              <a:schemeClr val="bg1"/>
                            </a:solidFill>
                            <a:latin typeface="Cambria Math" panose="02040503050406030204" pitchFamily="18" charset="0"/>
                            <a:ea typeface="Cambria Math" panose="02040503050406030204" pitchFamily="18" charset="0"/>
                            <a:sym typeface="+mn-ea"/>
                          </a:rPr>
                          <m:t>5</m:t>
                        </m:r>
                      </m:sup>
                    </m:sSup>
                  </m:oMath>
                </a14:m>
                <a:r>
                  <a:rPr lang="zh-CN" altLang="en-US" dirty="0">
                    <a:solidFill>
                      <a:schemeClr val="bg1"/>
                    </a:solidFill>
                    <a:sym typeface="+mn-ea"/>
                  </a:rPr>
                  <a:t>，</a:t>
                </a:r>
                <a:endParaRPr lang="en-US" altLang="zh-CN" dirty="0">
                  <a:solidFill>
                    <a:schemeClr val="bg1"/>
                  </a:solidFill>
                  <a:sym typeface="+mn-ea"/>
                </a:endParaRPr>
              </a:p>
              <a:p>
                <a:pPr eaLnBrk="0" hangingPunct="0">
                  <a:buFontTx/>
                  <a:buNone/>
                </a:pPr>
                <a:r>
                  <a:rPr lang="zh-CN" altLang="en-US" dirty="0">
                    <a:solidFill>
                      <a:schemeClr val="bg1"/>
                    </a:solidFill>
                    <a:sym typeface="+mn-ea"/>
                  </a:rPr>
                  <a:t>则需要</a:t>
                </a:r>
                <a14:m>
                  <m:oMath xmlns:m="http://schemas.openxmlformats.org/officeDocument/2006/math">
                    <m:sSup>
                      <m:sSupPr>
                        <m:ctrlPr>
                          <a:rPr lang="en-US" altLang="zh-CN" i="1">
                            <a:solidFill>
                              <a:schemeClr val="bg1"/>
                            </a:solidFill>
                            <a:latin typeface="Cambria Math" panose="02040503050406030204" pitchFamily="18" charset="0"/>
                            <a:sym typeface="+mn-ea"/>
                          </a:rPr>
                        </m:ctrlPr>
                      </m:sSupPr>
                      <m:e>
                        <m:r>
                          <a:rPr lang="en-US" altLang="zh-CN" i="1">
                            <a:solidFill>
                              <a:schemeClr val="bg1"/>
                            </a:solidFill>
                            <a:latin typeface="Cambria Math" panose="02040503050406030204" pitchFamily="18" charset="0"/>
                            <a:sym typeface="+mn-ea"/>
                          </a:rPr>
                          <m:t>𝑛</m:t>
                        </m:r>
                      </m:e>
                      <m:sup>
                        <m:r>
                          <a:rPr lang="en-US" altLang="zh-CN" i="1">
                            <a:solidFill>
                              <a:schemeClr val="bg1"/>
                            </a:solidFill>
                            <a:latin typeface="Cambria Math" panose="02040503050406030204" pitchFamily="18" charset="0"/>
                            <a:sym typeface="+mn-ea"/>
                          </a:rPr>
                          <m:t>2</m:t>
                        </m:r>
                      </m:sup>
                    </m:sSup>
                    <m:r>
                      <a:rPr lang="en-US" altLang="zh-CN" i="1">
                        <a:solidFill>
                          <a:schemeClr val="bg1"/>
                        </a:solidFill>
                        <a:latin typeface="Cambria Math" panose="02040503050406030204" pitchFamily="18" charset="0"/>
                        <a:ea typeface="Cambria Math" panose="02040503050406030204" pitchFamily="18" charset="0"/>
                        <a:sym typeface="+mn-ea"/>
                      </a:rPr>
                      <m:t>≥</m:t>
                    </m:r>
                    <m:f>
                      <m:fPr>
                        <m:ctrlPr>
                          <a:rPr lang="en-US" altLang="zh-CN" i="1">
                            <a:solidFill>
                              <a:schemeClr val="bg1"/>
                            </a:solidFill>
                            <a:latin typeface="Cambria Math" panose="02040503050406030204" pitchFamily="18" charset="0"/>
                            <a:ea typeface="Cambria Math" panose="02040503050406030204" pitchFamily="18" charset="0"/>
                            <a:sym typeface="+mn-ea"/>
                          </a:rPr>
                        </m:ctrlPr>
                      </m:fPr>
                      <m:num>
                        <m:r>
                          <a:rPr lang="en-US" altLang="zh-CN" i="1">
                            <a:solidFill>
                              <a:schemeClr val="bg1"/>
                            </a:solidFill>
                            <a:latin typeface="Cambria Math" panose="02040503050406030204" pitchFamily="18" charset="0"/>
                            <a:ea typeface="Cambria Math" panose="02040503050406030204" pitchFamily="18" charset="0"/>
                            <a:sym typeface="+mn-ea"/>
                          </a:rPr>
                          <m:t>𝑒</m:t>
                        </m:r>
                      </m:num>
                      <m:den>
                        <m:r>
                          <a:rPr lang="en-US" altLang="zh-CN" i="1">
                            <a:solidFill>
                              <a:schemeClr val="bg1"/>
                            </a:solidFill>
                            <a:latin typeface="Cambria Math" panose="02040503050406030204" pitchFamily="18" charset="0"/>
                            <a:ea typeface="Cambria Math" panose="02040503050406030204" pitchFamily="18" charset="0"/>
                            <a:sym typeface="+mn-ea"/>
                          </a:rPr>
                          <m:t>6</m:t>
                        </m:r>
                      </m:den>
                    </m:f>
                    <m:r>
                      <a:rPr lang="en-US" altLang="zh-CN" i="1">
                        <a:solidFill>
                          <a:schemeClr val="bg1"/>
                        </a:solidFill>
                        <a:latin typeface="Cambria Math" panose="02040503050406030204" pitchFamily="18" charset="0"/>
                        <a:ea typeface="Cambria Math" panose="02040503050406030204" pitchFamily="18" charset="0"/>
                        <a:sym typeface="+mn-ea"/>
                      </a:rPr>
                      <m:t>×</m:t>
                    </m:r>
                    <m:sSup>
                      <m:sSupPr>
                        <m:ctrlPr>
                          <a:rPr lang="en-US" altLang="zh-CN" i="1">
                            <a:solidFill>
                              <a:schemeClr val="bg1"/>
                            </a:solidFill>
                            <a:latin typeface="Cambria Math" panose="02040503050406030204" pitchFamily="18" charset="0"/>
                            <a:ea typeface="Cambria Math" panose="02040503050406030204" pitchFamily="18" charset="0"/>
                            <a:sym typeface="+mn-ea"/>
                          </a:rPr>
                        </m:ctrlPr>
                      </m:sSupPr>
                      <m:e>
                        <m:r>
                          <a:rPr lang="en-US" altLang="zh-CN" i="1">
                            <a:solidFill>
                              <a:schemeClr val="bg1"/>
                            </a:solidFill>
                            <a:latin typeface="Cambria Math" panose="02040503050406030204" pitchFamily="18" charset="0"/>
                            <a:ea typeface="Cambria Math" panose="02040503050406030204" pitchFamily="18" charset="0"/>
                            <a:sym typeface="+mn-ea"/>
                          </a:rPr>
                          <m:t>10</m:t>
                        </m:r>
                      </m:e>
                      <m:sup>
                        <m:r>
                          <a:rPr lang="en-US" altLang="zh-CN" i="1">
                            <a:solidFill>
                              <a:schemeClr val="bg1"/>
                            </a:solidFill>
                            <a:latin typeface="Cambria Math" panose="02040503050406030204" pitchFamily="18" charset="0"/>
                            <a:ea typeface="Cambria Math" panose="02040503050406030204" pitchFamily="18" charset="0"/>
                            <a:sym typeface="+mn-ea"/>
                          </a:rPr>
                          <m:t>5</m:t>
                        </m:r>
                      </m:sup>
                    </m:sSup>
                    <m:r>
                      <a:rPr lang="en-US" altLang="zh-CN" i="1">
                        <a:solidFill>
                          <a:schemeClr val="bg1"/>
                        </a:solidFill>
                        <a:latin typeface="Cambria Math" panose="02040503050406030204" pitchFamily="18" charset="0"/>
                        <a:ea typeface="Cambria Math" panose="02040503050406030204" pitchFamily="18" charset="0"/>
                        <a:sym typeface="+mn-ea"/>
                      </a:rPr>
                      <m:t>,</m:t>
                    </m:r>
                    <m:r>
                      <a:rPr lang="en-US" altLang="zh-CN" i="1">
                        <a:solidFill>
                          <a:schemeClr val="bg1"/>
                        </a:solidFill>
                        <a:latin typeface="Cambria Math" panose="02040503050406030204" pitchFamily="18" charset="0"/>
                        <a:ea typeface="Cambria Math" panose="02040503050406030204" pitchFamily="18" charset="0"/>
                        <a:sym typeface="+mn-ea"/>
                      </a:rPr>
                      <m:t>𝑛</m:t>
                    </m:r>
                    <m:r>
                      <a:rPr lang="en-US" altLang="zh-CN" i="1">
                        <a:solidFill>
                          <a:schemeClr val="bg1"/>
                        </a:solidFill>
                        <a:latin typeface="Cambria Math" panose="02040503050406030204" pitchFamily="18" charset="0"/>
                        <a:ea typeface="Cambria Math" panose="02040503050406030204" pitchFamily="18" charset="0"/>
                        <a:sym typeface="+mn-ea"/>
                      </a:rPr>
                      <m:t>≥212.85</m:t>
                    </m:r>
                  </m:oMath>
                </a14:m>
                <a:r>
                  <a:rPr lang="en-US" altLang="zh-CN" dirty="0">
                    <a:solidFill>
                      <a:schemeClr val="bg1"/>
                    </a:solidFill>
                    <a:sym typeface="+mn-ea"/>
                  </a:rPr>
                  <a:t>,</a:t>
                </a:r>
                <a:r>
                  <a:rPr lang="zh-CN" altLang="en-US" dirty="0">
                    <a:solidFill>
                      <a:schemeClr val="bg1"/>
                    </a:solidFill>
                    <a:sym typeface="+mn-ea"/>
                  </a:rPr>
                  <a:t>至少要取</a:t>
                </a:r>
                <a14:m>
                  <m:oMath xmlns:m="http://schemas.openxmlformats.org/officeDocument/2006/math">
                    <m:r>
                      <a:rPr lang="en-US" altLang="zh-CN" i="1">
                        <a:solidFill>
                          <a:schemeClr val="bg1"/>
                        </a:solidFill>
                        <a:latin typeface="Cambria Math" panose="02040503050406030204" pitchFamily="18" charset="0"/>
                        <a:sym typeface="+mn-ea"/>
                      </a:rPr>
                      <m:t>𝑛</m:t>
                    </m:r>
                    <m:r>
                      <a:rPr lang="en-US" altLang="zh-CN" i="1">
                        <a:solidFill>
                          <a:schemeClr val="bg1"/>
                        </a:solidFill>
                        <a:latin typeface="Cambria Math" panose="02040503050406030204" pitchFamily="18" charset="0"/>
                        <a:sym typeface="+mn-ea"/>
                      </a:rPr>
                      <m:t>=213.</m:t>
                    </m:r>
                  </m:oMath>
                </a14:m>
                <a:endParaRPr lang="en-US" altLang="zh-CN" dirty="0">
                  <a:solidFill>
                    <a:schemeClr val="bg1"/>
                  </a:solidFill>
                  <a:sym typeface="+mn-ea"/>
                </a:endParaRPr>
              </a:p>
              <a:p>
                <a:pPr eaLnBrk="0" hangingPunct="0">
                  <a:buFontTx/>
                  <a:buNone/>
                </a:pPr>
                <a:r>
                  <a:rPr lang="en-US" altLang="zh-CN" dirty="0">
                    <a:solidFill>
                      <a:schemeClr val="bg1"/>
                    </a:solidFill>
                    <a:sym typeface="+mn-ea"/>
                  </a:rPr>
                  <a:t>(2)</a:t>
                </a:r>
                <a:r>
                  <a:rPr lang="zh-CN" altLang="en-US" dirty="0">
                    <a:solidFill>
                      <a:schemeClr val="bg1"/>
                    </a:solidFill>
                    <a:sym typeface="+mn-ea"/>
                  </a:rPr>
                  <a:t>当使用复合辛普森公式时，要使误差</a:t>
                </a:r>
                <a14:m>
                  <m:oMath xmlns:m="http://schemas.openxmlformats.org/officeDocument/2006/math">
                    <m:r>
                      <a:rPr lang="en-US" altLang="zh-CN" i="1">
                        <a:solidFill>
                          <a:schemeClr val="bg1"/>
                        </a:solidFill>
                        <a:latin typeface="Cambria Math" panose="02040503050406030204" pitchFamily="18" charset="0"/>
                        <a:sym typeface="+mn-ea"/>
                      </a:rPr>
                      <m:t>|</m:t>
                    </m:r>
                    <m:sSub>
                      <m:sSubPr>
                        <m:ctrlPr>
                          <a:rPr lang="en-US" altLang="zh-CN" i="1">
                            <a:solidFill>
                              <a:schemeClr val="bg1"/>
                            </a:solidFill>
                            <a:latin typeface="Cambria Math" panose="02040503050406030204" pitchFamily="18" charset="0"/>
                            <a:sym typeface="+mn-ea"/>
                          </a:rPr>
                        </m:ctrlPr>
                      </m:sSubPr>
                      <m:e>
                        <m:r>
                          <a:rPr lang="en-US" altLang="zh-CN" i="1">
                            <a:solidFill>
                              <a:schemeClr val="bg1"/>
                            </a:solidFill>
                            <a:latin typeface="Cambria Math" panose="02040503050406030204" pitchFamily="18" charset="0"/>
                            <a:sym typeface="+mn-ea"/>
                          </a:rPr>
                          <m:t>𝑅</m:t>
                        </m:r>
                      </m:e>
                      <m:sub>
                        <m:r>
                          <a:rPr lang="en-US" altLang="zh-CN" i="1">
                            <a:solidFill>
                              <a:schemeClr val="bg1"/>
                            </a:solidFill>
                            <a:latin typeface="Cambria Math" panose="02040503050406030204" pitchFamily="18" charset="0"/>
                            <a:sym typeface="+mn-ea"/>
                          </a:rPr>
                          <m:t>𝑛</m:t>
                        </m:r>
                      </m:sub>
                    </m:sSub>
                    <m:r>
                      <a:rPr lang="en-US" altLang="zh-CN" i="1">
                        <a:solidFill>
                          <a:schemeClr val="bg1"/>
                        </a:solidFill>
                        <a:latin typeface="Cambria Math" panose="02040503050406030204" pitchFamily="18" charset="0"/>
                        <a:sym typeface="+mn-ea"/>
                      </a:rPr>
                      <m:t>[</m:t>
                    </m:r>
                    <m:r>
                      <a:rPr lang="en-US" altLang="zh-CN" i="1">
                        <a:solidFill>
                          <a:schemeClr val="bg1"/>
                        </a:solidFill>
                        <a:latin typeface="Cambria Math" panose="02040503050406030204" pitchFamily="18" charset="0"/>
                        <a:sym typeface="+mn-ea"/>
                      </a:rPr>
                      <m:t>𝑓</m:t>
                    </m:r>
                    <m:r>
                      <a:rPr lang="en-US" altLang="zh-CN" i="1">
                        <a:solidFill>
                          <a:schemeClr val="bg1"/>
                        </a:solidFill>
                        <a:latin typeface="Cambria Math" panose="02040503050406030204" pitchFamily="18" charset="0"/>
                        <a:sym typeface="+mn-ea"/>
                      </a:rPr>
                      <m:t>]|=|−</m:t>
                    </m:r>
                    <m:f>
                      <m:fPr>
                        <m:ctrlPr>
                          <a:rPr lang="en-US" altLang="zh-CN" i="1">
                            <a:solidFill>
                              <a:schemeClr val="bg1"/>
                            </a:solidFill>
                            <a:latin typeface="Cambria Math" panose="02040503050406030204" pitchFamily="18" charset="0"/>
                            <a:ea typeface="Cambria Math" panose="02040503050406030204" pitchFamily="18" charset="0"/>
                            <a:sym typeface="+mn-ea"/>
                          </a:rPr>
                        </m:ctrlPr>
                      </m:fPr>
                      <m:num>
                        <m:sSup>
                          <m:sSupPr>
                            <m:ctrlPr>
                              <a:rPr lang="en-US" altLang="zh-CN" i="1">
                                <a:solidFill>
                                  <a:schemeClr val="bg1"/>
                                </a:solidFill>
                                <a:latin typeface="Cambria Math" panose="02040503050406030204" pitchFamily="18" charset="0"/>
                                <a:ea typeface="Cambria Math" panose="02040503050406030204" pitchFamily="18" charset="0"/>
                                <a:sym typeface="+mn-ea"/>
                              </a:rPr>
                            </m:ctrlPr>
                          </m:sSupPr>
                          <m:e>
                            <m:d>
                              <m:dPr>
                                <m:ctrlPr>
                                  <a:rPr lang="en-US" altLang="zh-CN" i="1">
                                    <a:solidFill>
                                      <a:schemeClr val="bg1"/>
                                    </a:solidFill>
                                    <a:latin typeface="Cambria Math" panose="02040503050406030204" pitchFamily="18" charset="0"/>
                                    <a:ea typeface="Cambria Math" panose="02040503050406030204" pitchFamily="18" charset="0"/>
                                    <a:sym typeface="+mn-ea"/>
                                  </a:rPr>
                                </m:ctrlPr>
                              </m:dPr>
                              <m:e>
                                <m:f>
                                  <m:fPr>
                                    <m:ctrlPr>
                                      <a:rPr lang="en-US" altLang="zh-CN" i="1">
                                        <a:solidFill>
                                          <a:schemeClr val="bg1"/>
                                        </a:solidFill>
                                        <a:latin typeface="Cambria Math" panose="02040503050406030204" pitchFamily="18" charset="0"/>
                                        <a:ea typeface="Cambria Math" panose="02040503050406030204" pitchFamily="18" charset="0"/>
                                        <a:sym typeface="+mn-ea"/>
                                      </a:rPr>
                                    </m:ctrlPr>
                                  </m:fPr>
                                  <m:num>
                                    <m:r>
                                      <a:rPr lang="en-US" altLang="zh-CN" i="1">
                                        <a:solidFill>
                                          <a:schemeClr val="bg1"/>
                                        </a:solidFill>
                                        <a:latin typeface="Cambria Math" panose="02040503050406030204" pitchFamily="18" charset="0"/>
                                        <a:ea typeface="Cambria Math" panose="02040503050406030204" pitchFamily="18" charset="0"/>
                                        <a:sym typeface="+mn-ea"/>
                                      </a:rPr>
                                      <m:t>1</m:t>
                                    </m:r>
                                  </m:num>
                                  <m:den>
                                    <m:r>
                                      <a:rPr lang="en-US" altLang="zh-CN" i="1">
                                        <a:solidFill>
                                          <a:schemeClr val="bg1"/>
                                        </a:solidFill>
                                        <a:latin typeface="Cambria Math" panose="02040503050406030204" pitchFamily="18" charset="0"/>
                                        <a:ea typeface="Cambria Math" panose="02040503050406030204" pitchFamily="18" charset="0"/>
                                        <a:sym typeface="+mn-ea"/>
                                      </a:rPr>
                                      <m:t>𝑛</m:t>
                                    </m:r>
                                  </m:den>
                                </m:f>
                              </m:e>
                            </m:d>
                          </m:e>
                          <m:sup>
                            <m:r>
                              <a:rPr lang="en-US" altLang="zh-CN" i="1">
                                <a:solidFill>
                                  <a:schemeClr val="bg1"/>
                                </a:solidFill>
                                <a:latin typeface="Cambria Math" panose="02040503050406030204" pitchFamily="18" charset="0"/>
                                <a:ea typeface="Cambria Math" panose="02040503050406030204" pitchFamily="18" charset="0"/>
                                <a:sym typeface="+mn-ea"/>
                              </a:rPr>
                              <m:t>4</m:t>
                            </m:r>
                          </m:sup>
                        </m:sSup>
                      </m:num>
                      <m:den>
                        <m:r>
                          <a:rPr lang="en-US" altLang="zh-CN" i="1">
                            <a:solidFill>
                              <a:schemeClr val="bg1"/>
                            </a:solidFill>
                            <a:latin typeface="Cambria Math" panose="02040503050406030204" pitchFamily="18" charset="0"/>
                            <a:ea typeface="Cambria Math" panose="02040503050406030204" pitchFamily="18" charset="0"/>
                            <a:sym typeface="+mn-ea"/>
                          </a:rPr>
                          <m:t>2880</m:t>
                        </m:r>
                      </m:den>
                    </m:f>
                    <m:sSup>
                      <m:sSupPr>
                        <m:ctrlPr>
                          <a:rPr lang="en-US" altLang="zh-CN" i="1">
                            <a:solidFill>
                              <a:schemeClr val="bg1"/>
                            </a:solidFill>
                            <a:latin typeface="Cambria Math" panose="02040503050406030204" pitchFamily="18" charset="0"/>
                            <a:ea typeface="Cambria Math" panose="02040503050406030204" pitchFamily="18" charset="0"/>
                            <a:sym typeface="+mn-ea"/>
                          </a:rPr>
                        </m:ctrlPr>
                      </m:sSupPr>
                      <m:e>
                        <m:r>
                          <a:rPr lang="en-US" altLang="zh-CN" i="1">
                            <a:solidFill>
                              <a:schemeClr val="bg1"/>
                            </a:solidFill>
                            <a:latin typeface="Cambria Math" panose="02040503050406030204" pitchFamily="18" charset="0"/>
                            <a:ea typeface="Cambria Math" panose="02040503050406030204" pitchFamily="18" charset="0"/>
                            <a:sym typeface="+mn-ea"/>
                          </a:rPr>
                          <m:t>𝑒</m:t>
                        </m:r>
                      </m:e>
                      <m:sup>
                        <m:r>
                          <a:rPr lang="zh-CN" altLang="en-US" i="1">
                            <a:solidFill>
                              <a:schemeClr val="bg1"/>
                            </a:solidFill>
                            <a:latin typeface="Cambria Math" panose="02040503050406030204" pitchFamily="18" charset="0"/>
                            <a:ea typeface="Cambria Math" panose="02040503050406030204" pitchFamily="18" charset="0"/>
                            <a:sym typeface="+mn-ea"/>
                          </a:rPr>
                          <m:t>𝜂</m:t>
                        </m:r>
                      </m:sup>
                    </m:sSup>
                    <m:r>
                      <a:rPr lang="en-US" altLang="zh-CN" i="1">
                        <a:solidFill>
                          <a:schemeClr val="bg1"/>
                        </a:solidFill>
                        <a:latin typeface="Cambria Math" panose="02040503050406030204" pitchFamily="18" charset="0"/>
                        <a:ea typeface="Cambria Math" panose="02040503050406030204" pitchFamily="18" charset="0"/>
                        <a:sym typeface="+mn-ea"/>
                      </a:rPr>
                      <m:t>|≤</m:t>
                    </m:r>
                    <m:f>
                      <m:fPr>
                        <m:ctrlPr>
                          <a:rPr lang="en-US" altLang="zh-CN" i="1">
                            <a:solidFill>
                              <a:schemeClr val="bg1"/>
                            </a:solidFill>
                            <a:latin typeface="Cambria Math" panose="02040503050406030204" pitchFamily="18" charset="0"/>
                            <a:ea typeface="Cambria Math" panose="02040503050406030204" pitchFamily="18" charset="0"/>
                            <a:sym typeface="+mn-ea"/>
                          </a:rPr>
                        </m:ctrlPr>
                      </m:fPr>
                      <m:num>
                        <m:r>
                          <a:rPr lang="en-US" altLang="zh-CN" i="1">
                            <a:solidFill>
                              <a:schemeClr val="bg1"/>
                            </a:solidFill>
                            <a:latin typeface="Cambria Math" panose="02040503050406030204" pitchFamily="18" charset="0"/>
                            <a:ea typeface="Cambria Math" panose="02040503050406030204" pitchFamily="18" charset="0"/>
                            <a:sym typeface="+mn-ea"/>
                          </a:rPr>
                          <m:t>𝑒</m:t>
                        </m:r>
                      </m:num>
                      <m:den>
                        <m:r>
                          <a:rPr lang="en-US" altLang="zh-CN" i="1">
                            <a:solidFill>
                              <a:schemeClr val="bg1"/>
                            </a:solidFill>
                            <a:latin typeface="Cambria Math" panose="02040503050406030204" pitchFamily="18" charset="0"/>
                            <a:ea typeface="Cambria Math" panose="02040503050406030204" pitchFamily="18" charset="0"/>
                            <a:sym typeface="+mn-ea"/>
                          </a:rPr>
                          <m:t>2880</m:t>
                        </m:r>
                      </m:den>
                    </m:f>
                    <m:sSup>
                      <m:sSupPr>
                        <m:ctrlPr>
                          <a:rPr lang="en-US" altLang="zh-CN" i="1">
                            <a:solidFill>
                              <a:schemeClr val="bg1"/>
                            </a:solidFill>
                            <a:latin typeface="Cambria Math" panose="02040503050406030204" pitchFamily="18" charset="0"/>
                            <a:ea typeface="Cambria Math" panose="02040503050406030204" pitchFamily="18" charset="0"/>
                            <a:sym typeface="+mn-ea"/>
                          </a:rPr>
                        </m:ctrlPr>
                      </m:sSupPr>
                      <m:e>
                        <m:d>
                          <m:dPr>
                            <m:ctrlPr>
                              <a:rPr lang="en-US" altLang="zh-CN" i="1">
                                <a:solidFill>
                                  <a:schemeClr val="bg1"/>
                                </a:solidFill>
                                <a:latin typeface="Cambria Math" panose="02040503050406030204" pitchFamily="18" charset="0"/>
                                <a:ea typeface="Cambria Math" panose="02040503050406030204" pitchFamily="18" charset="0"/>
                                <a:sym typeface="+mn-ea"/>
                              </a:rPr>
                            </m:ctrlPr>
                          </m:dPr>
                          <m:e>
                            <m:f>
                              <m:fPr>
                                <m:ctrlPr>
                                  <a:rPr lang="en-US" altLang="zh-CN" i="1">
                                    <a:solidFill>
                                      <a:schemeClr val="bg1"/>
                                    </a:solidFill>
                                    <a:latin typeface="Cambria Math" panose="02040503050406030204" pitchFamily="18" charset="0"/>
                                    <a:ea typeface="Cambria Math" panose="02040503050406030204" pitchFamily="18" charset="0"/>
                                    <a:sym typeface="+mn-ea"/>
                                  </a:rPr>
                                </m:ctrlPr>
                              </m:fPr>
                              <m:num>
                                <m:r>
                                  <a:rPr lang="en-US" altLang="zh-CN" i="1">
                                    <a:solidFill>
                                      <a:schemeClr val="bg1"/>
                                    </a:solidFill>
                                    <a:latin typeface="Cambria Math" panose="02040503050406030204" pitchFamily="18" charset="0"/>
                                    <a:ea typeface="Cambria Math" panose="02040503050406030204" pitchFamily="18" charset="0"/>
                                    <a:sym typeface="+mn-ea"/>
                                  </a:rPr>
                                  <m:t>1</m:t>
                                </m:r>
                              </m:num>
                              <m:den>
                                <m:r>
                                  <a:rPr lang="en-US" altLang="zh-CN" i="1">
                                    <a:solidFill>
                                      <a:schemeClr val="bg1"/>
                                    </a:solidFill>
                                    <a:latin typeface="Cambria Math" panose="02040503050406030204" pitchFamily="18" charset="0"/>
                                    <a:ea typeface="Cambria Math" panose="02040503050406030204" pitchFamily="18" charset="0"/>
                                    <a:sym typeface="+mn-ea"/>
                                  </a:rPr>
                                  <m:t>𝑛</m:t>
                                </m:r>
                              </m:den>
                            </m:f>
                          </m:e>
                        </m:d>
                      </m:e>
                      <m:sup>
                        <m:r>
                          <a:rPr lang="en-US" altLang="zh-CN" i="1">
                            <a:solidFill>
                              <a:schemeClr val="bg1"/>
                            </a:solidFill>
                            <a:latin typeface="Cambria Math" panose="02040503050406030204" pitchFamily="18" charset="0"/>
                            <a:ea typeface="Cambria Math" panose="02040503050406030204" pitchFamily="18" charset="0"/>
                            <a:sym typeface="+mn-ea"/>
                          </a:rPr>
                          <m:t>4</m:t>
                        </m:r>
                      </m:sup>
                    </m:sSup>
                    <m:r>
                      <a:rPr lang="en-US" altLang="zh-CN" i="1">
                        <a:solidFill>
                          <a:schemeClr val="bg1"/>
                        </a:solidFill>
                        <a:latin typeface="Cambria Math" panose="02040503050406030204" pitchFamily="18" charset="0"/>
                        <a:ea typeface="Cambria Math" panose="02040503050406030204" pitchFamily="18" charset="0"/>
                        <a:sym typeface="+mn-ea"/>
                      </a:rPr>
                      <m:t>≤0.5×</m:t>
                    </m:r>
                    <m:sSup>
                      <m:sSupPr>
                        <m:ctrlPr>
                          <a:rPr lang="en-US" altLang="zh-CN" i="1">
                            <a:solidFill>
                              <a:schemeClr val="bg1"/>
                            </a:solidFill>
                            <a:latin typeface="Cambria Math" panose="02040503050406030204" pitchFamily="18" charset="0"/>
                            <a:ea typeface="Cambria Math" panose="02040503050406030204" pitchFamily="18" charset="0"/>
                            <a:sym typeface="+mn-ea"/>
                          </a:rPr>
                        </m:ctrlPr>
                      </m:sSupPr>
                      <m:e>
                        <m:r>
                          <a:rPr lang="en-US" altLang="zh-CN" i="1">
                            <a:solidFill>
                              <a:schemeClr val="bg1"/>
                            </a:solidFill>
                            <a:latin typeface="Cambria Math" panose="02040503050406030204" pitchFamily="18" charset="0"/>
                            <a:ea typeface="Cambria Math" panose="02040503050406030204" pitchFamily="18" charset="0"/>
                            <a:sym typeface="+mn-ea"/>
                          </a:rPr>
                          <m:t>10</m:t>
                        </m:r>
                      </m:e>
                      <m:sup>
                        <m:r>
                          <a:rPr lang="en-US" altLang="zh-CN" i="1">
                            <a:solidFill>
                              <a:schemeClr val="bg1"/>
                            </a:solidFill>
                            <a:latin typeface="Cambria Math" panose="02040503050406030204" pitchFamily="18" charset="0"/>
                            <a:ea typeface="Cambria Math" panose="02040503050406030204" pitchFamily="18" charset="0"/>
                            <a:sym typeface="+mn-ea"/>
                          </a:rPr>
                          <m:t>−5</m:t>
                        </m:r>
                      </m:sup>
                    </m:sSup>
                  </m:oMath>
                </a14:m>
                <a:r>
                  <a:rPr lang="en-US" altLang="zh-CN" dirty="0">
                    <a:solidFill>
                      <a:schemeClr val="bg1"/>
                    </a:solidFill>
                    <a:sym typeface="+mn-ea"/>
                  </a:rPr>
                  <a:t>,</a:t>
                </a:r>
              </a:p>
              <a:p>
                <a:pPr eaLnBrk="0" hangingPunct="0">
                  <a:buFontTx/>
                  <a:buNone/>
                </a:pPr>
                <a:r>
                  <a:rPr lang="zh-CN" altLang="en-US" dirty="0">
                    <a:solidFill>
                      <a:schemeClr val="bg1"/>
                    </a:solidFill>
                    <a:sym typeface="+mn-ea"/>
                  </a:rPr>
                  <a:t>则需要</a:t>
                </a:r>
                <a14:m>
                  <m:oMath xmlns:m="http://schemas.openxmlformats.org/officeDocument/2006/math">
                    <m:sSup>
                      <m:sSupPr>
                        <m:ctrlPr>
                          <a:rPr lang="en-US" altLang="zh-CN" i="1">
                            <a:solidFill>
                              <a:schemeClr val="bg1"/>
                            </a:solidFill>
                            <a:latin typeface="Cambria Math" panose="02040503050406030204" pitchFamily="18" charset="0"/>
                            <a:sym typeface="+mn-ea"/>
                          </a:rPr>
                        </m:ctrlPr>
                      </m:sSupPr>
                      <m:e>
                        <m:r>
                          <a:rPr lang="en-US" altLang="zh-CN" i="1">
                            <a:solidFill>
                              <a:schemeClr val="bg1"/>
                            </a:solidFill>
                            <a:latin typeface="Cambria Math" panose="02040503050406030204" pitchFamily="18" charset="0"/>
                            <a:sym typeface="+mn-ea"/>
                          </a:rPr>
                          <m:t>𝑛</m:t>
                        </m:r>
                      </m:e>
                      <m:sup>
                        <m:r>
                          <a:rPr lang="en-US" altLang="zh-CN" i="1">
                            <a:solidFill>
                              <a:schemeClr val="bg1"/>
                            </a:solidFill>
                            <a:latin typeface="Cambria Math" panose="02040503050406030204" pitchFamily="18" charset="0"/>
                            <a:sym typeface="+mn-ea"/>
                          </a:rPr>
                          <m:t>4</m:t>
                        </m:r>
                      </m:sup>
                    </m:sSup>
                    <m:r>
                      <a:rPr lang="en-US" altLang="zh-CN" i="1">
                        <a:solidFill>
                          <a:schemeClr val="bg1"/>
                        </a:solidFill>
                        <a:latin typeface="Cambria Math" panose="02040503050406030204" pitchFamily="18" charset="0"/>
                        <a:ea typeface="Cambria Math" panose="02040503050406030204" pitchFamily="18" charset="0"/>
                        <a:sym typeface="+mn-ea"/>
                      </a:rPr>
                      <m:t>≥</m:t>
                    </m:r>
                    <m:f>
                      <m:fPr>
                        <m:ctrlPr>
                          <a:rPr lang="en-US" altLang="zh-CN" i="1">
                            <a:solidFill>
                              <a:schemeClr val="bg1"/>
                            </a:solidFill>
                            <a:latin typeface="Cambria Math" panose="02040503050406030204" pitchFamily="18" charset="0"/>
                            <a:ea typeface="Cambria Math" panose="02040503050406030204" pitchFamily="18" charset="0"/>
                            <a:sym typeface="+mn-ea"/>
                          </a:rPr>
                        </m:ctrlPr>
                      </m:fPr>
                      <m:num>
                        <m:r>
                          <a:rPr lang="en-US" altLang="zh-CN" i="1">
                            <a:solidFill>
                              <a:schemeClr val="bg1"/>
                            </a:solidFill>
                            <a:latin typeface="Cambria Math" panose="02040503050406030204" pitchFamily="18" charset="0"/>
                            <a:ea typeface="Cambria Math" panose="02040503050406030204" pitchFamily="18" charset="0"/>
                            <a:sym typeface="+mn-ea"/>
                          </a:rPr>
                          <m:t>𝑒</m:t>
                        </m:r>
                      </m:num>
                      <m:den>
                        <m:r>
                          <a:rPr lang="en-US" altLang="zh-CN" i="1">
                            <a:solidFill>
                              <a:schemeClr val="bg1"/>
                            </a:solidFill>
                            <a:latin typeface="Cambria Math" panose="02040503050406030204" pitchFamily="18" charset="0"/>
                            <a:ea typeface="Cambria Math" panose="02040503050406030204" pitchFamily="18" charset="0"/>
                            <a:sym typeface="+mn-ea"/>
                          </a:rPr>
                          <m:t>144</m:t>
                        </m:r>
                      </m:den>
                    </m:f>
                    <m:r>
                      <a:rPr lang="en-US" altLang="zh-CN" i="1">
                        <a:solidFill>
                          <a:schemeClr val="bg1"/>
                        </a:solidFill>
                        <a:latin typeface="Cambria Math" panose="02040503050406030204" pitchFamily="18" charset="0"/>
                        <a:ea typeface="Cambria Math" panose="02040503050406030204" pitchFamily="18" charset="0"/>
                        <a:sym typeface="+mn-ea"/>
                      </a:rPr>
                      <m:t>×</m:t>
                    </m:r>
                    <m:sSup>
                      <m:sSupPr>
                        <m:ctrlPr>
                          <a:rPr lang="en-US" altLang="zh-CN" i="1">
                            <a:solidFill>
                              <a:schemeClr val="bg1"/>
                            </a:solidFill>
                            <a:latin typeface="Cambria Math" panose="02040503050406030204" pitchFamily="18" charset="0"/>
                            <a:ea typeface="Cambria Math" panose="02040503050406030204" pitchFamily="18" charset="0"/>
                            <a:sym typeface="+mn-ea"/>
                          </a:rPr>
                        </m:ctrlPr>
                      </m:sSupPr>
                      <m:e>
                        <m:r>
                          <a:rPr lang="en-US" altLang="zh-CN" i="1">
                            <a:solidFill>
                              <a:schemeClr val="bg1"/>
                            </a:solidFill>
                            <a:latin typeface="Cambria Math" panose="02040503050406030204" pitchFamily="18" charset="0"/>
                            <a:ea typeface="Cambria Math" panose="02040503050406030204" pitchFamily="18" charset="0"/>
                            <a:sym typeface="+mn-ea"/>
                          </a:rPr>
                          <m:t>10</m:t>
                        </m:r>
                      </m:e>
                      <m:sup>
                        <m:r>
                          <a:rPr lang="en-US" altLang="zh-CN" i="1">
                            <a:solidFill>
                              <a:schemeClr val="bg1"/>
                            </a:solidFill>
                            <a:latin typeface="Cambria Math" panose="02040503050406030204" pitchFamily="18" charset="0"/>
                            <a:ea typeface="Cambria Math" panose="02040503050406030204" pitchFamily="18" charset="0"/>
                            <a:sym typeface="+mn-ea"/>
                          </a:rPr>
                          <m:t>4</m:t>
                        </m:r>
                      </m:sup>
                    </m:sSup>
                  </m:oMath>
                </a14:m>
                <a:r>
                  <a:rPr lang="en-US" altLang="zh-CN" dirty="0">
                    <a:solidFill>
                      <a:schemeClr val="bg1"/>
                    </a:solidFill>
                    <a:sym typeface="+mn-ea"/>
                  </a:rPr>
                  <a:t>,</a:t>
                </a:r>
                <a14:m>
                  <m:oMath xmlns:m="http://schemas.openxmlformats.org/officeDocument/2006/math">
                    <m:r>
                      <a:rPr lang="en-US" altLang="zh-CN" i="1" dirty="0">
                        <a:solidFill>
                          <a:schemeClr val="bg1"/>
                        </a:solidFill>
                        <a:latin typeface="Cambria Math" panose="02040503050406030204" pitchFamily="18" charset="0"/>
                        <a:sym typeface="+mn-ea"/>
                      </a:rPr>
                      <m:t>𝑛</m:t>
                    </m:r>
                    <m:r>
                      <a:rPr lang="en-US" altLang="zh-CN" i="1" dirty="0">
                        <a:solidFill>
                          <a:schemeClr val="bg1"/>
                        </a:solidFill>
                        <a:latin typeface="Cambria Math" panose="02040503050406030204" pitchFamily="18" charset="0"/>
                        <a:ea typeface="Cambria Math" panose="02040503050406030204" pitchFamily="18" charset="0"/>
                        <a:sym typeface="+mn-ea"/>
                      </a:rPr>
                      <m:t>≥3.707</m:t>
                    </m:r>
                  </m:oMath>
                </a14:m>
                <a:r>
                  <a:rPr lang="en-US" altLang="zh-CN" dirty="0">
                    <a:solidFill>
                      <a:schemeClr val="bg1"/>
                    </a:solidFill>
                    <a:sym typeface="+mn-ea"/>
                  </a:rPr>
                  <a:t>,</a:t>
                </a:r>
                <a:r>
                  <a:rPr lang="zh-CN" altLang="en-US" dirty="0">
                    <a:solidFill>
                      <a:schemeClr val="bg1"/>
                    </a:solidFill>
                    <a:sym typeface="+mn-ea"/>
                  </a:rPr>
                  <a:t>只要取</a:t>
                </a:r>
                <a14:m>
                  <m:oMath xmlns:m="http://schemas.openxmlformats.org/officeDocument/2006/math">
                    <m:r>
                      <a:rPr lang="en-US" altLang="zh-CN" i="1">
                        <a:solidFill>
                          <a:schemeClr val="bg1"/>
                        </a:solidFill>
                        <a:latin typeface="Cambria Math" panose="02040503050406030204" pitchFamily="18" charset="0"/>
                        <a:sym typeface="+mn-ea"/>
                      </a:rPr>
                      <m:t>𝑛</m:t>
                    </m:r>
                    <m:r>
                      <a:rPr lang="en-US" altLang="zh-CN" i="1">
                        <a:solidFill>
                          <a:schemeClr val="bg1"/>
                        </a:solidFill>
                        <a:latin typeface="Cambria Math" panose="02040503050406030204" pitchFamily="18" charset="0"/>
                        <a:sym typeface="+mn-ea"/>
                      </a:rPr>
                      <m:t>=4</m:t>
                    </m:r>
                  </m:oMath>
                </a14:m>
                <a:r>
                  <a:rPr lang="zh-CN" altLang="en-US" dirty="0">
                    <a:solidFill>
                      <a:schemeClr val="bg1"/>
                    </a:solidFill>
                    <a:sym typeface="+mn-ea"/>
                  </a:rPr>
                  <a:t>就能满足要求。</a:t>
                </a:r>
                <a:endParaRPr lang="en-US" altLang="zh-CN" dirty="0">
                  <a:solidFill>
                    <a:schemeClr val="bg1"/>
                  </a:solidFill>
                  <a:sym typeface="+mn-ea"/>
                </a:endParaRPr>
              </a:p>
              <a:p>
                <a:pPr eaLnBrk="0" hangingPunct="0">
                  <a:buFontTx/>
                  <a:buNone/>
                </a:pPr>
                <a:endParaRPr lang="en-US" altLang="zh-CN" dirty="0">
                  <a:solidFill>
                    <a:schemeClr val="bg1"/>
                  </a:solidFill>
                  <a:sym typeface="+mn-ea"/>
                </a:endParaRPr>
              </a:p>
              <a:p>
                <a:pPr eaLnBrk="0" hangingPunct="0">
                  <a:buFontTx/>
                  <a:buNone/>
                </a:pPr>
                <a:r>
                  <a:rPr lang="zh-CN" altLang="en-US" dirty="0">
                    <a:solidFill>
                      <a:schemeClr val="bg1"/>
                    </a:solidFill>
                    <a:sym typeface="+mn-ea"/>
                  </a:rPr>
                  <a:t>由以上可知，在上述同样精度的要求下，用复合辛普森公式只需计算</a:t>
                </a:r>
                <a:r>
                  <a:rPr lang="en-US" altLang="zh-CN" dirty="0">
                    <a:solidFill>
                      <a:schemeClr val="bg1"/>
                    </a:solidFill>
                    <a:sym typeface="+mn-ea"/>
                  </a:rPr>
                  <a:t>9</a:t>
                </a:r>
                <a:r>
                  <a:rPr lang="zh-CN" altLang="en-US" dirty="0">
                    <a:solidFill>
                      <a:schemeClr val="bg1"/>
                    </a:solidFill>
                    <a:sym typeface="+mn-ea"/>
                  </a:rPr>
                  <a:t>个函数值，而若用复合梯形公式，则需至少计算</a:t>
                </a:r>
                <a:r>
                  <a:rPr lang="en-US" altLang="zh-CN" dirty="0">
                    <a:solidFill>
                      <a:schemeClr val="bg1"/>
                    </a:solidFill>
                    <a:sym typeface="+mn-ea"/>
                  </a:rPr>
                  <a:t>214</a:t>
                </a:r>
                <a:r>
                  <a:rPr lang="zh-CN" altLang="en-US" dirty="0">
                    <a:solidFill>
                      <a:schemeClr val="bg1"/>
                    </a:solidFill>
                    <a:sym typeface="+mn-ea"/>
                  </a:rPr>
                  <a:t>个函数值，计算量相差大约</a:t>
                </a:r>
                <a:r>
                  <a:rPr lang="en-US" altLang="zh-CN" dirty="0">
                    <a:solidFill>
                      <a:schemeClr val="bg1"/>
                    </a:solidFill>
                    <a:sym typeface="+mn-ea"/>
                  </a:rPr>
                  <a:t>24</a:t>
                </a:r>
                <a:r>
                  <a:rPr lang="zh-CN" altLang="en-US">
                    <a:solidFill>
                      <a:schemeClr val="bg1"/>
                    </a:solidFill>
                    <a:sym typeface="+mn-ea"/>
                  </a:rPr>
                  <a:t>倍。</a:t>
                </a:r>
                <a:endParaRPr lang="zh-CN" altLang="en-US" dirty="0">
                  <a:solidFill>
                    <a:schemeClr val="bg1"/>
                  </a:solidFill>
                  <a:sym typeface="+mn-ea"/>
                </a:endParaRPr>
              </a:p>
            </p:txBody>
          </p:sp>
        </mc:Choice>
        <mc:Fallback>
          <p:sp>
            <p:nvSpPr>
              <p:cNvPr id="4" name="文本框 3"/>
              <p:cNvSpPr txBox="1">
                <a:spLocks noRot="1" noChangeAspect="1" noMove="1" noResize="1" noEditPoints="1" noAdjustHandles="1" noChangeArrowheads="1" noChangeShapeType="1" noTextEdit="1"/>
              </p:cNvSpPr>
              <p:nvPr/>
            </p:nvSpPr>
            <p:spPr bwMode="auto">
              <a:xfrm>
                <a:off x="228716" y="2045589"/>
                <a:ext cx="8800869" cy="3376181"/>
              </a:xfrm>
              <a:prstGeom prst="rect">
                <a:avLst/>
              </a:prstGeom>
              <a:blipFill>
                <a:blip r:embed="rId3"/>
                <a:stretch>
                  <a:fillRect l="-624" t="-542" r="-347" b="-1989"/>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66701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noChangeArrowheads="1"/>
          </p:cNvSpPr>
          <p:nvPr>
            <p:ph type="title"/>
          </p:nvPr>
        </p:nvSpPr>
        <p:spPr>
          <a:xfrm>
            <a:off x="457202" y="1062037"/>
            <a:ext cx="6229295" cy="871538"/>
          </a:xfrm>
        </p:spPr>
        <p:txBody>
          <a:bodyPr/>
          <a:lstStyle/>
          <a:p>
            <a:r>
              <a:rPr lang="en-US" altLang="zh-CN" sz="4950" dirty="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3. </a:t>
            </a:r>
            <a:r>
              <a:rPr lang="zh-CN" altLang="en-US" sz="4950" dirty="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龙贝格算法</a:t>
            </a:r>
            <a:endParaRPr lang="zh-CN" altLang="en-US" sz="4950" dirty="0">
              <a:solidFill>
                <a:srgbClr val="00B050"/>
              </a:solidFill>
              <a:latin typeface="全新硬笔行书简" panose="02010600040101010101" pitchFamily="2" charset="-122"/>
              <a:ea typeface="全新硬笔行书简" panose="02010600040101010101" pitchFamily="2" charset="-122"/>
            </a:endParaRPr>
          </a:p>
        </p:txBody>
      </p:sp>
      <p:sp>
        <p:nvSpPr>
          <p:cNvPr id="25" name="文本框 24"/>
          <p:cNvSpPr txBox="1"/>
          <p:nvPr/>
        </p:nvSpPr>
        <p:spPr bwMode="auto">
          <a:xfrm>
            <a:off x="343011" y="1890143"/>
            <a:ext cx="8686692" cy="2862322"/>
          </a:xfrm>
          <a:prstGeom prst="rect">
            <a:avLst/>
          </a:prstGeom>
          <a:noFill/>
          <a:ln>
            <a:noFill/>
          </a:ln>
        </p:spPr>
        <p:txBody>
          <a:bodyPr wrap="square" rtlCol="0">
            <a:spAutoFit/>
          </a:bodyPr>
          <a:lstStyle/>
          <a:p>
            <a:pPr eaLnBrk="0" hangingPunct="0">
              <a:buFontTx/>
              <a:buNone/>
            </a:pPr>
            <a:r>
              <a:rPr lang="zh-CN" altLang="en-US" sz="3000" dirty="0">
                <a:solidFill>
                  <a:schemeClr val="bg1"/>
                </a:solidFill>
                <a:latin typeface="全新硬笔行书简" panose="02010600040101010101" pitchFamily="2" charset="-122"/>
                <a:ea typeface="全新硬笔行书简" panose="02010600040101010101" pitchFamily="2" charset="-122"/>
                <a:sym typeface="+mn-ea"/>
              </a:rPr>
              <a:t>尽管用复合求积方法对提高求积精度是行之有效的方法，但为了使精度达到指定的程度时，求积公式的误差（余项）估计要求提供函数的高阶导数的信息后才能相应地知道积分区间应该分成多少份。为解决这一问题，常采用将复合</a:t>
            </a:r>
            <a:r>
              <a:rPr lang="zh-CN" altLang="en-US" sz="3000" dirty="0">
                <a:solidFill>
                  <a:srgbClr val="FFFF00"/>
                </a:solidFill>
                <a:latin typeface="全新硬笔行书简" panose="02010600040101010101" pitchFamily="2" charset="-122"/>
                <a:ea typeface="全新硬笔行书简" panose="02010600040101010101" pitchFamily="2" charset="-122"/>
                <a:sym typeface="+mn-ea"/>
              </a:rPr>
              <a:t>积分公式递推化</a:t>
            </a:r>
            <a:r>
              <a:rPr lang="zh-CN" altLang="en-US" sz="3000" dirty="0">
                <a:solidFill>
                  <a:schemeClr val="bg1"/>
                </a:solidFill>
                <a:latin typeface="全新硬笔行书简" panose="02010600040101010101" pitchFamily="2" charset="-122"/>
                <a:ea typeface="全新硬笔行书简" panose="02010600040101010101" pitchFamily="2" charset="-122"/>
                <a:sym typeface="+mn-ea"/>
              </a:rPr>
              <a:t>的办法。</a:t>
            </a:r>
            <a:endParaRPr lang="en-US" altLang="zh-CN" sz="3000" dirty="0">
              <a:solidFill>
                <a:schemeClr val="bg1"/>
              </a:solidFill>
              <a:latin typeface="全新硬笔行书简" panose="02010600040101010101" pitchFamily="2" charset="-122"/>
              <a:ea typeface="全新硬笔行书简" panose="02010600040101010101" pitchFamily="2" charset="-122"/>
              <a:sym typeface="+mn-ea"/>
            </a:endParaRPr>
          </a:p>
        </p:txBody>
      </p:sp>
    </p:spTree>
    <p:extLst>
      <p:ext uri="{BB962C8B-B14F-4D97-AF65-F5344CB8AC3E}">
        <p14:creationId xmlns:p14="http://schemas.microsoft.com/office/powerpoint/2010/main" val="21623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fade">
                                      <p:cBhvr>
                                        <p:cTn id="1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noChangeArrowheads="1"/>
          </p:cNvSpPr>
          <p:nvPr>
            <p:ph type="title"/>
          </p:nvPr>
        </p:nvSpPr>
        <p:spPr>
          <a:xfrm>
            <a:off x="457202" y="1062037"/>
            <a:ext cx="6229295" cy="871538"/>
          </a:xfrm>
        </p:spPr>
        <p:txBody>
          <a:bodyPr/>
          <a:lstStyle/>
          <a:p>
            <a:r>
              <a:rPr lang="en-US" altLang="zh-CN" sz="4950" dirty="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3. </a:t>
            </a:r>
            <a:r>
              <a:rPr lang="zh-CN" altLang="en-US" sz="4950" dirty="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龙贝格算法</a:t>
            </a:r>
            <a:endParaRPr lang="zh-CN" altLang="en-US" sz="4950" dirty="0">
              <a:solidFill>
                <a:srgbClr val="00B050"/>
              </a:solidFill>
              <a:latin typeface="全新硬笔行书简" panose="02010600040101010101" pitchFamily="2" charset="-122"/>
              <a:ea typeface="全新硬笔行书简" panose="02010600040101010101" pitchFamily="2" charset="-122"/>
            </a:endParaRPr>
          </a:p>
        </p:txBody>
      </p:sp>
      <mc:AlternateContent xmlns:mc="http://schemas.openxmlformats.org/markup-compatibility/2006">
        <mc:Choice xmlns:a14="http://schemas.microsoft.com/office/drawing/2010/main" Requires="a14">
          <p:sp>
            <p:nvSpPr>
              <p:cNvPr id="25" name="文本框 24"/>
              <p:cNvSpPr txBox="1"/>
              <p:nvPr/>
            </p:nvSpPr>
            <p:spPr bwMode="auto">
              <a:xfrm>
                <a:off x="343011" y="1890143"/>
                <a:ext cx="8686692" cy="3918380"/>
              </a:xfrm>
              <a:prstGeom prst="rect">
                <a:avLst/>
              </a:prstGeom>
              <a:noFill/>
              <a:ln>
                <a:noFill/>
              </a:ln>
            </p:spPr>
            <p:txBody>
              <a:bodyPr wrap="square" rtlCol="0">
                <a:spAutoFit/>
              </a:bodyPr>
              <a:lstStyle/>
              <a:p>
                <a:pPr eaLnBrk="0" hangingPunct="0">
                  <a:buFontTx/>
                  <a:buNone/>
                </a:pP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3.1 </a:t>
                </a: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梯形公式递推化</a:t>
                </a:r>
                <a:endPar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 </a:t>
                </a: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     </a:t>
                </a: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设已将区间</a:t>
                </a:r>
                <a14:m>
                  <m:oMath xmlns:m="http://schemas.openxmlformats.org/officeDocument/2006/math">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𝑎</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𝑏</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zh-CN" altLang="en-US"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等</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分成</a:t>
                </a:r>
                <a14:m>
                  <m:oMath xmlns:m="http://schemas.openxmlformats.org/officeDocument/2006/math">
                    <m:r>
                      <a:rPr lang="en-US" altLang="zh-CN" sz="2100" i="1" dirty="0">
                        <a:solidFill>
                          <a:schemeClr val="bg1"/>
                        </a:solidFill>
                        <a:latin typeface="Cambria Math" panose="02040503050406030204" pitchFamily="18" charset="0"/>
                        <a:ea typeface="全新硬笔行书简" panose="02010600040101010101" pitchFamily="2" charset="-122"/>
                        <a:sym typeface="+mn-ea"/>
                      </a:rPr>
                      <m:t>𝑛</m:t>
                    </m:r>
                    <m:r>
                      <a:rPr lang="zh-CN" altLang="en-US" sz="2100" i="1" dirty="0">
                        <a:solidFill>
                          <a:schemeClr val="bg1"/>
                        </a:solidFill>
                        <a:latin typeface="Cambria Math" panose="02040503050406030204" pitchFamily="18" charset="0"/>
                        <a:ea typeface="全新硬笔行书简" panose="02010600040101010101" pitchFamily="2" charset="-122"/>
                        <a:sym typeface="+mn-ea"/>
                      </a:rPr>
                      <m:t>份</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后得到了复合梯形公式</a:t>
                </a:r>
                <a14:m>
                  <m:oMath xmlns:m="http://schemas.openxmlformats.org/officeDocument/2006/math">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𝑇</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b>
                    </m:sSub>
                    <m:d>
                      <m:dPr>
                        <m:begChr m:val="["/>
                        <m:endChr m:val="]"/>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𝑓</m:t>
                        </m:r>
                      </m:e>
                    </m:d>
                    <m:r>
                      <a:rPr lang="en-US" altLang="zh-CN" sz="2100" i="1">
                        <a:solidFill>
                          <a:schemeClr val="bg1"/>
                        </a:solidFill>
                        <a:latin typeface="Cambria Math" panose="02040503050406030204" pitchFamily="18" charset="0"/>
                        <a:ea typeface="全新硬笔行书简" panose="02010600040101010101" pitchFamily="2" charset="-122"/>
                        <a:sym typeface="+mn-ea"/>
                      </a:rPr>
                      <m:t>,</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如果我们在每个子区间中插入中点，可以得到二分之后的复合梯形公式</a:t>
                </a:r>
                <a14:m>
                  <m:oMath xmlns:m="http://schemas.openxmlformats.org/officeDocument/2006/math">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𝑇</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2</m:t>
                        </m:r>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b>
                    </m:sSub>
                    <m:d>
                      <m:dPr>
                        <m:begChr m:val="["/>
                        <m:endChr m:val="]"/>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𝑓</m:t>
                        </m:r>
                      </m:e>
                    </m:d>
                  </m:oMath>
                </a14:m>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a:t>
                </a:r>
              </a:p>
              <a:p>
                <a:pPr eaLnBrk="0" hangingPunct="0">
                  <a:buFontTx/>
                  <a:buNone/>
                </a:pPr>
                <a14:m>
                  <m:oMathPara xmlns:m="http://schemas.openxmlformats.org/officeDocument/2006/math">
                    <m:oMathParaPr>
                      <m:jc m:val="centerGroup"/>
                    </m:oMathParaPr>
                    <m:oMath xmlns:m="http://schemas.openxmlformats.org/officeDocument/2006/math">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𝑇</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b>
                      </m:sSub>
                      <m:r>
                        <a:rPr lang="en-US" altLang="zh-CN" sz="2100"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fPr>
                        <m:num>
                          <m:r>
                            <a:rPr lang="en-US" altLang="zh-CN" sz="2100" i="1">
                              <a:solidFill>
                                <a:schemeClr val="bg1"/>
                              </a:solidFill>
                              <a:latin typeface="Cambria Math" panose="02040503050406030204" pitchFamily="18" charset="0"/>
                              <a:ea typeface="全新硬笔行书简" panose="02010600040101010101" pitchFamily="2" charset="-122"/>
                              <a:sym typeface="+mn-ea"/>
                            </a:rPr>
                            <m:t>h</m:t>
                          </m:r>
                        </m:num>
                        <m:den>
                          <m:r>
                            <a:rPr lang="en-US" altLang="zh-CN" sz="2100" i="1">
                              <a:solidFill>
                                <a:schemeClr val="bg1"/>
                              </a:solidFill>
                              <a:latin typeface="Cambria Math" panose="02040503050406030204" pitchFamily="18" charset="0"/>
                              <a:ea typeface="全新硬笔行书简" panose="02010600040101010101" pitchFamily="2" charset="-122"/>
                              <a:sym typeface="+mn-ea"/>
                            </a:rPr>
                            <m:t>2</m:t>
                          </m:r>
                        </m:den>
                      </m:f>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𝑎</m:t>
                              </m:r>
                            </m:e>
                          </m:d>
                          <m:r>
                            <a:rPr lang="en-US" altLang="zh-CN" sz="2100" i="1">
                              <a:solidFill>
                                <a:schemeClr val="bg1"/>
                              </a:solidFill>
                              <a:latin typeface="Cambria Math" panose="02040503050406030204" pitchFamily="18" charset="0"/>
                              <a:ea typeface="全新硬笔行书简" panose="02010600040101010101" pitchFamily="2" charset="-122"/>
                              <a:sym typeface="+mn-ea"/>
                            </a:rPr>
                            <m:t>+2</m:t>
                          </m:r>
                          <m:nary>
                            <m:naryPr>
                              <m:chr m:val="∑"/>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sz="2100" i="1">
                                  <a:solidFill>
                                    <a:schemeClr val="bg1"/>
                                  </a:solidFill>
                                  <a:latin typeface="Cambria Math" panose="02040503050406030204" pitchFamily="18" charset="0"/>
                                  <a:ea typeface="全新硬笔行书简" panose="02010600040101010101" pitchFamily="2" charset="-122"/>
                                  <a:sym typeface="+mn-ea"/>
                                </a:rPr>
                                <m:t>𝑘</m:t>
                              </m:r>
                              <m:r>
                                <a:rPr lang="en-US" altLang="zh-CN" sz="2100" i="1">
                                  <a:solidFill>
                                    <a:schemeClr val="bg1"/>
                                  </a:solidFill>
                                  <a:latin typeface="Cambria Math" panose="02040503050406030204" pitchFamily="18" charset="0"/>
                                  <a:ea typeface="全新硬笔行书简" panose="02010600040101010101" pitchFamily="2" charset="-122"/>
                                  <a:sym typeface="+mn-ea"/>
                                </a:rPr>
                                <m:t>=1</m:t>
                              </m:r>
                            </m:sub>
                            <m:sup>
                              <m:r>
                                <a:rPr lang="en-US" altLang="zh-CN" sz="2100" i="1">
                                  <a:solidFill>
                                    <a:schemeClr val="bg1"/>
                                  </a:solidFill>
                                  <a:latin typeface="Cambria Math" panose="02040503050406030204" pitchFamily="18" charset="0"/>
                                  <a:ea typeface="全新硬笔行书简" panose="02010600040101010101" pitchFamily="2" charset="-122"/>
                                  <a:sym typeface="+mn-ea"/>
                                </a:rPr>
                                <m:t>𝑛</m:t>
                              </m:r>
                              <m:r>
                                <a:rPr lang="en-US" altLang="zh-CN" sz="2100" i="1">
                                  <a:solidFill>
                                    <a:schemeClr val="bg1"/>
                                  </a:solidFill>
                                  <a:latin typeface="Cambria Math" panose="02040503050406030204" pitchFamily="18" charset="0"/>
                                  <a:ea typeface="全新硬笔行书简" panose="02010600040101010101" pitchFamily="2" charset="-122"/>
                                  <a:sym typeface="+mn-ea"/>
                                </a:rPr>
                                <m:t>−1</m:t>
                              </m:r>
                            </m:sup>
                            <m:e>
                              <m:r>
                                <a:rPr lang="en-US" altLang="zh-CN" sz="2100"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𝑘</m:t>
                                      </m:r>
                                    </m:sub>
                                  </m:sSub>
                                </m:e>
                              </m:d>
                            </m:e>
                          </m:nary>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𝑏</m:t>
                              </m:r>
                            </m:e>
                          </m:d>
                        </m:e>
                      </m:d>
                    </m:oMath>
                  </m:oMathPara>
                </a14:m>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14:m>
                  <m:oMathPara xmlns:m="http://schemas.openxmlformats.org/officeDocument/2006/math">
                    <m:oMathParaPr>
                      <m:jc m:val="centerGroup"/>
                    </m:oMathParaPr>
                    <m:oMath xmlns:m="http://schemas.openxmlformats.org/officeDocument/2006/math">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𝑇</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2</m:t>
                          </m:r>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b>
                      </m:sSub>
                      <m:r>
                        <a:rPr lang="en-US" altLang="zh-CN" sz="2100"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fPr>
                        <m:num>
                          <m:r>
                            <a:rPr lang="en-US" altLang="zh-CN" sz="2100" i="1">
                              <a:solidFill>
                                <a:schemeClr val="bg1"/>
                              </a:solidFill>
                              <a:latin typeface="Cambria Math" panose="02040503050406030204" pitchFamily="18" charset="0"/>
                              <a:ea typeface="全新硬笔行书简" panose="02010600040101010101" pitchFamily="2" charset="-122"/>
                              <a:sym typeface="+mn-ea"/>
                            </a:rPr>
                            <m:t>h</m:t>
                          </m:r>
                        </m:num>
                        <m:den>
                          <m:r>
                            <a:rPr lang="en-US" altLang="zh-CN" sz="2100" i="1">
                              <a:solidFill>
                                <a:schemeClr val="bg1"/>
                              </a:solidFill>
                              <a:latin typeface="Cambria Math" panose="02040503050406030204" pitchFamily="18" charset="0"/>
                              <a:ea typeface="全新硬笔行书简" panose="02010600040101010101" pitchFamily="2" charset="-122"/>
                              <a:sym typeface="+mn-ea"/>
                            </a:rPr>
                            <m:t>4</m:t>
                          </m:r>
                        </m:den>
                      </m:f>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𝑎</m:t>
                          </m:r>
                        </m:e>
                      </m:d>
                      <m:r>
                        <a:rPr lang="en-US" altLang="zh-CN" sz="2100" i="1">
                          <a:solidFill>
                            <a:schemeClr val="bg1"/>
                          </a:solidFill>
                          <a:latin typeface="Cambria Math" panose="02040503050406030204" pitchFamily="18" charset="0"/>
                          <a:ea typeface="全新硬笔行书简" panose="02010600040101010101" pitchFamily="2" charset="-122"/>
                          <a:sym typeface="+mn-ea"/>
                        </a:rPr>
                        <m:t>+2</m:t>
                      </m:r>
                      <m:nary>
                        <m:naryPr>
                          <m:chr m:val="∑"/>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sz="2100" i="1">
                              <a:solidFill>
                                <a:schemeClr val="bg1"/>
                              </a:solidFill>
                              <a:latin typeface="Cambria Math" panose="02040503050406030204" pitchFamily="18" charset="0"/>
                              <a:ea typeface="全新硬笔行书简" panose="02010600040101010101" pitchFamily="2" charset="-122"/>
                              <a:sym typeface="+mn-ea"/>
                            </a:rPr>
                            <m:t>𝑘</m:t>
                          </m:r>
                          <m:r>
                            <a:rPr lang="en-US" altLang="zh-CN" sz="2100" i="1">
                              <a:solidFill>
                                <a:schemeClr val="bg1"/>
                              </a:solidFill>
                              <a:latin typeface="Cambria Math" panose="02040503050406030204" pitchFamily="18" charset="0"/>
                              <a:ea typeface="全新硬笔行书简" panose="02010600040101010101" pitchFamily="2" charset="-122"/>
                              <a:sym typeface="+mn-ea"/>
                            </a:rPr>
                            <m:t>=1</m:t>
                          </m:r>
                        </m:sub>
                        <m:sup>
                          <m:r>
                            <a:rPr lang="en-US" altLang="zh-CN" sz="2100" i="1">
                              <a:solidFill>
                                <a:schemeClr val="bg1"/>
                              </a:solidFill>
                              <a:latin typeface="Cambria Math" panose="02040503050406030204" pitchFamily="18" charset="0"/>
                              <a:ea typeface="全新硬笔行书简" panose="02010600040101010101" pitchFamily="2" charset="-122"/>
                              <a:sym typeface="+mn-ea"/>
                            </a:rPr>
                            <m:t>𝑛</m:t>
                          </m:r>
                          <m:r>
                            <a:rPr lang="en-US" altLang="zh-CN" sz="2100" i="1">
                              <a:solidFill>
                                <a:schemeClr val="bg1"/>
                              </a:solidFill>
                              <a:latin typeface="Cambria Math" panose="02040503050406030204" pitchFamily="18" charset="0"/>
                              <a:ea typeface="全新硬笔行书简" panose="02010600040101010101" pitchFamily="2" charset="-122"/>
                              <a:sym typeface="+mn-ea"/>
                            </a:rPr>
                            <m:t>−1</m:t>
                          </m:r>
                        </m:sup>
                        <m:e>
                          <m:r>
                            <a:rPr lang="en-US" altLang="zh-CN" sz="2100"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𝑘</m:t>
                                  </m:r>
                                </m:sub>
                              </m:sSub>
                            </m:e>
                          </m:d>
                        </m:e>
                      </m:nary>
                      <m:r>
                        <a:rPr lang="en-US" altLang="zh-CN" sz="2100" i="1">
                          <a:solidFill>
                            <a:schemeClr val="bg1"/>
                          </a:solidFill>
                          <a:latin typeface="Cambria Math" panose="02040503050406030204" pitchFamily="18" charset="0"/>
                          <a:ea typeface="全新硬笔行书简" panose="02010600040101010101" pitchFamily="2" charset="-122"/>
                          <a:sym typeface="+mn-ea"/>
                        </a:rPr>
                        <m:t>+2</m:t>
                      </m:r>
                      <m:nary>
                        <m:naryPr>
                          <m:chr m:val="∑"/>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sz="2100" i="1">
                              <a:solidFill>
                                <a:schemeClr val="bg1"/>
                              </a:solidFill>
                              <a:latin typeface="Cambria Math" panose="02040503050406030204" pitchFamily="18" charset="0"/>
                              <a:ea typeface="全新硬笔行书简" panose="02010600040101010101" pitchFamily="2" charset="-122"/>
                              <a:sym typeface="+mn-ea"/>
                            </a:rPr>
                            <m:t>𝑘</m:t>
                          </m:r>
                          <m:r>
                            <a:rPr lang="en-US" altLang="zh-CN" sz="2100" i="1">
                              <a:solidFill>
                                <a:schemeClr val="bg1"/>
                              </a:solidFill>
                              <a:latin typeface="Cambria Math" panose="02040503050406030204" pitchFamily="18" charset="0"/>
                              <a:ea typeface="全新硬笔行书简" panose="02010600040101010101" pitchFamily="2" charset="-122"/>
                              <a:sym typeface="+mn-ea"/>
                            </a:rPr>
                            <m:t>=0</m:t>
                          </m:r>
                        </m:sub>
                        <m:sup>
                          <m:r>
                            <a:rPr lang="en-US" altLang="zh-CN" sz="2100" i="1">
                              <a:solidFill>
                                <a:schemeClr val="bg1"/>
                              </a:solidFill>
                              <a:latin typeface="Cambria Math" panose="02040503050406030204" pitchFamily="18" charset="0"/>
                              <a:ea typeface="全新硬笔行书简" panose="02010600040101010101" pitchFamily="2" charset="-122"/>
                              <a:sym typeface="+mn-ea"/>
                            </a:rPr>
                            <m:t>𝑛</m:t>
                          </m:r>
                          <m:r>
                            <a:rPr lang="en-US" altLang="zh-CN" sz="2100" i="1">
                              <a:solidFill>
                                <a:schemeClr val="bg1"/>
                              </a:solidFill>
                              <a:latin typeface="Cambria Math" panose="02040503050406030204" pitchFamily="18" charset="0"/>
                              <a:ea typeface="全新硬笔行书简" panose="02010600040101010101" pitchFamily="2" charset="-122"/>
                              <a:sym typeface="+mn-ea"/>
                            </a:rPr>
                            <m:t>−1</m:t>
                          </m:r>
                        </m:sup>
                        <m:e>
                          <m:r>
                            <a:rPr lang="en-US" altLang="zh-CN" sz="2100"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𝑘</m:t>
                                  </m:r>
                                  <m:r>
                                    <a:rPr lang="en-US" altLang="zh-CN" sz="2100" i="1">
                                      <a:solidFill>
                                        <a:schemeClr val="bg1"/>
                                      </a:solidFill>
                                      <a:latin typeface="Cambria Math" panose="02040503050406030204" pitchFamily="18" charset="0"/>
                                      <a:ea typeface="全新硬笔行书简" panose="02010600040101010101" pitchFamily="2" charset="-122"/>
                                      <a:sym typeface="+mn-ea"/>
                                    </a:rPr>
                                    <m:t>+1/2</m:t>
                                  </m:r>
                                </m:sub>
                              </m:sSub>
                            </m:e>
                          </m:d>
                        </m:e>
                      </m:nary>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𝑏</m:t>
                          </m:r>
                        </m:e>
                      </m:d>
                      <m:r>
                        <a:rPr lang="en-US" altLang="zh-CN" sz="2100">
                          <a:solidFill>
                            <a:schemeClr val="bg1"/>
                          </a:solidFill>
                          <a:latin typeface="Cambria Math" panose="02040503050406030204" pitchFamily="18" charset="0"/>
                          <a:ea typeface="全新硬笔行书简" panose="02010600040101010101" pitchFamily="2" charset="-122"/>
                          <a:sym typeface="+mn-ea"/>
                        </a:rPr>
                        <m:t>)</m:t>
                      </m:r>
                    </m:oMath>
                  </m:oMathPara>
                </a14:m>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14:m>
                  <m:oMathPara xmlns:m="http://schemas.openxmlformats.org/officeDocument/2006/math">
                    <m:oMathParaPr>
                      <m:jc m:val="centerGroup"/>
                    </m:oMathParaPr>
                    <m:oMath xmlns:m="http://schemas.openxmlformats.org/officeDocument/2006/math">
                      <m:r>
                        <a:rPr lang="en-US" altLang="zh-CN" sz="2100"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fPr>
                        <m:num>
                          <m:r>
                            <a:rPr lang="en-US" altLang="zh-CN" sz="2100" i="1">
                              <a:solidFill>
                                <a:schemeClr val="bg1"/>
                              </a:solidFill>
                              <a:latin typeface="Cambria Math" panose="02040503050406030204" pitchFamily="18" charset="0"/>
                              <a:ea typeface="全新硬笔行书简" panose="02010600040101010101" pitchFamily="2" charset="-122"/>
                              <a:sym typeface="+mn-ea"/>
                            </a:rPr>
                            <m:t>1</m:t>
                          </m:r>
                        </m:num>
                        <m:den>
                          <m:r>
                            <a:rPr lang="en-US" altLang="zh-CN" sz="2100" i="1">
                              <a:solidFill>
                                <a:schemeClr val="bg1"/>
                              </a:solidFill>
                              <a:latin typeface="Cambria Math" panose="02040503050406030204" pitchFamily="18" charset="0"/>
                              <a:ea typeface="全新硬笔行书简" panose="02010600040101010101" pitchFamily="2" charset="-122"/>
                              <a:sym typeface="+mn-ea"/>
                            </a:rPr>
                            <m:t>2</m:t>
                          </m:r>
                        </m:den>
                      </m:f>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𝑇</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b>
                      </m:sSub>
                      <m:r>
                        <a:rPr lang="en-US" altLang="zh-CN" sz="2100"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fPr>
                        <m:num>
                          <m:r>
                            <a:rPr lang="en-US" altLang="zh-CN" sz="2100" i="1">
                              <a:solidFill>
                                <a:schemeClr val="bg1"/>
                              </a:solidFill>
                              <a:latin typeface="Cambria Math" panose="02040503050406030204" pitchFamily="18" charset="0"/>
                              <a:ea typeface="全新硬笔行书简" panose="02010600040101010101" pitchFamily="2" charset="-122"/>
                              <a:sym typeface="+mn-ea"/>
                            </a:rPr>
                            <m:t>h</m:t>
                          </m:r>
                        </m:num>
                        <m:den>
                          <m:r>
                            <a:rPr lang="en-US" altLang="zh-CN" sz="2100" i="1">
                              <a:solidFill>
                                <a:schemeClr val="bg1"/>
                              </a:solidFill>
                              <a:latin typeface="Cambria Math" panose="02040503050406030204" pitchFamily="18" charset="0"/>
                              <a:ea typeface="全新硬笔行书简" panose="02010600040101010101" pitchFamily="2" charset="-122"/>
                              <a:sym typeface="+mn-ea"/>
                            </a:rPr>
                            <m:t>2</m:t>
                          </m:r>
                        </m:den>
                      </m:f>
                      <m:nary>
                        <m:naryPr>
                          <m:chr m:val="∑"/>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sz="2100" i="1">
                              <a:solidFill>
                                <a:schemeClr val="bg1"/>
                              </a:solidFill>
                              <a:latin typeface="Cambria Math" panose="02040503050406030204" pitchFamily="18" charset="0"/>
                              <a:ea typeface="全新硬笔行书简" panose="02010600040101010101" pitchFamily="2" charset="-122"/>
                              <a:sym typeface="+mn-ea"/>
                            </a:rPr>
                            <m:t>𝑘</m:t>
                          </m:r>
                          <m:r>
                            <a:rPr lang="en-US" altLang="zh-CN" sz="2100" i="1">
                              <a:solidFill>
                                <a:schemeClr val="bg1"/>
                              </a:solidFill>
                              <a:latin typeface="Cambria Math" panose="02040503050406030204" pitchFamily="18" charset="0"/>
                              <a:ea typeface="全新硬笔行书简" panose="02010600040101010101" pitchFamily="2" charset="-122"/>
                              <a:sym typeface="+mn-ea"/>
                            </a:rPr>
                            <m:t>=0</m:t>
                          </m:r>
                        </m:sub>
                        <m:sup>
                          <m:r>
                            <a:rPr lang="en-US" altLang="zh-CN" sz="2100" i="1">
                              <a:solidFill>
                                <a:schemeClr val="bg1"/>
                              </a:solidFill>
                              <a:latin typeface="Cambria Math" panose="02040503050406030204" pitchFamily="18" charset="0"/>
                              <a:ea typeface="全新硬笔行书简" panose="02010600040101010101" pitchFamily="2" charset="-122"/>
                              <a:sym typeface="+mn-ea"/>
                            </a:rPr>
                            <m:t>𝑛</m:t>
                          </m:r>
                          <m:r>
                            <a:rPr lang="en-US" altLang="zh-CN" sz="2100" i="1">
                              <a:solidFill>
                                <a:schemeClr val="bg1"/>
                              </a:solidFill>
                              <a:latin typeface="Cambria Math" panose="02040503050406030204" pitchFamily="18" charset="0"/>
                              <a:ea typeface="全新硬笔行书简" panose="02010600040101010101" pitchFamily="2" charset="-122"/>
                              <a:sym typeface="+mn-ea"/>
                            </a:rPr>
                            <m:t>−1</m:t>
                          </m:r>
                        </m:sup>
                        <m:e>
                          <m:r>
                            <a:rPr lang="en-US" altLang="zh-CN" sz="2100"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𝑘</m:t>
                                  </m:r>
                                  <m:r>
                                    <a:rPr lang="en-US" altLang="zh-CN" sz="2100" i="1">
                                      <a:solidFill>
                                        <a:schemeClr val="bg1"/>
                                      </a:solidFill>
                                      <a:latin typeface="Cambria Math" panose="02040503050406030204" pitchFamily="18" charset="0"/>
                                      <a:ea typeface="全新硬笔行书简" panose="02010600040101010101" pitchFamily="2" charset="-122"/>
                                      <a:sym typeface="+mn-ea"/>
                                    </a:rPr>
                                    <m:t>+1/2</m:t>
                                  </m:r>
                                </m:sub>
                              </m:sSub>
                            </m:e>
                          </m:d>
                        </m:e>
                      </m:nary>
                    </m:oMath>
                  </m:oMathPara>
                </a14:m>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343011" y="1890143"/>
                <a:ext cx="8686692" cy="3918380"/>
              </a:xfrm>
              <a:prstGeom prst="rect">
                <a:avLst/>
              </a:prstGeom>
              <a:blipFill>
                <a:blip r:embed="rId2"/>
                <a:stretch>
                  <a:fillRect l="-842" t="-1089" r="-632"/>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76929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fade">
                                      <p:cBhvr>
                                        <p:cTn id="18" dur="500"/>
                                        <p:tgtEl>
                                          <p:spTgt spid="2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xEl>
                                              <p:pRg st="1" end="1"/>
                                            </p:txEl>
                                          </p:spTgt>
                                        </p:tgtEl>
                                        <p:attrNameLst>
                                          <p:attrName>style.visibility</p:attrName>
                                        </p:attrNameLst>
                                      </p:cBhvr>
                                      <p:to>
                                        <p:strVal val="visible"/>
                                      </p:to>
                                    </p:set>
                                    <p:animEffect transition="in" filter="fade">
                                      <p:cBhvr>
                                        <p:cTn id="23" dur="500"/>
                                        <p:tgtEl>
                                          <p:spTgt spid="2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xEl>
                                              <p:pRg st="2" end="2"/>
                                            </p:txEl>
                                          </p:spTgt>
                                        </p:tgtEl>
                                        <p:attrNameLst>
                                          <p:attrName>style.visibility</p:attrName>
                                        </p:attrNameLst>
                                      </p:cBhvr>
                                      <p:to>
                                        <p:strVal val="visible"/>
                                      </p:to>
                                    </p:set>
                                    <p:animEffect transition="in" filter="fade">
                                      <p:cBhvr>
                                        <p:cTn id="28" dur="500"/>
                                        <p:tgtEl>
                                          <p:spTgt spid="25">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5">
                                            <p:txEl>
                                              <p:pRg st="3" end="3"/>
                                            </p:txEl>
                                          </p:spTgt>
                                        </p:tgtEl>
                                        <p:attrNameLst>
                                          <p:attrName>style.visibility</p:attrName>
                                        </p:attrNameLst>
                                      </p:cBhvr>
                                      <p:to>
                                        <p:strVal val="visible"/>
                                      </p:to>
                                    </p:set>
                                    <p:animEffect transition="in" filter="fade">
                                      <p:cBhvr>
                                        <p:cTn id="33" dur="500"/>
                                        <p:tgtEl>
                                          <p:spTgt spid="25">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5">
                                            <p:txEl>
                                              <p:pRg st="4" end="4"/>
                                            </p:txEl>
                                          </p:spTgt>
                                        </p:tgtEl>
                                        <p:attrNameLst>
                                          <p:attrName>style.visibility</p:attrName>
                                        </p:attrNameLst>
                                      </p:cBhvr>
                                      <p:to>
                                        <p:strVal val="visible"/>
                                      </p:to>
                                    </p:set>
                                    <p:animEffect transition="in" filter="fade">
                                      <p:cBhvr>
                                        <p:cTn id="38" dur="500"/>
                                        <p:tgtEl>
                                          <p:spTgt spid="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5" name="文本框 24"/>
              <p:cNvSpPr txBox="1"/>
              <p:nvPr/>
            </p:nvSpPr>
            <p:spPr bwMode="auto">
              <a:xfrm>
                <a:off x="343011" y="1200209"/>
                <a:ext cx="8457978" cy="4737322"/>
              </a:xfrm>
              <a:prstGeom prst="rect">
                <a:avLst/>
              </a:prstGeom>
              <a:noFill/>
              <a:ln>
                <a:noFill/>
              </a:ln>
            </p:spPr>
            <p:txBody>
              <a:bodyPr wrap="square" rtlCol="0">
                <a:spAutoFit/>
              </a:bodyPr>
              <a:lstStyle/>
              <a:p>
                <a:pPr eaLnBrk="0" hangingPunct="0">
                  <a:buFontTx/>
                  <a:buNone/>
                </a:pP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3.1 </a:t>
                </a: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梯形公式递推化</a:t>
                </a:r>
                <a:endPar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 </a:t>
                </a: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     </a:t>
                </a: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根据复合梯形公式余项式知，</a:t>
                </a:r>
                <a14:m>
                  <m:oMath xmlns:m="http://schemas.openxmlformats.org/officeDocument/2006/math">
                    <m:sSub>
                      <m:sSub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𝑇</m:t>
                        </m:r>
                      </m:e>
                      <m:sub>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b>
                    </m:sSub>
                    <m:r>
                      <a:rPr lang="zh-CN" altLang="en-US"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的</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截断误差大约与</a:t>
                </a:r>
                <a14:m>
                  <m:oMath xmlns:m="http://schemas.openxmlformats.org/officeDocument/2006/math">
                    <m:sSup>
                      <m:sSup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pPr>
                      <m:e>
                        <m:r>
                          <a:rPr lang="en-US" altLang="zh-CN" sz="2100" i="1">
                            <a:solidFill>
                              <a:schemeClr val="bg1"/>
                            </a:solidFill>
                            <a:latin typeface="Cambria Math" panose="02040503050406030204" pitchFamily="18" charset="0"/>
                            <a:ea typeface="全新硬笔行书简" panose="02010600040101010101" pitchFamily="2" charset="-122"/>
                            <a:sym typeface="+mn-ea"/>
                          </a:rPr>
                          <m:t>h</m:t>
                        </m:r>
                      </m:e>
                      <m:sup>
                        <m:r>
                          <a:rPr lang="en-US" altLang="zh-CN" sz="2100" i="1">
                            <a:solidFill>
                              <a:schemeClr val="bg1"/>
                            </a:solidFill>
                            <a:latin typeface="Cambria Math" panose="02040503050406030204" pitchFamily="18" charset="0"/>
                            <a:ea typeface="全新硬笔行书简" panose="02010600040101010101" pitchFamily="2" charset="-122"/>
                            <a:sym typeface="+mn-ea"/>
                          </a:rPr>
                          <m:t>2</m:t>
                        </m:r>
                      </m:sup>
                    </m:sSup>
                    <m:r>
                      <a:rPr lang="zh-CN" altLang="en-US" sz="2100" i="1">
                        <a:solidFill>
                          <a:schemeClr val="bg1"/>
                        </a:solidFill>
                        <a:latin typeface="Cambria Math" panose="02040503050406030204" pitchFamily="18" charset="0"/>
                        <a:ea typeface="全新硬笔行书简" panose="02010600040101010101" pitchFamily="2" charset="-122"/>
                        <a:sym typeface="+mn-ea"/>
                      </a:rPr>
                      <m:t>成</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正比。因此，当对此步长二分后的复合梯形公式</a:t>
                </a:r>
                <a14:m>
                  <m:oMath xmlns:m="http://schemas.openxmlformats.org/officeDocument/2006/math">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𝑇</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2</m:t>
                        </m:r>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b>
                    </m:sSub>
                    <m:r>
                      <a:rPr lang="zh-CN" altLang="en-US" sz="2100" i="1">
                        <a:solidFill>
                          <a:schemeClr val="bg1"/>
                        </a:solidFill>
                        <a:latin typeface="Cambria Math" panose="02040503050406030204" pitchFamily="18" charset="0"/>
                        <a:ea typeface="全新硬笔行书简" panose="02010600040101010101" pitchFamily="2" charset="-122"/>
                        <a:sym typeface="+mn-ea"/>
                      </a:rPr>
                      <m:t>的</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截断误差将减成原截断误差的</a:t>
                </a:r>
                <a14:m>
                  <m:oMath xmlns:m="http://schemas.openxmlformats.org/officeDocument/2006/math">
                    <m:r>
                      <a:rPr lang="en-US" altLang="zh-CN" sz="2100" i="1" dirty="0">
                        <a:solidFill>
                          <a:schemeClr val="bg1"/>
                        </a:solidFill>
                        <a:latin typeface="Cambria Math" panose="02040503050406030204" pitchFamily="18" charset="0"/>
                        <a:ea typeface="全新硬笔行书简" panose="02010600040101010101" pitchFamily="2" charset="-122"/>
                        <a:sym typeface="+mn-ea"/>
                      </a:rPr>
                      <m:t>1</m:t>
                    </m:r>
                    <m:r>
                      <a:rPr lang="en-US" altLang="zh-CN" sz="2100" i="1" dirty="0">
                        <a:solidFill>
                          <a:schemeClr val="bg1"/>
                        </a:solidFill>
                        <a:latin typeface="Cambria Math" panose="02040503050406030204" pitchFamily="18" charset="0"/>
                        <a:ea typeface="全新硬笔行书简" panose="02010600040101010101" pitchFamily="2" charset="-122"/>
                        <a:sym typeface="+mn-ea"/>
                      </a:rPr>
                      <m:t>/</m:t>
                    </m:r>
                    <m:r>
                      <a:rPr lang="en-US" altLang="zh-CN" sz="2100" i="1" dirty="0">
                        <a:solidFill>
                          <a:schemeClr val="bg1"/>
                        </a:solidFill>
                        <a:latin typeface="Cambria Math" panose="02040503050406030204" pitchFamily="18" charset="0"/>
                        <a:ea typeface="全新硬笔行书简" panose="02010600040101010101" pitchFamily="2" charset="-122"/>
                        <a:sym typeface="+mn-ea"/>
                      </a:rPr>
                      <m:t>4</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，即有：</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14:m>
                  <m:oMathPara xmlns:m="http://schemas.openxmlformats.org/officeDocument/2006/math">
                    <m:oMathParaPr>
                      <m:jc m:val="centerGroup"/>
                    </m:oMathParaPr>
                    <m:oMath xmlns:m="http://schemas.openxmlformats.org/officeDocument/2006/math">
                      <m:f>
                        <m:f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fPr>
                        <m:num>
                          <m:r>
                            <a:rPr lang="en-US" altLang="zh-CN" sz="2100" i="1">
                              <a:solidFill>
                                <a:schemeClr val="bg1"/>
                              </a:solidFill>
                              <a:latin typeface="Cambria Math" panose="02040503050406030204" pitchFamily="18" charset="0"/>
                              <a:ea typeface="全新硬笔行书简" panose="02010600040101010101" pitchFamily="2" charset="-122"/>
                              <a:sym typeface="+mn-ea"/>
                            </a:rPr>
                            <m:t>𝐼</m:t>
                          </m:r>
                          <m:r>
                            <a:rPr lang="en-US" altLang="zh-CN" sz="2100" i="1">
                              <a:solidFill>
                                <a:schemeClr val="bg1"/>
                              </a:solidFill>
                              <a:latin typeface="Cambria Math" panose="02040503050406030204" pitchFamily="18" charset="0"/>
                              <a:ea typeface="全新硬笔行书简" panose="02010600040101010101" pitchFamily="2" charset="-122"/>
                              <a:sym typeface="+mn-ea"/>
                            </a:rPr>
                            <m:t>−</m:t>
                          </m:r>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𝑇</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2</m:t>
                              </m:r>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b>
                          </m:sSub>
                        </m:num>
                        <m:den>
                          <m:r>
                            <a:rPr lang="en-US" altLang="zh-CN" sz="2100" i="1">
                              <a:solidFill>
                                <a:schemeClr val="bg1"/>
                              </a:solidFill>
                              <a:latin typeface="Cambria Math" panose="02040503050406030204" pitchFamily="18" charset="0"/>
                              <a:ea typeface="全新硬笔行书简" panose="02010600040101010101" pitchFamily="2" charset="-122"/>
                              <a:sym typeface="+mn-ea"/>
                            </a:rPr>
                            <m:t>𝐼</m:t>
                          </m:r>
                          <m:r>
                            <a:rPr lang="en-US" altLang="zh-CN" sz="2100" i="1">
                              <a:solidFill>
                                <a:schemeClr val="bg1"/>
                              </a:solidFill>
                              <a:latin typeface="Cambria Math" panose="02040503050406030204" pitchFamily="18" charset="0"/>
                              <a:ea typeface="全新硬笔行书简" panose="02010600040101010101" pitchFamily="2" charset="-122"/>
                              <a:sym typeface="+mn-ea"/>
                            </a:rPr>
                            <m:t>−</m:t>
                          </m:r>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𝑇</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b>
                          </m:sSub>
                        </m:den>
                      </m:f>
                      <m:r>
                        <a:rPr lang="en-US" altLang="zh-CN" sz="2100" i="1">
                          <a:solidFill>
                            <a:schemeClr val="bg1"/>
                          </a:solidFill>
                          <a:latin typeface="Cambria Math" panose="02040503050406030204" pitchFamily="18" charset="0"/>
                          <a:ea typeface="Cambria Math" panose="02040503050406030204" pitchFamily="18" charset="0"/>
                          <a:sym typeface="+mn-ea"/>
                        </a:rPr>
                        <m:t>≈</m:t>
                      </m:r>
                      <m:f>
                        <m:fPr>
                          <m:ctrlPr>
                            <a:rPr lang="en-US" altLang="zh-CN" sz="2100" i="1">
                              <a:solidFill>
                                <a:schemeClr val="bg1"/>
                              </a:solidFill>
                              <a:latin typeface="Cambria Math" panose="02040503050406030204" pitchFamily="18" charset="0"/>
                              <a:ea typeface="Cambria Math" panose="02040503050406030204" pitchFamily="18" charset="0"/>
                              <a:sym typeface="+mn-ea"/>
                            </a:rPr>
                          </m:ctrlPr>
                        </m:fPr>
                        <m:num>
                          <m:r>
                            <a:rPr lang="en-US" altLang="zh-CN" sz="2100" i="1">
                              <a:solidFill>
                                <a:schemeClr val="bg1"/>
                              </a:solidFill>
                              <a:latin typeface="Cambria Math" panose="02040503050406030204" pitchFamily="18" charset="0"/>
                              <a:ea typeface="Cambria Math" panose="02040503050406030204" pitchFamily="18" charset="0"/>
                              <a:sym typeface="+mn-ea"/>
                            </a:rPr>
                            <m:t>1</m:t>
                          </m:r>
                        </m:num>
                        <m:den>
                          <m:r>
                            <a:rPr lang="en-US" altLang="zh-CN" sz="2100" i="1">
                              <a:solidFill>
                                <a:schemeClr val="bg1"/>
                              </a:solidFill>
                              <a:latin typeface="Cambria Math" panose="02040503050406030204" pitchFamily="18" charset="0"/>
                              <a:ea typeface="Cambria Math" panose="02040503050406030204" pitchFamily="18" charset="0"/>
                              <a:sym typeface="+mn-ea"/>
                            </a:rPr>
                            <m:t>4</m:t>
                          </m:r>
                        </m:den>
                      </m:f>
                      <m:r>
                        <a:rPr lang="en-US" altLang="zh-CN" sz="2100">
                          <a:solidFill>
                            <a:schemeClr val="bg1"/>
                          </a:solidFill>
                          <a:latin typeface="Cambria Math" panose="02040503050406030204" pitchFamily="18" charset="0"/>
                          <a:ea typeface="Cambria Math" panose="02040503050406030204" pitchFamily="18" charset="0"/>
                          <a:sym typeface="+mn-ea"/>
                        </a:rPr>
                        <m:t>,</m:t>
                      </m:r>
                      <m:r>
                        <a:rPr lang="en-US" altLang="zh-CN" sz="2100" i="1">
                          <a:solidFill>
                            <a:schemeClr val="bg1"/>
                          </a:solidFill>
                          <a:latin typeface="Cambria Math" panose="02040503050406030204" pitchFamily="18" charset="0"/>
                          <a:ea typeface="Cambria Math" panose="02040503050406030204" pitchFamily="18" charset="0"/>
                          <a:sym typeface="+mn-ea"/>
                        </a:rPr>
                        <m:t>𝐼</m:t>
                      </m:r>
                      <m:r>
                        <a:rPr lang="en-US" altLang="zh-CN" sz="2100">
                          <a:solidFill>
                            <a:schemeClr val="bg1"/>
                          </a:solidFill>
                          <a:latin typeface="Cambria Math" panose="02040503050406030204" pitchFamily="18" charset="0"/>
                          <a:ea typeface="Cambria Math" panose="02040503050406030204" pitchFamily="18" charset="0"/>
                          <a:sym typeface="+mn-ea"/>
                        </a:rPr>
                        <m:t>−</m:t>
                      </m:r>
                      <m:sSub>
                        <m:sSubPr>
                          <m:ctrlPr>
                            <a:rPr lang="en-US" altLang="zh-CN" sz="2100" i="1">
                              <a:solidFill>
                                <a:schemeClr val="bg1"/>
                              </a:solidFill>
                              <a:latin typeface="Cambria Math" panose="02040503050406030204" pitchFamily="18" charset="0"/>
                              <a:ea typeface="Cambria Math" panose="020405030504060302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sym typeface="+mn-ea"/>
                            </a:rPr>
                            <m:t>𝑇</m:t>
                          </m:r>
                        </m:e>
                        <m:sub>
                          <m:r>
                            <a:rPr lang="en-US" altLang="zh-CN" sz="2100" i="1">
                              <a:solidFill>
                                <a:schemeClr val="bg1"/>
                              </a:solidFill>
                              <a:latin typeface="Cambria Math" panose="02040503050406030204" pitchFamily="18" charset="0"/>
                              <a:ea typeface="Cambria Math" panose="02040503050406030204" pitchFamily="18" charset="0"/>
                              <a:sym typeface="+mn-ea"/>
                            </a:rPr>
                            <m:t>2</m:t>
                          </m:r>
                          <m:r>
                            <a:rPr lang="en-US" altLang="zh-CN" sz="2100" i="1">
                              <a:solidFill>
                                <a:schemeClr val="bg1"/>
                              </a:solidFill>
                              <a:latin typeface="Cambria Math" panose="02040503050406030204" pitchFamily="18" charset="0"/>
                              <a:ea typeface="Cambria Math" panose="02040503050406030204" pitchFamily="18" charset="0"/>
                              <a:sym typeface="+mn-ea"/>
                            </a:rPr>
                            <m:t>𝑛</m:t>
                          </m:r>
                        </m:sub>
                      </m:sSub>
                      <m:r>
                        <a:rPr lang="en-US" altLang="zh-CN" sz="2100" i="1">
                          <a:solidFill>
                            <a:schemeClr val="bg1"/>
                          </a:solidFill>
                          <a:latin typeface="Cambria Math" panose="02040503050406030204" pitchFamily="18" charset="0"/>
                          <a:ea typeface="Cambria Math" panose="02040503050406030204" pitchFamily="18" charset="0"/>
                          <a:sym typeface="+mn-ea"/>
                        </a:rPr>
                        <m:t>≈</m:t>
                      </m:r>
                      <m:f>
                        <m:fPr>
                          <m:ctrlPr>
                            <a:rPr lang="en-US" altLang="zh-CN" sz="2100" i="1">
                              <a:solidFill>
                                <a:schemeClr val="bg1"/>
                              </a:solidFill>
                              <a:latin typeface="Cambria Math" panose="02040503050406030204" pitchFamily="18" charset="0"/>
                              <a:ea typeface="Cambria Math" panose="02040503050406030204" pitchFamily="18" charset="0"/>
                              <a:sym typeface="+mn-ea"/>
                            </a:rPr>
                          </m:ctrlPr>
                        </m:fPr>
                        <m:num>
                          <m:r>
                            <a:rPr lang="en-US" altLang="zh-CN" sz="2100" i="1">
                              <a:solidFill>
                                <a:schemeClr val="bg1"/>
                              </a:solidFill>
                              <a:latin typeface="Cambria Math" panose="02040503050406030204" pitchFamily="18" charset="0"/>
                              <a:ea typeface="Cambria Math" panose="02040503050406030204" pitchFamily="18" charset="0"/>
                              <a:sym typeface="+mn-ea"/>
                            </a:rPr>
                            <m:t>1</m:t>
                          </m:r>
                        </m:num>
                        <m:den>
                          <m:r>
                            <a:rPr lang="en-US" altLang="zh-CN" sz="2100" i="1">
                              <a:solidFill>
                                <a:schemeClr val="bg1"/>
                              </a:solidFill>
                              <a:latin typeface="Cambria Math" panose="02040503050406030204" pitchFamily="18" charset="0"/>
                              <a:ea typeface="Cambria Math" panose="02040503050406030204" pitchFamily="18" charset="0"/>
                              <a:sym typeface="+mn-ea"/>
                            </a:rPr>
                            <m:t>3</m:t>
                          </m:r>
                        </m:den>
                      </m:f>
                      <m:r>
                        <a:rPr lang="en-US" altLang="zh-CN" sz="2100" i="1">
                          <a:solidFill>
                            <a:schemeClr val="bg1"/>
                          </a:solidFill>
                          <a:latin typeface="Cambria Math" panose="02040503050406030204" pitchFamily="18" charset="0"/>
                          <a:ea typeface="Cambria Math" panose="02040503050406030204" pitchFamily="18" charset="0"/>
                          <a:sym typeface="+mn-ea"/>
                        </a:rPr>
                        <m:t>(</m:t>
                      </m:r>
                      <m:sSub>
                        <m:sSubPr>
                          <m:ctrlPr>
                            <a:rPr lang="en-US" altLang="zh-CN" sz="2100" i="1">
                              <a:solidFill>
                                <a:schemeClr val="bg1"/>
                              </a:solidFill>
                              <a:latin typeface="Cambria Math" panose="02040503050406030204" pitchFamily="18" charset="0"/>
                              <a:ea typeface="Cambria Math" panose="020405030504060302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sym typeface="+mn-ea"/>
                            </a:rPr>
                            <m:t>𝑇</m:t>
                          </m:r>
                        </m:e>
                        <m:sub>
                          <m:r>
                            <a:rPr lang="en-US" altLang="zh-CN" sz="2100" i="1">
                              <a:solidFill>
                                <a:schemeClr val="bg1"/>
                              </a:solidFill>
                              <a:latin typeface="Cambria Math" panose="02040503050406030204" pitchFamily="18" charset="0"/>
                              <a:ea typeface="Cambria Math" panose="02040503050406030204" pitchFamily="18" charset="0"/>
                              <a:sym typeface="+mn-ea"/>
                            </a:rPr>
                            <m:t>2</m:t>
                          </m:r>
                          <m:r>
                            <a:rPr lang="en-US" altLang="zh-CN" sz="2100" i="1">
                              <a:solidFill>
                                <a:schemeClr val="bg1"/>
                              </a:solidFill>
                              <a:latin typeface="Cambria Math" panose="02040503050406030204" pitchFamily="18" charset="0"/>
                              <a:ea typeface="Cambria Math" panose="02040503050406030204" pitchFamily="18" charset="0"/>
                              <a:sym typeface="+mn-ea"/>
                            </a:rPr>
                            <m:t>𝑛</m:t>
                          </m:r>
                        </m:sub>
                      </m:sSub>
                      <m:sSub>
                        <m:sSubPr>
                          <m:ctrlPr>
                            <a:rPr lang="en-US" altLang="zh-CN" sz="2100" i="1">
                              <a:solidFill>
                                <a:schemeClr val="bg1"/>
                              </a:solidFill>
                              <a:latin typeface="Cambria Math" panose="02040503050406030204" pitchFamily="18" charset="0"/>
                              <a:ea typeface="Cambria Math" panose="020405030504060302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sym typeface="+mn-ea"/>
                            </a:rPr>
                            <m:t>−</m:t>
                          </m:r>
                          <m:r>
                            <a:rPr lang="en-US" altLang="zh-CN" sz="2100" i="1">
                              <a:solidFill>
                                <a:schemeClr val="bg1"/>
                              </a:solidFill>
                              <a:latin typeface="Cambria Math" panose="02040503050406030204" pitchFamily="18" charset="0"/>
                              <a:ea typeface="Cambria Math" panose="02040503050406030204" pitchFamily="18" charset="0"/>
                              <a:sym typeface="+mn-ea"/>
                            </a:rPr>
                            <m:t>𝑇</m:t>
                          </m:r>
                        </m:e>
                        <m:sub>
                          <m:r>
                            <a:rPr lang="en-US" altLang="zh-CN" sz="2100" i="1">
                              <a:solidFill>
                                <a:schemeClr val="bg1"/>
                              </a:solidFill>
                              <a:latin typeface="Cambria Math" panose="02040503050406030204" pitchFamily="18" charset="0"/>
                              <a:ea typeface="Cambria Math" panose="02040503050406030204" pitchFamily="18" charset="0"/>
                              <a:sym typeface="+mn-ea"/>
                            </a:rPr>
                            <m:t>𝑛</m:t>
                          </m:r>
                        </m:sub>
                      </m:sSub>
                      <m:r>
                        <a:rPr lang="en-US" altLang="zh-CN" sz="2100" i="1">
                          <a:solidFill>
                            <a:schemeClr val="bg1"/>
                          </a:solidFill>
                          <a:latin typeface="Cambria Math" panose="02040503050406030204" pitchFamily="18" charset="0"/>
                          <a:ea typeface="Cambria Math" panose="02040503050406030204" pitchFamily="18" charset="0"/>
                          <a:sym typeface="+mn-ea"/>
                        </a:rPr>
                        <m:t>)</m:t>
                      </m:r>
                    </m:oMath>
                  </m:oMathPara>
                </a14:m>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可见，直接利用二分前后的两次计算结果可以估计出</a:t>
                </a:r>
                <a14:m>
                  <m:oMath xmlns:m="http://schemas.openxmlformats.org/officeDocument/2006/math">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𝑇</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2</m:t>
                        </m:r>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b>
                    </m:sSub>
                    <m:r>
                      <a:rPr lang="zh-CN" altLang="en-US" sz="2100" i="1">
                        <a:solidFill>
                          <a:schemeClr val="bg1"/>
                        </a:solidFill>
                        <a:latin typeface="Cambria Math" panose="02040503050406030204" pitchFamily="18" charset="0"/>
                        <a:ea typeface="全新硬笔行书简" panose="02010600040101010101" pitchFamily="2" charset="-122"/>
                        <a:sym typeface="+mn-ea"/>
                      </a:rPr>
                      <m:t>与</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积分的误差大小，这是</a:t>
                </a:r>
                <a:r>
                  <a:rPr lang="zh-CN" altLang="en-US" sz="2100" dirty="0">
                    <a:solidFill>
                      <a:srgbClr val="FFFF00"/>
                    </a:solidFill>
                    <a:latin typeface="全新硬笔行书简" panose="02010600040101010101" pitchFamily="2" charset="-122"/>
                    <a:ea typeface="全新硬笔行书简" panose="02010600040101010101" pitchFamily="2" charset="-122"/>
                    <a:sym typeface="+mn-ea"/>
                  </a:rPr>
                  <a:t>复合梯形公式误差的事后估计法。</a:t>
                </a:r>
                <a:endParaRPr lang="en-US" altLang="zh-CN" sz="2100" dirty="0">
                  <a:solidFill>
                    <a:srgbClr val="FFFF00"/>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例如，将积分</a:t>
                </a:r>
                <a14:m>
                  <m:oMath xmlns:m="http://schemas.openxmlformats.org/officeDocument/2006/math">
                    <m:nary>
                      <m:naryPr>
                        <m:ctrlPr>
                          <a:rPr lang="zh-CN" altLang="en-US"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up>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f>
                          <m:f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func>
                              <m:func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uncPr>
                              <m:fName>
                                <m:r>
                                  <m:rPr>
                                    <m:sty m:val="p"/>
                                  </m:rPr>
                                  <a:rPr lang="en-US" altLang="zh-CN" sz="210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sin</m:t>
                                </m:r>
                              </m:fName>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func>
                          </m:num>
                          <m:den>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den>
                        </m:f>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e>
                    </m:nary>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的积分区间采用</a:t>
                </a: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4</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等分和</a:t>
                </a: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8</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等分的复合梯形公式算出的结果为</a:t>
                </a:r>
                <a14:m>
                  <m:oMath xmlns:m="http://schemas.openxmlformats.org/officeDocument/2006/math">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𝑇</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4</m:t>
                        </m:r>
                      </m:sub>
                    </m:sSub>
                    <m:r>
                      <a:rPr lang="en-US" altLang="zh-CN" sz="2100" i="1">
                        <a:solidFill>
                          <a:schemeClr val="bg1"/>
                        </a:solidFill>
                        <a:latin typeface="Cambria Math" panose="02040503050406030204" pitchFamily="18" charset="0"/>
                        <a:ea typeface="全新硬笔行书简" panose="02010600040101010101" pitchFamily="2" charset="-122"/>
                        <a:sym typeface="+mn-ea"/>
                      </a:rPr>
                      <m:t>=0.9445135,</m:t>
                    </m:r>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𝑇</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8</m:t>
                        </m:r>
                      </m:sub>
                    </m:sSub>
                    <m:r>
                      <a:rPr lang="en-US" altLang="zh-CN" sz="2100" i="1">
                        <a:solidFill>
                          <a:schemeClr val="bg1"/>
                        </a:solidFill>
                        <a:latin typeface="Cambria Math" panose="02040503050406030204" pitchFamily="18" charset="0"/>
                        <a:ea typeface="全新硬笔行书简" panose="02010600040101010101" pitchFamily="2" charset="-122"/>
                        <a:sym typeface="+mn-ea"/>
                      </a:rPr>
                      <m:t>=0.9456909</m:t>
                    </m:r>
                  </m:oMath>
                </a14:m>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因此</a:t>
                </a:r>
                <a14:m>
                  <m:oMath xmlns:m="http://schemas.openxmlformats.org/officeDocument/2006/math">
                    <m:nary>
                      <m:naryPr>
                        <m:ctrlPr>
                          <a:rPr lang="zh-CN" altLang="en-US"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up>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f>
                          <m:f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func>
                              <m:func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uncPr>
                              <m:fName>
                                <m:r>
                                  <m:rPr>
                                    <m:sty m:val="p"/>
                                  </m:rPr>
                                  <a:rPr lang="en-US" altLang="zh-CN" sz="210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sin</m:t>
                                </m:r>
                              </m:fName>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func>
                          </m:num>
                          <m:den>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den>
                        </m:f>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e>
                    </m:nary>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的近似值</a:t>
                </a:r>
                <a14:m>
                  <m:oMath xmlns:m="http://schemas.openxmlformats.org/officeDocument/2006/math">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𝑇</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8</m:t>
                        </m:r>
                      </m:sub>
                    </m:sSub>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的误差大约为</a:t>
                </a:r>
                <a14:m>
                  <m:oMath xmlns:m="http://schemas.openxmlformats.org/officeDocument/2006/math">
                    <m:f>
                      <m:fPr>
                        <m:ctrlPr>
                          <a:rPr lang="en-US" altLang="zh-CN" sz="2100" i="1">
                            <a:solidFill>
                              <a:schemeClr val="bg1"/>
                            </a:solidFill>
                            <a:latin typeface="Cambria Math" panose="02040503050406030204" pitchFamily="18" charset="0"/>
                            <a:ea typeface="Cambria Math" panose="02040503050406030204" pitchFamily="18" charset="0"/>
                            <a:sym typeface="+mn-ea"/>
                          </a:rPr>
                        </m:ctrlPr>
                      </m:fPr>
                      <m:num>
                        <m:r>
                          <a:rPr lang="en-US" altLang="zh-CN" sz="2100" i="1">
                            <a:solidFill>
                              <a:schemeClr val="bg1"/>
                            </a:solidFill>
                            <a:latin typeface="Cambria Math" panose="02040503050406030204" pitchFamily="18" charset="0"/>
                            <a:ea typeface="Cambria Math" panose="02040503050406030204" pitchFamily="18" charset="0"/>
                            <a:sym typeface="+mn-ea"/>
                          </a:rPr>
                          <m:t>1</m:t>
                        </m:r>
                      </m:num>
                      <m:den>
                        <m:r>
                          <a:rPr lang="en-US" altLang="zh-CN" sz="2100" i="1">
                            <a:solidFill>
                              <a:schemeClr val="bg1"/>
                            </a:solidFill>
                            <a:latin typeface="Cambria Math" panose="02040503050406030204" pitchFamily="18" charset="0"/>
                            <a:ea typeface="Cambria Math" panose="02040503050406030204" pitchFamily="18" charset="0"/>
                            <a:sym typeface="+mn-ea"/>
                          </a:rPr>
                          <m:t>3</m:t>
                        </m:r>
                      </m:den>
                    </m:f>
                    <m:d>
                      <m:dPr>
                        <m:ctrlPr>
                          <a:rPr lang="en-US" altLang="zh-CN" sz="2100" i="1">
                            <a:solidFill>
                              <a:schemeClr val="bg1"/>
                            </a:solidFill>
                            <a:latin typeface="Cambria Math" panose="02040503050406030204" pitchFamily="18" charset="0"/>
                            <a:ea typeface="Cambria Math" panose="02040503050406030204" pitchFamily="18" charset="0"/>
                            <a:sym typeface="+mn-ea"/>
                          </a:rPr>
                        </m:ctrlPr>
                      </m:dPr>
                      <m:e>
                        <m:sSub>
                          <m:sSubPr>
                            <m:ctrlPr>
                              <a:rPr lang="en-US" altLang="zh-CN" sz="2100" i="1">
                                <a:solidFill>
                                  <a:schemeClr val="bg1"/>
                                </a:solidFill>
                                <a:latin typeface="Cambria Math" panose="02040503050406030204" pitchFamily="18" charset="0"/>
                                <a:ea typeface="Cambria Math" panose="020405030504060302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sym typeface="+mn-ea"/>
                              </a:rPr>
                              <m:t>𝑇</m:t>
                            </m:r>
                          </m:e>
                          <m:sub>
                            <m:r>
                              <a:rPr lang="en-US" altLang="zh-CN" sz="2100" i="1">
                                <a:solidFill>
                                  <a:schemeClr val="bg1"/>
                                </a:solidFill>
                                <a:latin typeface="Cambria Math" panose="02040503050406030204" pitchFamily="18" charset="0"/>
                                <a:ea typeface="Cambria Math" panose="02040503050406030204" pitchFamily="18" charset="0"/>
                                <a:sym typeface="+mn-ea"/>
                              </a:rPr>
                              <m:t>2</m:t>
                            </m:r>
                            <m:r>
                              <a:rPr lang="en-US" altLang="zh-CN" sz="2100" i="1">
                                <a:solidFill>
                                  <a:schemeClr val="bg1"/>
                                </a:solidFill>
                                <a:latin typeface="Cambria Math" panose="02040503050406030204" pitchFamily="18" charset="0"/>
                                <a:ea typeface="Cambria Math" panose="02040503050406030204" pitchFamily="18" charset="0"/>
                                <a:sym typeface="+mn-ea"/>
                              </a:rPr>
                              <m:t>𝑛</m:t>
                            </m:r>
                          </m:sub>
                        </m:sSub>
                        <m:sSub>
                          <m:sSubPr>
                            <m:ctrlPr>
                              <a:rPr lang="en-US" altLang="zh-CN" sz="2100" i="1">
                                <a:solidFill>
                                  <a:schemeClr val="bg1"/>
                                </a:solidFill>
                                <a:latin typeface="Cambria Math" panose="02040503050406030204" pitchFamily="18" charset="0"/>
                                <a:ea typeface="Cambria Math" panose="020405030504060302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sym typeface="+mn-ea"/>
                              </a:rPr>
                              <m:t>−</m:t>
                            </m:r>
                            <m:r>
                              <a:rPr lang="en-US" altLang="zh-CN" sz="2100" i="1">
                                <a:solidFill>
                                  <a:schemeClr val="bg1"/>
                                </a:solidFill>
                                <a:latin typeface="Cambria Math" panose="02040503050406030204" pitchFamily="18" charset="0"/>
                                <a:ea typeface="Cambria Math" panose="02040503050406030204" pitchFamily="18" charset="0"/>
                                <a:sym typeface="+mn-ea"/>
                              </a:rPr>
                              <m:t>𝑇</m:t>
                            </m:r>
                          </m:e>
                          <m:sub>
                            <m:r>
                              <a:rPr lang="en-US" altLang="zh-CN" sz="2100" i="1">
                                <a:solidFill>
                                  <a:schemeClr val="bg1"/>
                                </a:solidFill>
                                <a:latin typeface="Cambria Math" panose="02040503050406030204" pitchFamily="18" charset="0"/>
                                <a:ea typeface="Cambria Math" panose="02040503050406030204" pitchFamily="18" charset="0"/>
                                <a:sym typeface="+mn-ea"/>
                              </a:rPr>
                              <m:t>𝑛</m:t>
                            </m:r>
                          </m:sub>
                        </m:sSub>
                      </m:e>
                    </m:d>
                    <m:r>
                      <a:rPr lang="en-US" altLang="zh-CN" sz="2100" i="1">
                        <a:solidFill>
                          <a:schemeClr val="bg1"/>
                        </a:solidFill>
                        <a:latin typeface="Cambria Math" panose="02040503050406030204" pitchFamily="18" charset="0"/>
                        <a:ea typeface="Cambria Math" panose="02040503050406030204" pitchFamily="18" charset="0"/>
                        <a:sym typeface="+mn-ea"/>
                      </a:rPr>
                      <m:t>=</m:t>
                    </m:r>
                    <m:f>
                      <m:fPr>
                        <m:ctrlPr>
                          <a:rPr lang="en-US" altLang="zh-CN" sz="2100" i="1">
                            <a:solidFill>
                              <a:schemeClr val="bg1"/>
                            </a:solidFill>
                            <a:latin typeface="Cambria Math" panose="02040503050406030204" pitchFamily="18" charset="0"/>
                            <a:ea typeface="Cambria Math" panose="02040503050406030204" pitchFamily="18" charset="0"/>
                            <a:sym typeface="+mn-ea"/>
                          </a:rPr>
                        </m:ctrlPr>
                      </m:fPr>
                      <m:num>
                        <m:r>
                          <a:rPr lang="en-US" altLang="zh-CN" sz="2100" i="1">
                            <a:solidFill>
                              <a:schemeClr val="bg1"/>
                            </a:solidFill>
                            <a:latin typeface="Cambria Math" panose="02040503050406030204" pitchFamily="18" charset="0"/>
                            <a:ea typeface="Cambria Math" panose="02040503050406030204" pitchFamily="18" charset="0"/>
                            <a:sym typeface="+mn-ea"/>
                          </a:rPr>
                          <m:t>1</m:t>
                        </m:r>
                      </m:num>
                      <m:den>
                        <m:r>
                          <a:rPr lang="en-US" altLang="zh-CN" sz="2100" i="1">
                            <a:solidFill>
                              <a:schemeClr val="bg1"/>
                            </a:solidFill>
                            <a:latin typeface="Cambria Math" panose="02040503050406030204" pitchFamily="18" charset="0"/>
                            <a:ea typeface="Cambria Math" panose="02040503050406030204" pitchFamily="18" charset="0"/>
                            <a:sym typeface="+mn-ea"/>
                          </a:rPr>
                          <m:t>3</m:t>
                        </m:r>
                      </m:den>
                    </m:f>
                    <m:r>
                      <a:rPr lang="en-US" altLang="zh-CN" sz="2100" i="1">
                        <a:solidFill>
                          <a:schemeClr val="bg1"/>
                        </a:solidFill>
                        <a:latin typeface="Cambria Math" panose="02040503050406030204" pitchFamily="18" charset="0"/>
                        <a:ea typeface="Cambria Math" panose="02040503050406030204" pitchFamily="18" charset="0"/>
                        <a:sym typeface="+mn-ea"/>
                      </a:rPr>
                      <m:t>×</m:t>
                    </m:r>
                    <m:d>
                      <m:dPr>
                        <m:ctrlPr>
                          <a:rPr lang="en-US" altLang="zh-CN" sz="2100" i="1">
                            <a:solidFill>
                              <a:schemeClr val="bg1"/>
                            </a:solidFill>
                            <a:latin typeface="Cambria Math" panose="02040503050406030204" pitchFamily="18" charset="0"/>
                            <a:ea typeface="Cambria Math" panose="02040503050406030204" pitchFamily="18" charset="0"/>
                            <a:sym typeface="+mn-ea"/>
                          </a:rPr>
                        </m:ctrlPr>
                      </m:dPr>
                      <m:e>
                        <m:r>
                          <a:rPr lang="en-US" altLang="zh-CN" sz="2100" i="1">
                            <a:solidFill>
                              <a:schemeClr val="bg1"/>
                            </a:solidFill>
                            <a:latin typeface="Cambria Math" panose="02040503050406030204" pitchFamily="18" charset="0"/>
                            <a:ea typeface="Cambria Math" panose="02040503050406030204" pitchFamily="18" charset="0"/>
                            <a:sym typeface="+mn-ea"/>
                          </a:rPr>
                          <m:t>0.9456909−0.9445135</m:t>
                        </m:r>
                      </m:e>
                    </m:d>
                    <m:r>
                      <a:rPr lang="en-US" altLang="zh-CN" sz="2100" i="1">
                        <a:solidFill>
                          <a:schemeClr val="bg1"/>
                        </a:solidFill>
                        <a:latin typeface="Cambria Math" panose="02040503050406030204" pitchFamily="18" charset="0"/>
                        <a:ea typeface="Cambria Math" panose="02040503050406030204" pitchFamily="18" charset="0"/>
                        <a:sym typeface="+mn-ea"/>
                      </a:rPr>
                      <m:t>=0.0003924</m:t>
                    </m:r>
                  </m:oMath>
                </a14:m>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a:t>
                </a:r>
              </a:p>
              <a:p>
                <a:pPr eaLnBrk="0" hangingPunct="0">
                  <a:buFontTx/>
                  <a:buNone/>
                </a:pP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343011" y="1200209"/>
                <a:ext cx="8457978" cy="4737322"/>
              </a:xfrm>
              <a:prstGeom prst="rect">
                <a:avLst/>
              </a:prstGeom>
              <a:blipFill>
                <a:blip r:embed="rId2"/>
                <a:stretch>
                  <a:fillRect l="-865" t="-901" r="-648"/>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11671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5">
                                            <p:txEl>
                                              <p:pRg st="0" end="0"/>
                                            </p:txEl>
                                          </p:spTgt>
                                        </p:tgtEl>
                                        <p:attrNameLst>
                                          <p:attrName>style.visibility</p:attrName>
                                        </p:attrNameLst>
                                      </p:cBhvr>
                                      <p:to>
                                        <p:strVal val="visible"/>
                                      </p:to>
                                    </p:set>
                                    <p:animEffect transition="in" filter="fade">
                                      <p:cBhvr>
                                        <p:cTn id="14" dur="500"/>
                                        <p:tgtEl>
                                          <p:spTgt spid="2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animEffect transition="in" filter="fade">
                                      <p:cBhvr>
                                        <p:cTn id="19" dur="500"/>
                                        <p:tgtEl>
                                          <p:spTgt spid="2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
                                            <p:txEl>
                                              <p:pRg st="3" end="3"/>
                                            </p:txEl>
                                          </p:spTgt>
                                        </p:tgtEl>
                                        <p:attrNameLst>
                                          <p:attrName>style.visibility</p:attrName>
                                        </p:attrNameLst>
                                      </p:cBhvr>
                                      <p:to>
                                        <p:strVal val="visible"/>
                                      </p:to>
                                    </p:set>
                                    <p:animEffect transition="in" filter="fade">
                                      <p:cBhvr>
                                        <p:cTn id="29" dur="500"/>
                                        <p:tgtEl>
                                          <p:spTgt spid="2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xEl>
                                              <p:pRg st="4" end="4"/>
                                            </p:txEl>
                                          </p:spTgt>
                                        </p:tgtEl>
                                        <p:attrNameLst>
                                          <p:attrName>style.visibility</p:attrName>
                                        </p:attrNameLst>
                                      </p:cBhvr>
                                      <p:to>
                                        <p:strVal val="visible"/>
                                      </p:to>
                                    </p:set>
                                    <p:animEffect transition="in" filter="fade">
                                      <p:cBhvr>
                                        <p:cTn id="34" dur="500"/>
                                        <p:tgtEl>
                                          <p:spTgt spid="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5" name="文本框 24"/>
              <p:cNvSpPr txBox="1"/>
              <p:nvPr/>
            </p:nvSpPr>
            <p:spPr bwMode="auto">
              <a:xfrm>
                <a:off x="343011" y="1200211"/>
                <a:ext cx="8457978" cy="5100371"/>
              </a:xfrm>
              <a:prstGeom prst="rect">
                <a:avLst/>
              </a:prstGeom>
              <a:noFill/>
              <a:ln>
                <a:noFill/>
              </a:ln>
            </p:spPr>
            <p:txBody>
              <a:bodyPr wrap="square" rtlCol="0">
                <a:spAutoFit/>
              </a:bodyPr>
              <a:lstStyle/>
              <a:p>
                <a:pPr eaLnBrk="0" hangingPunct="0">
                  <a:buFontTx/>
                  <a:buNone/>
                </a:pP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3.2 </a:t>
                </a: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龙贝格公式</a:t>
                </a:r>
                <a:endPar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100" dirty="0">
                    <a:solidFill>
                      <a:schemeClr val="bg1"/>
                    </a:solidFill>
                    <a:ea typeface="全新硬笔行书简" panose="02010600040101010101" pitchFamily="2" charset="-122"/>
                    <a:sym typeface="+mn-ea"/>
                  </a:rPr>
                  <a:t>由</a:t>
                </a:r>
                <a14:m>
                  <m:oMath xmlns:m="http://schemas.openxmlformats.org/officeDocument/2006/math">
                    <m:r>
                      <a:rPr lang="zh-CN" altLang="en-US" sz="2100" i="1">
                        <a:solidFill>
                          <a:schemeClr val="bg1"/>
                        </a:solidFill>
                        <a:latin typeface="Cambria Math" panose="02040503050406030204" pitchFamily="18" charset="0"/>
                        <a:ea typeface="全新硬笔行书简" panose="02010600040101010101" pitchFamily="2" charset="-122"/>
                        <a:sym typeface="+mn-ea"/>
                      </a:rPr>
                      <m:t>复合</m:t>
                    </m:r>
                    <m:r>
                      <a:rPr lang="zh-CN" altLang="en-US" sz="2100" i="1">
                        <a:solidFill>
                          <a:schemeClr val="bg1"/>
                        </a:solidFill>
                        <a:latin typeface="Cambria Math" panose="02040503050406030204" pitchFamily="18" charset="0"/>
                        <a:ea typeface="全新硬笔行书简" panose="02010600040101010101" pitchFamily="2" charset="-122"/>
                        <a:sym typeface="+mn-ea"/>
                      </a:rPr>
                      <m:t>梯形</m:t>
                    </m:r>
                    <m:r>
                      <a:rPr lang="zh-CN" altLang="en-US" sz="2100" i="1">
                        <a:solidFill>
                          <a:schemeClr val="bg1"/>
                        </a:solidFill>
                        <a:latin typeface="Cambria Math" panose="02040503050406030204" pitchFamily="18" charset="0"/>
                        <a:ea typeface="全新硬笔行书简" panose="02010600040101010101" pitchFamily="2" charset="-122"/>
                        <a:sym typeface="+mn-ea"/>
                      </a:rPr>
                      <m:t>公式</m:t>
                    </m:r>
                    <m:r>
                      <a:rPr lang="zh-CN" altLang="en-US" sz="2100" i="1">
                        <a:solidFill>
                          <a:schemeClr val="bg1"/>
                        </a:solidFill>
                        <a:latin typeface="Cambria Math" panose="02040503050406030204" pitchFamily="18" charset="0"/>
                        <a:ea typeface="全新硬笔行书简" panose="02010600040101010101" pitchFamily="2" charset="-122"/>
                        <a:sym typeface="+mn-ea"/>
                      </a:rPr>
                      <m:t>递推</m:t>
                    </m:r>
                    <m:r>
                      <a:rPr lang="zh-CN" altLang="en-US" sz="2100" i="1">
                        <a:solidFill>
                          <a:schemeClr val="bg1"/>
                        </a:solidFill>
                        <a:latin typeface="Cambria Math" panose="02040503050406030204" pitchFamily="18" charset="0"/>
                        <a:ea typeface="全新硬笔行书简" panose="02010600040101010101" pitchFamily="2" charset="-122"/>
                        <a:sym typeface="+mn-ea"/>
                      </a:rPr>
                      <m:t>化</m:t>
                    </m:r>
                    <m:r>
                      <a:rPr lang="zh-CN" altLang="en-US" sz="2100" i="1">
                        <a:solidFill>
                          <a:schemeClr val="bg1"/>
                        </a:solidFill>
                        <a:latin typeface="Cambria Math" panose="02040503050406030204" pitchFamily="18" charset="0"/>
                        <a:ea typeface="全新硬笔行书简" panose="02010600040101010101" pitchFamily="2" charset="-122"/>
                        <a:sym typeface="+mn-ea"/>
                      </a:rPr>
                      <m:t>的</m:t>
                    </m:r>
                    <m:r>
                      <a:rPr lang="zh-CN" altLang="en-US" sz="2100" i="1">
                        <a:solidFill>
                          <a:schemeClr val="bg1"/>
                        </a:solidFill>
                        <a:latin typeface="Cambria Math" panose="02040503050406030204" pitchFamily="18" charset="0"/>
                        <a:ea typeface="全新硬笔行书简" panose="02010600040101010101" pitchFamily="2" charset="-122"/>
                        <a:sym typeface="+mn-ea"/>
                      </a:rPr>
                      <m:t>事后</m:t>
                    </m:r>
                    <m:r>
                      <a:rPr lang="zh-CN" altLang="en-US" sz="2100" i="1">
                        <a:solidFill>
                          <a:schemeClr val="bg1"/>
                        </a:solidFill>
                        <a:latin typeface="Cambria Math" panose="02040503050406030204" pitchFamily="18" charset="0"/>
                        <a:ea typeface="全新硬笔行书简" panose="02010600040101010101" pitchFamily="2" charset="-122"/>
                        <a:sym typeface="+mn-ea"/>
                      </a:rPr>
                      <m:t>误差</m:t>
                    </m:r>
                    <m:r>
                      <a:rPr lang="zh-CN" altLang="en-US" sz="2100" i="1">
                        <a:solidFill>
                          <a:schemeClr val="bg1"/>
                        </a:solidFill>
                        <a:latin typeface="Cambria Math" panose="02040503050406030204" pitchFamily="18" charset="0"/>
                        <a:ea typeface="全新硬笔行书简" panose="02010600040101010101" pitchFamily="2" charset="-122"/>
                        <a:sym typeface="+mn-ea"/>
                      </a:rPr>
                      <m:t>估计</m:t>
                    </m:r>
                    <m:r>
                      <a:rPr lang="zh-CN" altLang="en-US" sz="2100" i="1">
                        <a:solidFill>
                          <a:schemeClr val="bg1"/>
                        </a:solidFill>
                        <a:latin typeface="Cambria Math" panose="02040503050406030204" pitchFamily="18" charset="0"/>
                        <a:ea typeface="全新硬笔行书简" panose="02010600040101010101" pitchFamily="2" charset="-122"/>
                        <a:sym typeface="+mn-ea"/>
                      </a:rPr>
                      <m:t>法</m:t>
                    </m:r>
                    <m:r>
                      <a:rPr lang="zh-CN" altLang="en-US" sz="2100" i="1">
                        <a:solidFill>
                          <a:schemeClr val="bg1"/>
                        </a:solidFill>
                        <a:latin typeface="Cambria Math" panose="02040503050406030204" pitchFamily="18" charset="0"/>
                        <a:ea typeface="全新硬笔行书简" panose="02010600040101010101" pitchFamily="2" charset="-122"/>
                        <a:sym typeface="+mn-ea"/>
                      </a:rPr>
                      <m:t>：</m:t>
                    </m:r>
                  </m:oMath>
                </a14:m>
                <a:endParaRPr lang="en-US" altLang="zh-CN" sz="2100" i="1" dirty="0">
                  <a:solidFill>
                    <a:schemeClr val="bg1"/>
                  </a:solidFill>
                  <a:latin typeface="Cambria Math" panose="02040503050406030204" pitchFamily="18" charset="0"/>
                  <a:ea typeface="全新硬笔行书简" panose="02010600040101010101" pitchFamily="2" charset="-122"/>
                  <a:sym typeface="+mn-ea"/>
                </a:endParaRPr>
              </a:p>
              <a:p>
                <a:pPr eaLnBrk="0" hangingPunct="0">
                  <a:buFontTx/>
                  <a:buNone/>
                </a:pPr>
                <a14:m>
                  <m:oMathPara xmlns:m="http://schemas.openxmlformats.org/officeDocument/2006/math">
                    <m:oMathParaPr>
                      <m:jc m:val="centerGroup"/>
                    </m:oMathParaPr>
                    <m:oMath xmlns:m="http://schemas.openxmlformats.org/officeDocument/2006/math">
                      <m:r>
                        <a:rPr lang="en-US" altLang="zh-CN" sz="2100" i="1">
                          <a:solidFill>
                            <a:schemeClr val="bg1"/>
                          </a:solidFill>
                          <a:latin typeface="Cambria Math" panose="02040503050406030204" pitchFamily="18" charset="0"/>
                          <a:ea typeface="Cambria Math" panose="02040503050406030204" pitchFamily="18" charset="0"/>
                          <a:sym typeface="+mn-ea"/>
                        </a:rPr>
                        <m:t>𝐼</m:t>
                      </m:r>
                      <m:r>
                        <a:rPr lang="en-US" altLang="zh-CN" sz="2100">
                          <a:solidFill>
                            <a:schemeClr val="bg1"/>
                          </a:solidFill>
                          <a:latin typeface="Cambria Math" panose="02040503050406030204" pitchFamily="18" charset="0"/>
                          <a:ea typeface="Cambria Math" panose="02040503050406030204" pitchFamily="18" charset="0"/>
                          <a:sym typeface="+mn-ea"/>
                        </a:rPr>
                        <m:t>−</m:t>
                      </m:r>
                      <m:sSub>
                        <m:sSubPr>
                          <m:ctrlPr>
                            <a:rPr lang="en-US" altLang="zh-CN" sz="2100" i="1">
                              <a:solidFill>
                                <a:schemeClr val="bg1"/>
                              </a:solidFill>
                              <a:latin typeface="Cambria Math" panose="02040503050406030204" pitchFamily="18" charset="0"/>
                              <a:ea typeface="Cambria Math" panose="020405030504060302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sym typeface="+mn-ea"/>
                            </a:rPr>
                            <m:t>𝑇</m:t>
                          </m:r>
                        </m:e>
                        <m:sub>
                          <m:r>
                            <a:rPr lang="en-US" altLang="zh-CN" sz="2100" i="1">
                              <a:solidFill>
                                <a:schemeClr val="bg1"/>
                              </a:solidFill>
                              <a:latin typeface="Cambria Math" panose="02040503050406030204" pitchFamily="18" charset="0"/>
                              <a:ea typeface="Cambria Math" panose="02040503050406030204" pitchFamily="18" charset="0"/>
                              <a:sym typeface="+mn-ea"/>
                            </a:rPr>
                            <m:t>2</m:t>
                          </m:r>
                          <m:r>
                            <a:rPr lang="en-US" altLang="zh-CN" sz="2100" i="1">
                              <a:solidFill>
                                <a:schemeClr val="bg1"/>
                              </a:solidFill>
                              <a:latin typeface="Cambria Math" panose="02040503050406030204" pitchFamily="18" charset="0"/>
                              <a:ea typeface="Cambria Math" panose="02040503050406030204" pitchFamily="18" charset="0"/>
                              <a:sym typeface="+mn-ea"/>
                            </a:rPr>
                            <m:t>𝑛</m:t>
                          </m:r>
                        </m:sub>
                      </m:sSub>
                      <m:r>
                        <a:rPr lang="en-US" altLang="zh-CN" sz="2100" i="1">
                          <a:solidFill>
                            <a:schemeClr val="bg1"/>
                          </a:solidFill>
                          <a:latin typeface="Cambria Math" panose="02040503050406030204" pitchFamily="18" charset="0"/>
                          <a:ea typeface="Cambria Math" panose="02040503050406030204" pitchFamily="18" charset="0"/>
                          <a:sym typeface="+mn-ea"/>
                        </a:rPr>
                        <m:t>≈</m:t>
                      </m:r>
                      <m:f>
                        <m:fPr>
                          <m:ctrlPr>
                            <a:rPr lang="en-US" altLang="zh-CN" sz="2100" i="1">
                              <a:solidFill>
                                <a:schemeClr val="bg1"/>
                              </a:solidFill>
                              <a:latin typeface="Cambria Math" panose="02040503050406030204" pitchFamily="18" charset="0"/>
                              <a:ea typeface="Cambria Math" panose="02040503050406030204" pitchFamily="18" charset="0"/>
                              <a:sym typeface="+mn-ea"/>
                            </a:rPr>
                          </m:ctrlPr>
                        </m:fPr>
                        <m:num>
                          <m:r>
                            <a:rPr lang="en-US" altLang="zh-CN" sz="2100" i="1">
                              <a:solidFill>
                                <a:schemeClr val="bg1"/>
                              </a:solidFill>
                              <a:latin typeface="Cambria Math" panose="02040503050406030204" pitchFamily="18" charset="0"/>
                              <a:ea typeface="Cambria Math" panose="02040503050406030204" pitchFamily="18" charset="0"/>
                              <a:sym typeface="+mn-ea"/>
                            </a:rPr>
                            <m:t>1</m:t>
                          </m:r>
                        </m:num>
                        <m:den>
                          <m:r>
                            <a:rPr lang="en-US" altLang="zh-CN" sz="2100" i="1">
                              <a:solidFill>
                                <a:schemeClr val="bg1"/>
                              </a:solidFill>
                              <a:latin typeface="Cambria Math" panose="02040503050406030204" pitchFamily="18" charset="0"/>
                              <a:ea typeface="Cambria Math" panose="02040503050406030204" pitchFamily="18" charset="0"/>
                              <a:sym typeface="+mn-ea"/>
                            </a:rPr>
                            <m:t>3</m:t>
                          </m:r>
                        </m:den>
                      </m:f>
                      <m:r>
                        <a:rPr lang="en-US" altLang="zh-CN" sz="2100" i="1">
                          <a:solidFill>
                            <a:schemeClr val="bg1"/>
                          </a:solidFill>
                          <a:latin typeface="Cambria Math" panose="02040503050406030204" pitchFamily="18" charset="0"/>
                          <a:ea typeface="Cambria Math" panose="02040503050406030204" pitchFamily="18" charset="0"/>
                          <a:sym typeface="+mn-ea"/>
                        </a:rPr>
                        <m:t>(</m:t>
                      </m:r>
                      <m:sSub>
                        <m:sSubPr>
                          <m:ctrlPr>
                            <a:rPr lang="en-US" altLang="zh-CN" sz="2100" i="1">
                              <a:solidFill>
                                <a:schemeClr val="bg1"/>
                              </a:solidFill>
                              <a:latin typeface="Cambria Math" panose="02040503050406030204" pitchFamily="18" charset="0"/>
                              <a:ea typeface="Cambria Math" panose="020405030504060302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sym typeface="+mn-ea"/>
                            </a:rPr>
                            <m:t>𝑇</m:t>
                          </m:r>
                        </m:e>
                        <m:sub>
                          <m:r>
                            <a:rPr lang="en-US" altLang="zh-CN" sz="2100" i="1">
                              <a:solidFill>
                                <a:schemeClr val="bg1"/>
                              </a:solidFill>
                              <a:latin typeface="Cambria Math" panose="02040503050406030204" pitchFamily="18" charset="0"/>
                              <a:ea typeface="Cambria Math" panose="02040503050406030204" pitchFamily="18" charset="0"/>
                              <a:sym typeface="+mn-ea"/>
                            </a:rPr>
                            <m:t>2</m:t>
                          </m:r>
                          <m:r>
                            <a:rPr lang="en-US" altLang="zh-CN" sz="2100" i="1">
                              <a:solidFill>
                                <a:schemeClr val="bg1"/>
                              </a:solidFill>
                              <a:latin typeface="Cambria Math" panose="02040503050406030204" pitchFamily="18" charset="0"/>
                              <a:ea typeface="Cambria Math" panose="02040503050406030204" pitchFamily="18" charset="0"/>
                              <a:sym typeface="+mn-ea"/>
                            </a:rPr>
                            <m:t>𝑛</m:t>
                          </m:r>
                        </m:sub>
                      </m:sSub>
                      <m:sSub>
                        <m:sSubPr>
                          <m:ctrlPr>
                            <a:rPr lang="en-US" altLang="zh-CN" sz="2100" i="1">
                              <a:solidFill>
                                <a:schemeClr val="bg1"/>
                              </a:solidFill>
                              <a:latin typeface="Cambria Math" panose="02040503050406030204" pitchFamily="18" charset="0"/>
                              <a:ea typeface="Cambria Math" panose="020405030504060302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sym typeface="+mn-ea"/>
                            </a:rPr>
                            <m:t>−</m:t>
                          </m:r>
                          <m:r>
                            <a:rPr lang="en-US" altLang="zh-CN" sz="2100" i="1">
                              <a:solidFill>
                                <a:schemeClr val="bg1"/>
                              </a:solidFill>
                              <a:latin typeface="Cambria Math" panose="02040503050406030204" pitchFamily="18" charset="0"/>
                              <a:ea typeface="Cambria Math" panose="02040503050406030204" pitchFamily="18" charset="0"/>
                              <a:sym typeface="+mn-ea"/>
                            </a:rPr>
                            <m:t>𝑇</m:t>
                          </m:r>
                        </m:e>
                        <m:sub>
                          <m:r>
                            <a:rPr lang="en-US" altLang="zh-CN" sz="2100" i="1">
                              <a:solidFill>
                                <a:schemeClr val="bg1"/>
                              </a:solidFill>
                              <a:latin typeface="Cambria Math" panose="02040503050406030204" pitchFamily="18" charset="0"/>
                              <a:ea typeface="Cambria Math" panose="02040503050406030204" pitchFamily="18" charset="0"/>
                              <a:sym typeface="+mn-ea"/>
                            </a:rPr>
                            <m:t>𝑛</m:t>
                          </m:r>
                        </m:sub>
                      </m:sSub>
                      <m:r>
                        <a:rPr lang="en-US" altLang="zh-CN" sz="2100" i="1">
                          <a:solidFill>
                            <a:schemeClr val="bg1"/>
                          </a:solidFill>
                          <a:latin typeface="Cambria Math" panose="02040503050406030204" pitchFamily="18" charset="0"/>
                          <a:ea typeface="Cambria Math" panose="02040503050406030204" pitchFamily="18" charset="0"/>
                          <a:sym typeface="+mn-ea"/>
                        </a:rPr>
                        <m:t>)</m:t>
                      </m:r>
                    </m:oMath>
                  </m:oMathPara>
                </a14:m>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知，积分</a:t>
                </a:r>
                <a:r>
                  <a:rPr lang="en-US" altLang="zh-CN" sz="2100" i="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I</a:t>
                </a: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有更好的近似值</a:t>
                </a:r>
                <a14:m>
                  <m:oMath xmlns:m="http://schemas.openxmlformats.org/officeDocument/2006/math">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𝐼</m:t>
                    </m:r>
                    <m: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sSub>
                      <m:sSubPr>
                        <m:ctrlPr>
                          <a:rPr lang="en-US" altLang="zh-CN" sz="2100" i="1">
                            <a:solidFill>
                              <a:schemeClr val="bg1"/>
                            </a:solidFill>
                            <a:latin typeface="Cambria Math" panose="02040503050406030204" pitchFamily="18" charset="0"/>
                            <a:ea typeface="Cambria Math" panose="020405030504060302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sym typeface="+mn-ea"/>
                          </a:rPr>
                          <m:t>𝑇</m:t>
                        </m:r>
                      </m:e>
                      <m:sub>
                        <m:r>
                          <a:rPr lang="en-US" altLang="zh-CN" sz="2100" i="1">
                            <a:solidFill>
                              <a:schemeClr val="bg1"/>
                            </a:solidFill>
                            <a:latin typeface="Cambria Math" panose="02040503050406030204" pitchFamily="18" charset="0"/>
                            <a:ea typeface="Cambria Math" panose="02040503050406030204" pitchFamily="18" charset="0"/>
                            <a:sym typeface="+mn-ea"/>
                          </a:rPr>
                          <m:t>2</m:t>
                        </m:r>
                        <m:r>
                          <a:rPr lang="en-US" altLang="zh-CN" sz="2100" i="1">
                            <a:solidFill>
                              <a:schemeClr val="bg1"/>
                            </a:solidFill>
                            <a:latin typeface="Cambria Math" panose="02040503050406030204" pitchFamily="18" charset="0"/>
                            <a:ea typeface="Cambria Math" panose="02040503050406030204" pitchFamily="18" charset="0"/>
                            <a:sym typeface="+mn-ea"/>
                          </a:rPr>
                          <m:t>𝑛</m:t>
                        </m:r>
                      </m:sub>
                    </m:sSub>
                    <m:r>
                      <a:rPr lang="en-US" altLang="zh-CN" sz="2100" i="1">
                        <a:solidFill>
                          <a:schemeClr val="bg1"/>
                        </a:solidFill>
                        <a:latin typeface="Cambria Math" panose="02040503050406030204" pitchFamily="18" charset="0"/>
                        <a:ea typeface="Cambria Math" panose="02040503050406030204" pitchFamily="18" charset="0"/>
                        <a:sym typeface="+mn-ea"/>
                      </a:rPr>
                      <m:t>+</m:t>
                    </m:r>
                    <m:f>
                      <m:fPr>
                        <m:ctrlPr>
                          <a:rPr lang="en-US" altLang="zh-CN" sz="2100" i="1">
                            <a:solidFill>
                              <a:schemeClr val="bg1"/>
                            </a:solidFill>
                            <a:latin typeface="Cambria Math" panose="02040503050406030204" pitchFamily="18" charset="0"/>
                            <a:ea typeface="Cambria Math" panose="02040503050406030204" pitchFamily="18" charset="0"/>
                            <a:sym typeface="+mn-ea"/>
                          </a:rPr>
                        </m:ctrlPr>
                      </m:fPr>
                      <m:num>
                        <m:r>
                          <a:rPr lang="en-US" altLang="zh-CN" sz="2100" i="1">
                            <a:solidFill>
                              <a:schemeClr val="bg1"/>
                            </a:solidFill>
                            <a:latin typeface="Cambria Math" panose="02040503050406030204" pitchFamily="18" charset="0"/>
                            <a:ea typeface="Cambria Math" panose="02040503050406030204" pitchFamily="18" charset="0"/>
                            <a:sym typeface="+mn-ea"/>
                          </a:rPr>
                          <m:t>1</m:t>
                        </m:r>
                      </m:num>
                      <m:den>
                        <m:r>
                          <a:rPr lang="en-US" altLang="zh-CN" sz="2100" i="1">
                            <a:solidFill>
                              <a:schemeClr val="bg1"/>
                            </a:solidFill>
                            <a:latin typeface="Cambria Math" panose="02040503050406030204" pitchFamily="18" charset="0"/>
                            <a:ea typeface="Cambria Math" panose="02040503050406030204" pitchFamily="18" charset="0"/>
                            <a:sym typeface="+mn-ea"/>
                          </a:rPr>
                          <m:t>3</m:t>
                        </m:r>
                      </m:den>
                    </m:f>
                    <m:d>
                      <m:dPr>
                        <m:ctrlPr>
                          <a:rPr lang="en-US" altLang="zh-CN" sz="2100" i="1">
                            <a:solidFill>
                              <a:schemeClr val="bg1"/>
                            </a:solidFill>
                            <a:latin typeface="Cambria Math" panose="02040503050406030204" pitchFamily="18" charset="0"/>
                            <a:ea typeface="Cambria Math" panose="02040503050406030204" pitchFamily="18" charset="0"/>
                            <a:sym typeface="+mn-ea"/>
                          </a:rPr>
                        </m:ctrlPr>
                      </m:dPr>
                      <m:e>
                        <m:sSub>
                          <m:sSubPr>
                            <m:ctrlPr>
                              <a:rPr lang="en-US" altLang="zh-CN" sz="2100" i="1">
                                <a:solidFill>
                                  <a:schemeClr val="bg1"/>
                                </a:solidFill>
                                <a:latin typeface="Cambria Math" panose="02040503050406030204" pitchFamily="18" charset="0"/>
                                <a:ea typeface="Cambria Math" panose="020405030504060302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sym typeface="+mn-ea"/>
                              </a:rPr>
                              <m:t>𝑇</m:t>
                            </m:r>
                          </m:e>
                          <m:sub>
                            <m:r>
                              <a:rPr lang="en-US" altLang="zh-CN" sz="2100" i="1">
                                <a:solidFill>
                                  <a:schemeClr val="bg1"/>
                                </a:solidFill>
                                <a:latin typeface="Cambria Math" panose="02040503050406030204" pitchFamily="18" charset="0"/>
                                <a:ea typeface="Cambria Math" panose="02040503050406030204" pitchFamily="18" charset="0"/>
                                <a:sym typeface="+mn-ea"/>
                              </a:rPr>
                              <m:t>2</m:t>
                            </m:r>
                            <m:r>
                              <a:rPr lang="en-US" altLang="zh-CN" sz="2100" i="1">
                                <a:solidFill>
                                  <a:schemeClr val="bg1"/>
                                </a:solidFill>
                                <a:latin typeface="Cambria Math" panose="02040503050406030204" pitchFamily="18" charset="0"/>
                                <a:ea typeface="Cambria Math" panose="02040503050406030204" pitchFamily="18" charset="0"/>
                                <a:sym typeface="+mn-ea"/>
                              </a:rPr>
                              <m:t>𝑛</m:t>
                            </m:r>
                          </m:sub>
                        </m:sSub>
                        <m:sSub>
                          <m:sSubPr>
                            <m:ctrlPr>
                              <a:rPr lang="en-US" altLang="zh-CN" sz="2100" i="1">
                                <a:solidFill>
                                  <a:schemeClr val="bg1"/>
                                </a:solidFill>
                                <a:latin typeface="Cambria Math" panose="02040503050406030204" pitchFamily="18" charset="0"/>
                                <a:ea typeface="Cambria Math" panose="020405030504060302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sym typeface="+mn-ea"/>
                              </a:rPr>
                              <m:t>−</m:t>
                            </m:r>
                            <m:r>
                              <a:rPr lang="en-US" altLang="zh-CN" sz="2100" i="1">
                                <a:solidFill>
                                  <a:schemeClr val="bg1"/>
                                </a:solidFill>
                                <a:latin typeface="Cambria Math" panose="02040503050406030204" pitchFamily="18" charset="0"/>
                                <a:ea typeface="Cambria Math" panose="02040503050406030204" pitchFamily="18" charset="0"/>
                                <a:sym typeface="+mn-ea"/>
                              </a:rPr>
                              <m:t>𝑇</m:t>
                            </m:r>
                          </m:e>
                          <m:sub>
                            <m:r>
                              <a:rPr lang="en-US" altLang="zh-CN" sz="2100" i="1">
                                <a:solidFill>
                                  <a:schemeClr val="bg1"/>
                                </a:solidFill>
                                <a:latin typeface="Cambria Math" panose="02040503050406030204" pitchFamily="18" charset="0"/>
                                <a:ea typeface="Cambria Math" panose="02040503050406030204" pitchFamily="18" charset="0"/>
                                <a:sym typeface="+mn-ea"/>
                              </a:rPr>
                              <m:t>𝑛</m:t>
                            </m:r>
                          </m:sub>
                        </m:sSub>
                      </m:e>
                    </m:d>
                    <m:r>
                      <a:rPr lang="en-US" altLang="zh-CN" sz="2100" i="1">
                        <a:solidFill>
                          <a:schemeClr val="bg1"/>
                        </a:solidFill>
                        <a:latin typeface="Cambria Math" panose="02040503050406030204" pitchFamily="18" charset="0"/>
                        <a:ea typeface="Cambria Math" panose="02040503050406030204" pitchFamily="18" charset="0"/>
                        <a:sym typeface="+mn-ea"/>
                      </a:rPr>
                      <m:t>=</m:t>
                    </m:r>
                    <m:f>
                      <m:fPr>
                        <m:ctrlPr>
                          <a:rPr lang="en-US" altLang="zh-CN" sz="2100" i="1">
                            <a:solidFill>
                              <a:schemeClr val="bg1"/>
                            </a:solidFill>
                            <a:latin typeface="Cambria Math" panose="02040503050406030204" pitchFamily="18" charset="0"/>
                            <a:ea typeface="Cambria Math" panose="02040503050406030204" pitchFamily="18" charset="0"/>
                            <a:sym typeface="+mn-ea"/>
                          </a:rPr>
                        </m:ctrlPr>
                      </m:fPr>
                      <m:num>
                        <m:r>
                          <a:rPr lang="en-US" altLang="zh-CN" sz="2100" i="1">
                            <a:solidFill>
                              <a:schemeClr val="bg1"/>
                            </a:solidFill>
                            <a:latin typeface="Cambria Math" panose="02040503050406030204" pitchFamily="18" charset="0"/>
                            <a:ea typeface="Cambria Math" panose="02040503050406030204" pitchFamily="18" charset="0"/>
                            <a:sym typeface="+mn-ea"/>
                          </a:rPr>
                          <m:t>4</m:t>
                        </m:r>
                      </m:num>
                      <m:den>
                        <m:r>
                          <a:rPr lang="en-US" altLang="zh-CN" sz="2100" i="1">
                            <a:solidFill>
                              <a:schemeClr val="bg1"/>
                            </a:solidFill>
                            <a:latin typeface="Cambria Math" panose="02040503050406030204" pitchFamily="18" charset="0"/>
                            <a:ea typeface="Cambria Math" panose="02040503050406030204" pitchFamily="18" charset="0"/>
                            <a:sym typeface="+mn-ea"/>
                          </a:rPr>
                          <m:t>3</m:t>
                        </m:r>
                      </m:den>
                    </m:f>
                    <m:sSub>
                      <m:sSubPr>
                        <m:ctrlPr>
                          <a:rPr lang="en-US" altLang="zh-CN" sz="2100" i="1">
                            <a:solidFill>
                              <a:schemeClr val="bg1"/>
                            </a:solidFill>
                            <a:latin typeface="Cambria Math" panose="02040503050406030204" pitchFamily="18" charset="0"/>
                            <a:ea typeface="Cambria Math" panose="020405030504060302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sym typeface="+mn-ea"/>
                          </a:rPr>
                          <m:t>𝑇</m:t>
                        </m:r>
                      </m:e>
                      <m:sub>
                        <m:r>
                          <a:rPr lang="en-US" altLang="zh-CN" sz="2100" i="1">
                            <a:solidFill>
                              <a:schemeClr val="bg1"/>
                            </a:solidFill>
                            <a:latin typeface="Cambria Math" panose="02040503050406030204" pitchFamily="18" charset="0"/>
                            <a:ea typeface="Cambria Math" panose="02040503050406030204" pitchFamily="18" charset="0"/>
                            <a:sym typeface="+mn-ea"/>
                          </a:rPr>
                          <m:t>2</m:t>
                        </m:r>
                        <m:r>
                          <a:rPr lang="en-US" altLang="zh-CN" sz="2100" i="1">
                            <a:solidFill>
                              <a:schemeClr val="bg1"/>
                            </a:solidFill>
                            <a:latin typeface="Cambria Math" panose="02040503050406030204" pitchFamily="18" charset="0"/>
                            <a:ea typeface="Cambria Math" panose="02040503050406030204" pitchFamily="18" charset="0"/>
                            <a:sym typeface="+mn-ea"/>
                          </a:rPr>
                          <m:t>𝑛</m:t>
                        </m:r>
                      </m:sub>
                    </m:sSub>
                    <m:r>
                      <a:rPr lang="en-US" altLang="zh-CN" sz="2100" i="1">
                        <a:solidFill>
                          <a:schemeClr val="bg1"/>
                        </a:solidFill>
                        <a:latin typeface="Cambria Math" panose="02040503050406030204" pitchFamily="18" charset="0"/>
                        <a:ea typeface="Cambria Math" panose="02040503050406030204" pitchFamily="18" charset="0"/>
                        <a:sym typeface="+mn-ea"/>
                      </a:rPr>
                      <m:t>−</m:t>
                    </m:r>
                    <m:f>
                      <m:fPr>
                        <m:ctrlPr>
                          <a:rPr lang="en-US" altLang="zh-CN" sz="2100" i="1">
                            <a:solidFill>
                              <a:schemeClr val="bg1"/>
                            </a:solidFill>
                            <a:latin typeface="Cambria Math" panose="02040503050406030204" pitchFamily="18" charset="0"/>
                            <a:ea typeface="Cambria Math" panose="02040503050406030204" pitchFamily="18" charset="0"/>
                            <a:sym typeface="+mn-ea"/>
                          </a:rPr>
                        </m:ctrlPr>
                      </m:fPr>
                      <m:num>
                        <m:r>
                          <a:rPr lang="en-US" altLang="zh-CN" sz="2100" i="1">
                            <a:solidFill>
                              <a:schemeClr val="bg1"/>
                            </a:solidFill>
                            <a:latin typeface="Cambria Math" panose="02040503050406030204" pitchFamily="18" charset="0"/>
                            <a:ea typeface="Cambria Math" panose="02040503050406030204" pitchFamily="18" charset="0"/>
                            <a:sym typeface="+mn-ea"/>
                          </a:rPr>
                          <m:t>1</m:t>
                        </m:r>
                      </m:num>
                      <m:den>
                        <m:r>
                          <a:rPr lang="en-US" altLang="zh-CN" sz="2100" i="1">
                            <a:solidFill>
                              <a:schemeClr val="bg1"/>
                            </a:solidFill>
                            <a:latin typeface="Cambria Math" panose="02040503050406030204" pitchFamily="18" charset="0"/>
                            <a:ea typeface="Cambria Math" panose="02040503050406030204" pitchFamily="18" charset="0"/>
                            <a:sym typeface="+mn-ea"/>
                          </a:rPr>
                          <m:t>3</m:t>
                        </m:r>
                      </m:den>
                    </m:f>
                    <m:sSub>
                      <m:sSubPr>
                        <m:ctrlPr>
                          <a:rPr lang="en-US" altLang="zh-CN" sz="2100" i="1">
                            <a:solidFill>
                              <a:schemeClr val="bg1"/>
                            </a:solidFill>
                            <a:latin typeface="Cambria Math" panose="02040503050406030204" pitchFamily="18" charset="0"/>
                            <a:ea typeface="Cambria Math" panose="020405030504060302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sym typeface="+mn-ea"/>
                          </a:rPr>
                          <m:t>𝑇</m:t>
                        </m:r>
                      </m:e>
                      <m:sub>
                        <m:r>
                          <a:rPr lang="en-US" altLang="zh-CN" sz="2100" i="1">
                            <a:solidFill>
                              <a:schemeClr val="bg1"/>
                            </a:solidFill>
                            <a:latin typeface="Cambria Math" panose="02040503050406030204" pitchFamily="18" charset="0"/>
                            <a:ea typeface="Cambria Math" panose="02040503050406030204" pitchFamily="18" charset="0"/>
                            <a:sym typeface="+mn-ea"/>
                          </a:rPr>
                          <m:t>𝑛</m:t>
                        </m:r>
                      </m:sub>
                    </m:sSub>
                  </m:oMath>
                </a14:m>
                <a:r>
                  <a:rPr lang="en-US" altLang="zh-CN" sz="2100" i="1"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p>
              <a:p>
                <a:pPr eaLnBrk="0" hangingPunct="0">
                  <a:buFontTx/>
                  <a:buNone/>
                </a:pP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例如，</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利用</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积分</a:t>
                </a:r>
                <a14:m>
                  <m:oMath xmlns:m="http://schemas.openxmlformats.org/officeDocument/2006/math">
                    <m:nary>
                      <m:naryPr>
                        <m:ctrlPr>
                          <a:rPr lang="zh-CN" altLang="en-US"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up>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f>
                          <m:f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func>
                              <m:func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uncPr>
                              <m:fName>
                                <m:r>
                                  <m:rPr>
                                    <m:sty m:val="p"/>
                                  </m:rPr>
                                  <a:rPr lang="en-US" altLang="zh-CN" sz="210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sin</m:t>
                                </m:r>
                              </m:fName>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func>
                          </m:num>
                          <m:den>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den>
                        </m:f>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e>
                    </m:nary>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的积分区间采用</a:t>
                </a: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4</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等分和</a:t>
                </a: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8</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等分的复合梯形公式算出的结果为</a:t>
                </a:r>
                <a14:m>
                  <m:oMath xmlns:m="http://schemas.openxmlformats.org/officeDocument/2006/math">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𝑇</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4</m:t>
                        </m:r>
                      </m:sub>
                    </m:sSub>
                    <m:r>
                      <a:rPr lang="en-US" altLang="zh-CN" sz="2100" i="1">
                        <a:solidFill>
                          <a:schemeClr val="bg1"/>
                        </a:solidFill>
                        <a:latin typeface="Cambria Math" panose="02040503050406030204" pitchFamily="18" charset="0"/>
                        <a:ea typeface="全新硬笔行书简" panose="02010600040101010101" pitchFamily="2" charset="-122"/>
                        <a:sym typeface="+mn-ea"/>
                      </a:rPr>
                      <m:t>=0.9445135,</m:t>
                    </m:r>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𝑇</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8</m:t>
                        </m:r>
                      </m:sub>
                    </m:sSub>
                    <m:r>
                      <a:rPr lang="en-US" altLang="zh-CN" sz="2100" i="1">
                        <a:solidFill>
                          <a:schemeClr val="bg1"/>
                        </a:solidFill>
                        <a:latin typeface="Cambria Math" panose="02040503050406030204" pitchFamily="18" charset="0"/>
                        <a:ea typeface="全新硬笔行书简" panose="02010600040101010101" pitchFamily="2" charset="-122"/>
                        <a:sym typeface="+mn-ea"/>
                      </a:rPr>
                      <m:t>=0.9456909</m:t>
                    </m:r>
                  </m:oMath>
                </a14:m>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可</a:t>
                </a:r>
                <a14:m>
                  <m:oMath xmlns:m="http://schemas.openxmlformats.org/officeDocument/2006/math">
                    <m:r>
                      <a:rPr lang="zh-CN" altLang="en-US"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给</m:t>
                    </m:r>
                    <m:r>
                      <a:rPr lang="zh-CN" altLang="en-US"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出</m:t>
                    </m:r>
                    <m:nary>
                      <m:naryPr>
                        <m:ctrlPr>
                          <a:rPr lang="zh-CN" altLang="en-US"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up>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f>
                          <m:f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func>
                              <m:func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uncPr>
                              <m:fName>
                                <m:r>
                                  <m:rPr>
                                    <m:sty m:val="p"/>
                                  </m:rPr>
                                  <a:rPr lang="en-US" altLang="zh-CN" sz="210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sin</m:t>
                                </m:r>
                              </m:fName>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func>
                          </m:num>
                          <m:den>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den>
                        </m:f>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e>
                    </m:nary>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的近似值</a:t>
                </a:r>
                <a14:m>
                  <m:oMath xmlns:m="http://schemas.openxmlformats.org/officeDocument/2006/math">
                    <m:r>
                      <a:rPr lang="en-US" altLang="zh-CN" sz="2100" i="1">
                        <a:solidFill>
                          <a:schemeClr val="bg1"/>
                        </a:solidFill>
                        <a:latin typeface="Cambria Math" panose="02040503050406030204" pitchFamily="18" charset="0"/>
                        <a:ea typeface="Cambria Math" panose="02040503050406030204" pitchFamily="18" charset="0"/>
                        <a:sym typeface="+mn-ea"/>
                      </a:rPr>
                      <m:t>𝐼</m:t>
                    </m:r>
                    <m:r>
                      <a:rPr lang="en-US" altLang="zh-CN" sz="2100" i="1">
                        <a:solidFill>
                          <a:schemeClr val="bg1"/>
                        </a:solidFill>
                        <a:latin typeface="Cambria Math" panose="02040503050406030204" pitchFamily="18" charset="0"/>
                        <a:ea typeface="Cambria Math" panose="02040503050406030204" pitchFamily="18" charset="0"/>
                        <a:sym typeface="+mn-ea"/>
                      </a:rPr>
                      <m:t>≈</m:t>
                    </m:r>
                    <m:sSub>
                      <m:sSubPr>
                        <m:ctrlPr>
                          <a:rPr lang="en-US" altLang="zh-CN" sz="2100" i="1">
                            <a:solidFill>
                              <a:schemeClr val="bg1"/>
                            </a:solidFill>
                            <a:latin typeface="Cambria Math" panose="02040503050406030204" pitchFamily="18" charset="0"/>
                            <a:ea typeface="Cambria Math" panose="020405030504060302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sym typeface="+mn-ea"/>
                          </a:rPr>
                          <m:t>𝑇</m:t>
                        </m:r>
                      </m:e>
                      <m:sub>
                        <m:r>
                          <a:rPr lang="en-US" altLang="zh-CN" sz="2100" i="1">
                            <a:solidFill>
                              <a:schemeClr val="bg1"/>
                            </a:solidFill>
                            <a:latin typeface="Cambria Math" panose="02040503050406030204" pitchFamily="18" charset="0"/>
                            <a:ea typeface="Cambria Math" panose="02040503050406030204" pitchFamily="18" charset="0"/>
                            <a:sym typeface="+mn-ea"/>
                          </a:rPr>
                          <m:t>8</m:t>
                        </m:r>
                      </m:sub>
                    </m:sSub>
                    <m:r>
                      <a:rPr lang="en-US" altLang="zh-CN" sz="2100" i="1">
                        <a:solidFill>
                          <a:schemeClr val="bg1"/>
                        </a:solidFill>
                        <a:latin typeface="Cambria Math" panose="02040503050406030204" pitchFamily="18" charset="0"/>
                        <a:ea typeface="Cambria Math" panose="02040503050406030204" pitchFamily="18" charset="0"/>
                        <a:sym typeface="+mn-ea"/>
                      </a:rPr>
                      <m:t>+</m:t>
                    </m:r>
                    <m:f>
                      <m:fPr>
                        <m:ctrlPr>
                          <a:rPr lang="en-US" altLang="zh-CN" sz="2100" i="1">
                            <a:solidFill>
                              <a:schemeClr val="bg1"/>
                            </a:solidFill>
                            <a:latin typeface="Cambria Math" panose="02040503050406030204" pitchFamily="18" charset="0"/>
                            <a:ea typeface="Cambria Math" panose="02040503050406030204" pitchFamily="18" charset="0"/>
                            <a:sym typeface="+mn-ea"/>
                          </a:rPr>
                        </m:ctrlPr>
                      </m:fPr>
                      <m:num>
                        <m:r>
                          <a:rPr lang="en-US" altLang="zh-CN" sz="2100" i="1">
                            <a:solidFill>
                              <a:schemeClr val="bg1"/>
                            </a:solidFill>
                            <a:latin typeface="Cambria Math" panose="02040503050406030204" pitchFamily="18" charset="0"/>
                            <a:ea typeface="Cambria Math" panose="02040503050406030204" pitchFamily="18" charset="0"/>
                            <a:sym typeface="+mn-ea"/>
                          </a:rPr>
                          <m:t>1</m:t>
                        </m:r>
                      </m:num>
                      <m:den>
                        <m:r>
                          <a:rPr lang="en-US" altLang="zh-CN" sz="2100" i="1">
                            <a:solidFill>
                              <a:schemeClr val="bg1"/>
                            </a:solidFill>
                            <a:latin typeface="Cambria Math" panose="02040503050406030204" pitchFamily="18" charset="0"/>
                            <a:ea typeface="Cambria Math" panose="02040503050406030204" pitchFamily="18" charset="0"/>
                            <a:sym typeface="+mn-ea"/>
                          </a:rPr>
                          <m:t>3</m:t>
                        </m:r>
                      </m:den>
                    </m:f>
                    <m:d>
                      <m:dPr>
                        <m:ctrlPr>
                          <a:rPr lang="en-US" altLang="zh-CN" sz="2100" i="1">
                            <a:solidFill>
                              <a:schemeClr val="bg1"/>
                            </a:solidFill>
                            <a:latin typeface="Cambria Math" panose="02040503050406030204" pitchFamily="18" charset="0"/>
                            <a:ea typeface="Cambria Math" panose="02040503050406030204" pitchFamily="18" charset="0"/>
                            <a:sym typeface="+mn-ea"/>
                          </a:rPr>
                        </m:ctrlPr>
                      </m:dPr>
                      <m:e>
                        <m:sSub>
                          <m:sSubPr>
                            <m:ctrlPr>
                              <a:rPr lang="en-US" altLang="zh-CN" sz="2100" i="1">
                                <a:solidFill>
                                  <a:schemeClr val="bg1"/>
                                </a:solidFill>
                                <a:latin typeface="Cambria Math" panose="02040503050406030204" pitchFamily="18" charset="0"/>
                                <a:ea typeface="Cambria Math" panose="020405030504060302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sym typeface="+mn-ea"/>
                              </a:rPr>
                              <m:t>𝑇</m:t>
                            </m:r>
                          </m:e>
                          <m:sub>
                            <m:r>
                              <a:rPr lang="en-US" altLang="zh-CN" sz="2100" i="1">
                                <a:solidFill>
                                  <a:schemeClr val="bg1"/>
                                </a:solidFill>
                                <a:latin typeface="Cambria Math" panose="02040503050406030204" pitchFamily="18" charset="0"/>
                                <a:ea typeface="Cambria Math" panose="02040503050406030204" pitchFamily="18" charset="0"/>
                                <a:sym typeface="+mn-ea"/>
                              </a:rPr>
                              <m:t>8</m:t>
                            </m:r>
                          </m:sub>
                        </m:sSub>
                        <m:sSub>
                          <m:sSubPr>
                            <m:ctrlPr>
                              <a:rPr lang="en-US" altLang="zh-CN" sz="2100" i="1">
                                <a:solidFill>
                                  <a:schemeClr val="bg1"/>
                                </a:solidFill>
                                <a:latin typeface="Cambria Math" panose="02040503050406030204" pitchFamily="18" charset="0"/>
                                <a:ea typeface="Cambria Math" panose="020405030504060302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sym typeface="+mn-ea"/>
                              </a:rPr>
                              <m:t>−</m:t>
                            </m:r>
                            <m:r>
                              <a:rPr lang="en-US" altLang="zh-CN" sz="2100" i="1">
                                <a:solidFill>
                                  <a:schemeClr val="bg1"/>
                                </a:solidFill>
                                <a:latin typeface="Cambria Math" panose="02040503050406030204" pitchFamily="18" charset="0"/>
                                <a:ea typeface="Cambria Math" panose="02040503050406030204" pitchFamily="18" charset="0"/>
                                <a:sym typeface="+mn-ea"/>
                              </a:rPr>
                              <m:t>𝑇</m:t>
                            </m:r>
                          </m:e>
                          <m:sub>
                            <m:r>
                              <a:rPr lang="en-US" altLang="zh-CN" sz="2100" i="1">
                                <a:solidFill>
                                  <a:schemeClr val="bg1"/>
                                </a:solidFill>
                                <a:latin typeface="Cambria Math" panose="02040503050406030204" pitchFamily="18" charset="0"/>
                                <a:ea typeface="Cambria Math" panose="02040503050406030204" pitchFamily="18" charset="0"/>
                                <a:sym typeface="+mn-ea"/>
                              </a:rPr>
                              <m:t>4</m:t>
                            </m:r>
                          </m:sub>
                        </m:sSub>
                      </m:e>
                    </m:d>
                    <m:r>
                      <a:rPr lang="en-US" altLang="zh-CN" sz="2100" i="1">
                        <a:solidFill>
                          <a:schemeClr val="bg1"/>
                        </a:solidFill>
                        <a:latin typeface="Cambria Math" panose="02040503050406030204" pitchFamily="18" charset="0"/>
                        <a:ea typeface="Cambria Math" panose="02040503050406030204" pitchFamily="18" charset="0"/>
                        <a:sym typeface="+mn-ea"/>
                      </a:rPr>
                      <m:t>=</m:t>
                    </m:r>
                    <m:f>
                      <m:fPr>
                        <m:ctrlPr>
                          <a:rPr lang="en-US" altLang="zh-CN" sz="2100" i="1">
                            <a:solidFill>
                              <a:schemeClr val="bg1"/>
                            </a:solidFill>
                            <a:latin typeface="Cambria Math" panose="02040503050406030204" pitchFamily="18" charset="0"/>
                            <a:ea typeface="Cambria Math" panose="02040503050406030204" pitchFamily="18" charset="0"/>
                            <a:sym typeface="+mn-ea"/>
                          </a:rPr>
                        </m:ctrlPr>
                      </m:fPr>
                      <m:num>
                        <m:r>
                          <a:rPr lang="en-US" altLang="zh-CN" sz="2100" i="1">
                            <a:solidFill>
                              <a:schemeClr val="bg1"/>
                            </a:solidFill>
                            <a:latin typeface="Cambria Math" panose="02040503050406030204" pitchFamily="18" charset="0"/>
                            <a:ea typeface="Cambria Math" panose="02040503050406030204" pitchFamily="18" charset="0"/>
                            <a:sym typeface="+mn-ea"/>
                          </a:rPr>
                          <m:t>4</m:t>
                        </m:r>
                      </m:num>
                      <m:den>
                        <m:r>
                          <a:rPr lang="en-US" altLang="zh-CN" sz="2100" i="1">
                            <a:solidFill>
                              <a:schemeClr val="bg1"/>
                            </a:solidFill>
                            <a:latin typeface="Cambria Math" panose="02040503050406030204" pitchFamily="18" charset="0"/>
                            <a:ea typeface="Cambria Math" panose="02040503050406030204" pitchFamily="18" charset="0"/>
                            <a:sym typeface="+mn-ea"/>
                          </a:rPr>
                          <m:t>3</m:t>
                        </m:r>
                      </m:den>
                    </m:f>
                    <m:r>
                      <a:rPr lang="en-US" altLang="zh-CN" sz="2100" i="1">
                        <a:solidFill>
                          <a:schemeClr val="bg1"/>
                        </a:solidFill>
                        <a:latin typeface="Cambria Math" panose="02040503050406030204" pitchFamily="18" charset="0"/>
                        <a:ea typeface="Cambria Math" panose="02040503050406030204" pitchFamily="18" charset="0"/>
                        <a:sym typeface="+mn-ea"/>
                      </a:rPr>
                      <m:t>×0.9456909−</m:t>
                    </m:r>
                    <m:f>
                      <m:fPr>
                        <m:ctrlPr>
                          <a:rPr lang="en-US" altLang="zh-CN" sz="2100" i="1">
                            <a:solidFill>
                              <a:schemeClr val="bg1"/>
                            </a:solidFill>
                            <a:latin typeface="Cambria Math" panose="02040503050406030204" pitchFamily="18" charset="0"/>
                            <a:ea typeface="Cambria Math" panose="02040503050406030204" pitchFamily="18" charset="0"/>
                            <a:sym typeface="+mn-ea"/>
                          </a:rPr>
                        </m:ctrlPr>
                      </m:fPr>
                      <m:num>
                        <m:r>
                          <a:rPr lang="en-US" altLang="zh-CN" sz="2100" i="1">
                            <a:solidFill>
                              <a:schemeClr val="bg1"/>
                            </a:solidFill>
                            <a:latin typeface="Cambria Math" panose="02040503050406030204" pitchFamily="18" charset="0"/>
                            <a:ea typeface="Cambria Math" panose="02040503050406030204" pitchFamily="18" charset="0"/>
                            <a:sym typeface="+mn-ea"/>
                          </a:rPr>
                          <m:t>1</m:t>
                        </m:r>
                      </m:num>
                      <m:den>
                        <m:r>
                          <a:rPr lang="en-US" altLang="zh-CN" sz="2100" i="1">
                            <a:solidFill>
                              <a:schemeClr val="bg1"/>
                            </a:solidFill>
                            <a:latin typeface="Cambria Math" panose="02040503050406030204" pitchFamily="18" charset="0"/>
                            <a:ea typeface="Cambria Math" panose="02040503050406030204" pitchFamily="18" charset="0"/>
                            <a:sym typeface="+mn-ea"/>
                          </a:rPr>
                          <m:t>3</m:t>
                        </m:r>
                      </m:den>
                    </m:f>
                    <m:r>
                      <a:rPr lang="en-US" altLang="zh-CN" sz="2100" i="1">
                        <a:solidFill>
                          <a:schemeClr val="bg1"/>
                        </a:solidFill>
                        <a:latin typeface="Cambria Math" panose="02040503050406030204" pitchFamily="18" charset="0"/>
                        <a:ea typeface="Cambria Math" panose="02040503050406030204" pitchFamily="18" charset="0"/>
                        <a:sym typeface="+mn-ea"/>
                      </a:rPr>
                      <m:t>×0.9445135≈0.9460834</m:t>
                    </m:r>
                  </m:oMath>
                </a14:m>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a:t>
                </a:r>
              </a:p>
              <a:p>
                <a:pPr eaLnBrk="0" hangingPunct="0">
                  <a:buFontTx/>
                  <a:buNone/>
                </a:pP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事实上，</a:t>
                </a:r>
                <a14:m>
                  <m:oMath xmlns:m="http://schemas.openxmlformats.org/officeDocument/2006/math">
                    <m:nary>
                      <m:naryPr>
                        <m:ctrlPr>
                          <a:rPr lang="zh-CN" altLang="en-US"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up>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f>
                          <m:f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func>
                              <m:func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uncPr>
                              <m:fName>
                                <m:r>
                                  <m:rPr>
                                    <m:sty m:val="p"/>
                                  </m:rPr>
                                  <a:rPr lang="en-US" altLang="zh-CN" sz="210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sin</m:t>
                                </m:r>
                              </m:fName>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func>
                          </m:num>
                          <m:den>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den>
                        </m:f>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e>
                    </m:nary>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10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0.94608307</m:t>
                    </m:r>
                    <m: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a:t>
                </a:r>
                <a14:m>
                  <m:oMath xmlns:m="http://schemas.openxmlformats.org/officeDocument/2006/math">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𝑇</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4</m:t>
                        </m:r>
                      </m:sub>
                    </m:sSub>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a:t>
                </a:r>
                <a14:m>
                  <m:oMath xmlns:m="http://schemas.openxmlformats.org/officeDocument/2006/math">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𝑇</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8</m:t>
                        </m:r>
                      </m:sub>
                    </m:sSub>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的精度都不高（</a:t>
                </a: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2</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位和</a:t>
                </a: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3</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位有疚数字，但这两个近似值的一个加权平均值</a:t>
                </a:r>
                <a14:m>
                  <m:oMath xmlns:m="http://schemas.openxmlformats.org/officeDocument/2006/math">
                    <m:f>
                      <m:fPr>
                        <m:ctrlPr>
                          <a:rPr lang="en-US" altLang="zh-CN" sz="2100" i="1">
                            <a:solidFill>
                              <a:schemeClr val="bg1"/>
                            </a:solidFill>
                            <a:latin typeface="Cambria Math" panose="02040503050406030204" pitchFamily="18" charset="0"/>
                            <a:ea typeface="Cambria Math" panose="02040503050406030204" pitchFamily="18" charset="0"/>
                            <a:sym typeface="+mn-ea"/>
                          </a:rPr>
                        </m:ctrlPr>
                      </m:fPr>
                      <m:num>
                        <m:r>
                          <a:rPr lang="en-US" altLang="zh-CN" sz="2100" i="1">
                            <a:solidFill>
                              <a:schemeClr val="bg1"/>
                            </a:solidFill>
                            <a:latin typeface="Cambria Math" panose="02040503050406030204" pitchFamily="18" charset="0"/>
                            <a:ea typeface="Cambria Math" panose="02040503050406030204" pitchFamily="18" charset="0"/>
                            <a:sym typeface="+mn-ea"/>
                          </a:rPr>
                          <m:t>4</m:t>
                        </m:r>
                      </m:num>
                      <m:den>
                        <m:r>
                          <a:rPr lang="en-US" altLang="zh-CN" sz="2100" i="1">
                            <a:solidFill>
                              <a:schemeClr val="bg1"/>
                            </a:solidFill>
                            <a:latin typeface="Cambria Math" panose="02040503050406030204" pitchFamily="18" charset="0"/>
                            <a:ea typeface="Cambria Math" panose="02040503050406030204" pitchFamily="18" charset="0"/>
                            <a:sym typeface="+mn-ea"/>
                          </a:rPr>
                          <m:t>3</m:t>
                        </m:r>
                      </m:den>
                    </m:f>
                    <m:sSub>
                      <m:sSubPr>
                        <m:ctrlPr>
                          <a:rPr lang="en-US" altLang="zh-CN" sz="2100" i="1">
                            <a:solidFill>
                              <a:schemeClr val="bg1"/>
                            </a:solidFill>
                            <a:latin typeface="Cambria Math" panose="02040503050406030204" pitchFamily="18" charset="0"/>
                            <a:ea typeface="Cambria Math" panose="020405030504060302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sym typeface="+mn-ea"/>
                          </a:rPr>
                          <m:t>𝑇</m:t>
                        </m:r>
                      </m:e>
                      <m:sub>
                        <m:r>
                          <a:rPr lang="en-US" altLang="zh-CN" sz="2100" i="1">
                            <a:solidFill>
                              <a:schemeClr val="bg1"/>
                            </a:solidFill>
                            <a:latin typeface="Cambria Math" panose="02040503050406030204" pitchFamily="18" charset="0"/>
                            <a:ea typeface="Cambria Math" panose="02040503050406030204" pitchFamily="18" charset="0"/>
                            <a:sym typeface="+mn-ea"/>
                          </a:rPr>
                          <m:t>2</m:t>
                        </m:r>
                        <m:r>
                          <a:rPr lang="en-US" altLang="zh-CN" sz="2100" i="1">
                            <a:solidFill>
                              <a:schemeClr val="bg1"/>
                            </a:solidFill>
                            <a:latin typeface="Cambria Math" panose="02040503050406030204" pitchFamily="18" charset="0"/>
                            <a:ea typeface="Cambria Math" panose="02040503050406030204" pitchFamily="18" charset="0"/>
                            <a:sym typeface="+mn-ea"/>
                          </a:rPr>
                          <m:t>𝑛</m:t>
                        </m:r>
                      </m:sub>
                    </m:sSub>
                    <m:r>
                      <a:rPr lang="en-US" altLang="zh-CN" sz="2100" i="1">
                        <a:solidFill>
                          <a:schemeClr val="bg1"/>
                        </a:solidFill>
                        <a:latin typeface="Cambria Math" panose="02040503050406030204" pitchFamily="18" charset="0"/>
                        <a:ea typeface="Cambria Math" panose="02040503050406030204" pitchFamily="18" charset="0"/>
                        <a:sym typeface="+mn-ea"/>
                      </a:rPr>
                      <m:t>−</m:t>
                    </m:r>
                    <m:f>
                      <m:fPr>
                        <m:ctrlPr>
                          <a:rPr lang="en-US" altLang="zh-CN" sz="2100" i="1">
                            <a:solidFill>
                              <a:schemeClr val="bg1"/>
                            </a:solidFill>
                            <a:latin typeface="Cambria Math" panose="02040503050406030204" pitchFamily="18" charset="0"/>
                            <a:ea typeface="Cambria Math" panose="02040503050406030204" pitchFamily="18" charset="0"/>
                            <a:sym typeface="+mn-ea"/>
                          </a:rPr>
                        </m:ctrlPr>
                      </m:fPr>
                      <m:num>
                        <m:r>
                          <a:rPr lang="en-US" altLang="zh-CN" sz="2100" i="1">
                            <a:solidFill>
                              <a:schemeClr val="bg1"/>
                            </a:solidFill>
                            <a:latin typeface="Cambria Math" panose="02040503050406030204" pitchFamily="18" charset="0"/>
                            <a:ea typeface="Cambria Math" panose="02040503050406030204" pitchFamily="18" charset="0"/>
                            <a:sym typeface="+mn-ea"/>
                          </a:rPr>
                          <m:t>1</m:t>
                        </m:r>
                      </m:num>
                      <m:den>
                        <m:r>
                          <a:rPr lang="en-US" altLang="zh-CN" sz="2100" i="1">
                            <a:solidFill>
                              <a:schemeClr val="bg1"/>
                            </a:solidFill>
                            <a:latin typeface="Cambria Math" panose="02040503050406030204" pitchFamily="18" charset="0"/>
                            <a:ea typeface="Cambria Math" panose="02040503050406030204" pitchFamily="18" charset="0"/>
                            <a:sym typeface="+mn-ea"/>
                          </a:rPr>
                          <m:t>3</m:t>
                        </m:r>
                      </m:den>
                    </m:f>
                    <m:sSub>
                      <m:sSubPr>
                        <m:ctrlPr>
                          <a:rPr lang="en-US" altLang="zh-CN" sz="2100" i="1">
                            <a:solidFill>
                              <a:schemeClr val="bg1"/>
                            </a:solidFill>
                            <a:latin typeface="Cambria Math" panose="02040503050406030204" pitchFamily="18" charset="0"/>
                            <a:ea typeface="Cambria Math" panose="020405030504060302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sym typeface="+mn-ea"/>
                          </a:rPr>
                          <m:t>𝑇</m:t>
                        </m:r>
                      </m:e>
                      <m:sub>
                        <m:r>
                          <a:rPr lang="en-US" altLang="zh-CN" sz="2100" i="1">
                            <a:solidFill>
                              <a:schemeClr val="bg1"/>
                            </a:solidFill>
                            <a:latin typeface="Cambria Math" panose="02040503050406030204" pitchFamily="18" charset="0"/>
                            <a:ea typeface="Cambria Math" panose="02040503050406030204" pitchFamily="18" charset="0"/>
                            <a:sym typeface="+mn-ea"/>
                          </a:rPr>
                          <m:t>𝑛</m:t>
                        </m:r>
                      </m:sub>
                    </m:sSub>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作为</a:t>
                </a:r>
                <a:r>
                  <a:rPr lang="en-US" altLang="zh-CN" sz="2100" i="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I</a:t>
                </a: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的近似值却有很好的精度（具有</a:t>
                </a: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6</a:t>
                </a: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位有效数字）！</a:t>
                </a:r>
                <a:endParaRPr lang="en-US" altLang="zh-CN" sz="2100" i="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343011" y="1200211"/>
                <a:ext cx="8457978" cy="5100371"/>
              </a:xfrm>
              <a:prstGeom prst="rect">
                <a:avLst/>
              </a:prstGeom>
              <a:blipFill>
                <a:blip r:embed="rId2"/>
                <a:stretch>
                  <a:fillRect l="-865" t="-836" r="-648"/>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88391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5">
                                            <p:txEl>
                                              <p:pRg st="0" end="0"/>
                                            </p:txEl>
                                          </p:spTgt>
                                        </p:tgtEl>
                                        <p:attrNameLst>
                                          <p:attrName>style.visibility</p:attrName>
                                        </p:attrNameLst>
                                      </p:cBhvr>
                                      <p:to>
                                        <p:strVal val="visible"/>
                                      </p:to>
                                    </p:set>
                                    <p:animEffect transition="in" filter="fade">
                                      <p:cBhvr>
                                        <p:cTn id="14" dur="500"/>
                                        <p:tgtEl>
                                          <p:spTgt spid="2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animEffect transition="in" filter="fade">
                                      <p:cBhvr>
                                        <p:cTn id="19" dur="500"/>
                                        <p:tgtEl>
                                          <p:spTgt spid="2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
                                            <p:txEl>
                                              <p:pRg st="3" end="3"/>
                                            </p:txEl>
                                          </p:spTgt>
                                        </p:tgtEl>
                                        <p:attrNameLst>
                                          <p:attrName>style.visibility</p:attrName>
                                        </p:attrNameLst>
                                      </p:cBhvr>
                                      <p:to>
                                        <p:strVal val="visible"/>
                                      </p:to>
                                    </p:set>
                                    <p:animEffect transition="in" filter="fade">
                                      <p:cBhvr>
                                        <p:cTn id="29" dur="500"/>
                                        <p:tgtEl>
                                          <p:spTgt spid="2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xEl>
                                              <p:pRg st="4" end="4"/>
                                            </p:txEl>
                                          </p:spTgt>
                                        </p:tgtEl>
                                        <p:attrNameLst>
                                          <p:attrName>style.visibility</p:attrName>
                                        </p:attrNameLst>
                                      </p:cBhvr>
                                      <p:to>
                                        <p:strVal val="visible"/>
                                      </p:to>
                                    </p:set>
                                    <p:animEffect transition="in" filter="fade">
                                      <p:cBhvr>
                                        <p:cTn id="34" dur="500"/>
                                        <p:tgtEl>
                                          <p:spTgt spid="2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xEl>
                                              <p:pRg st="6" end="6"/>
                                            </p:txEl>
                                          </p:spTgt>
                                        </p:tgtEl>
                                        <p:attrNameLst>
                                          <p:attrName>style.visibility</p:attrName>
                                        </p:attrNameLst>
                                      </p:cBhvr>
                                      <p:to>
                                        <p:strVal val="visible"/>
                                      </p:to>
                                    </p:set>
                                    <p:animEffect transition="in" filter="fade">
                                      <p:cBhvr>
                                        <p:cTn id="39" dur="500"/>
                                        <p:tgtEl>
                                          <p:spTgt spid="2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5" name="文本框 24"/>
              <p:cNvSpPr txBox="1"/>
              <p:nvPr/>
            </p:nvSpPr>
            <p:spPr bwMode="auto">
              <a:xfrm>
                <a:off x="343011" y="1200211"/>
                <a:ext cx="8457978" cy="4554195"/>
              </a:xfrm>
              <a:prstGeom prst="rect">
                <a:avLst/>
              </a:prstGeom>
              <a:noFill/>
              <a:ln>
                <a:noFill/>
              </a:ln>
            </p:spPr>
            <p:txBody>
              <a:bodyPr wrap="square" rtlCol="0">
                <a:spAutoFit/>
              </a:bodyPr>
              <a:lstStyle/>
              <a:p>
                <a:pPr eaLnBrk="0" hangingPunct="0">
                  <a:buFontTx/>
                  <a:buNone/>
                </a:pP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3.2 </a:t>
                </a: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龙贝格公式</a:t>
                </a:r>
                <a:endPar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    </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可以直接验证，二分前后的两个积分值</a:t>
                </a:r>
                <a14:m>
                  <m:oMath xmlns:m="http://schemas.openxmlformats.org/officeDocument/2006/math">
                    <m:sSub>
                      <m:sSubPr>
                        <m:ctrlPr>
                          <a:rPr lang="en-US" altLang="zh-CN" sz="2100" i="1">
                            <a:solidFill>
                              <a:schemeClr val="bg1"/>
                            </a:solidFill>
                            <a:latin typeface="Cambria Math" panose="02040503050406030204" pitchFamily="18" charset="0"/>
                            <a:ea typeface="Cambria Math" panose="020405030504060302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sym typeface="+mn-ea"/>
                          </a:rPr>
                          <m:t>𝑇</m:t>
                        </m:r>
                      </m:e>
                      <m:sub>
                        <m:r>
                          <a:rPr lang="en-US" altLang="zh-CN" sz="2100" i="1">
                            <a:solidFill>
                              <a:schemeClr val="bg1"/>
                            </a:solidFill>
                            <a:latin typeface="Cambria Math" panose="02040503050406030204" pitchFamily="18" charset="0"/>
                            <a:ea typeface="Cambria Math" panose="02040503050406030204" pitchFamily="18" charset="0"/>
                            <a:sym typeface="+mn-ea"/>
                          </a:rPr>
                          <m:t>𝑛</m:t>
                        </m:r>
                      </m:sub>
                    </m:sSub>
                    <m:r>
                      <a:rPr lang="zh-CN" altLang="en-US" sz="2100" i="1">
                        <a:solidFill>
                          <a:schemeClr val="bg1"/>
                        </a:solidFill>
                        <a:latin typeface="Cambria Math" panose="02040503050406030204" pitchFamily="18" charset="0"/>
                        <a:ea typeface="Cambria Math" panose="02040503050406030204" pitchFamily="18" charset="0"/>
                        <a:sym typeface="+mn-ea"/>
                      </a:rPr>
                      <m:t>、</m:t>
                    </m:r>
                    <m:sSub>
                      <m:sSubPr>
                        <m:ctrlPr>
                          <a:rPr lang="en-US" altLang="zh-CN" sz="2100" i="1">
                            <a:solidFill>
                              <a:schemeClr val="bg1"/>
                            </a:solidFill>
                            <a:latin typeface="Cambria Math" panose="02040503050406030204" pitchFamily="18" charset="0"/>
                            <a:ea typeface="Cambria Math" panose="020405030504060302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sym typeface="+mn-ea"/>
                          </a:rPr>
                          <m:t>𝑇</m:t>
                        </m:r>
                      </m:e>
                      <m:sub>
                        <m:r>
                          <a:rPr lang="en-US" altLang="zh-CN" sz="2100" i="1">
                            <a:solidFill>
                              <a:schemeClr val="bg1"/>
                            </a:solidFill>
                            <a:latin typeface="Cambria Math" panose="02040503050406030204" pitchFamily="18" charset="0"/>
                            <a:ea typeface="Cambria Math" panose="02040503050406030204" pitchFamily="18" charset="0"/>
                            <a:sym typeface="+mn-ea"/>
                          </a:rPr>
                          <m:t>2</m:t>
                        </m:r>
                        <m:r>
                          <a:rPr lang="en-US" altLang="zh-CN" sz="2100" i="1">
                            <a:solidFill>
                              <a:schemeClr val="bg1"/>
                            </a:solidFill>
                            <a:latin typeface="Cambria Math" panose="02040503050406030204" pitchFamily="18" charset="0"/>
                            <a:ea typeface="Cambria Math" panose="02040503050406030204" pitchFamily="18" charset="0"/>
                            <a:sym typeface="+mn-ea"/>
                          </a:rPr>
                          <m:t>𝑛</m:t>
                        </m:r>
                      </m:sub>
                    </m:sSub>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的线性组合恰好是复合辛普森法的积分值</a:t>
                </a:r>
                <a14:m>
                  <m:oMath xmlns:m="http://schemas.openxmlformats.org/officeDocument/2006/math">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𝑆</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b>
                    </m:sSub>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zh-CN" altLang="en-US" sz="2100" i="1">
                        <a:solidFill>
                          <a:schemeClr val="bg1"/>
                        </a:solidFill>
                        <a:latin typeface="Cambria Math" panose="02040503050406030204" pitchFamily="18" charset="0"/>
                        <a:ea typeface="全新硬笔行书简" panose="02010600040101010101" pitchFamily="2" charset="-122"/>
                        <a:sym typeface="+mn-ea"/>
                      </a:rPr>
                      <m:t>即</m:t>
                    </m:r>
                  </m:oMath>
                </a14:m>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algn="ctr" eaLnBrk="0" hangingPunct="0">
                  <a:buFontTx/>
                  <a:buNone/>
                </a:pPr>
                <a14:m>
                  <m:oMath xmlns:m="http://schemas.openxmlformats.org/officeDocument/2006/math">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𝑆</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b>
                    </m:sSub>
                    <m:r>
                      <a:rPr lang="en-US" altLang="zh-CN" sz="2100"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fPr>
                      <m:num>
                        <m:r>
                          <a:rPr lang="en-US" altLang="zh-CN" sz="2100" i="1">
                            <a:solidFill>
                              <a:schemeClr val="bg1"/>
                            </a:solidFill>
                            <a:latin typeface="Cambria Math" panose="02040503050406030204" pitchFamily="18" charset="0"/>
                            <a:ea typeface="全新硬笔行书简" panose="02010600040101010101" pitchFamily="2" charset="-122"/>
                            <a:sym typeface="+mn-ea"/>
                          </a:rPr>
                          <m:t>4</m:t>
                        </m:r>
                      </m:num>
                      <m:den>
                        <m:r>
                          <a:rPr lang="en-US" altLang="zh-CN" sz="2100" i="1">
                            <a:solidFill>
                              <a:schemeClr val="bg1"/>
                            </a:solidFill>
                            <a:latin typeface="Cambria Math" panose="02040503050406030204" pitchFamily="18" charset="0"/>
                            <a:ea typeface="全新硬笔行书简" panose="02010600040101010101" pitchFamily="2" charset="-122"/>
                            <a:sym typeface="+mn-ea"/>
                          </a:rPr>
                          <m:t>3</m:t>
                        </m:r>
                      </m:den>
                    </m:f>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𝑇</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2</m:t>
                        </m:r>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b>
                    </m:sSub>
                    <m:r>
                      <a:rPr lang="en-US" altLang="zh-CN" sz="2100"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fPr>
                      <m:num>
                        <m:r>
                          <a:rPr lang="en-US" altLang="zh-CN" sz="2100" i="1">
                            <a:solidFill>
                              <a:schemeClr val="bg1"/>
                            </a:solidFill>
                            <a:latin typeface="Cambria Math" panose="02040503050406030204" pitchFamily="18" charset="0"/>
                            <a:ea typeface="全新硬笔行书简" panose="02010600040101010101" pitchFamily="2" charset="-122"/>
                            <a:sym typeface="+mn-ea"/>
                          </a:rPr>
                          <m:t>1</m:t>
                        </m:r>
                      </m:num>
                      <m:den>
                        <m:r>
                          <a:rPr lang="en-US" altLang="zh-CN" sz="2100" i="1">
                            <a:solidFill>
                              <a:schemeClr val="bg1"/>
                            </a:solidFill>
                            <a:latin typeface="Cambria Math" panose="02040503050406030204" pitchFamily="18" charset="0"/>
                            <a:ea typeface="全新硬笔行书简" panose="02010600040101010101" pitchFamily="2" charset="-122"/>
                            <a:sym typeface="+mn-ea"/>
                          </a:rPr>
                          <m:t>3</m:t>
                        </m:r>
                      </m:den>
                    </m:f>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𝑇</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b>
                    </m:sSub>
                  </m:oMath>
                </a14:m>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                            </a:t>
                </a: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1</a:t>
                </a: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endPar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同理，由于复合辛普森公式的余项与</a:t>
                </a:r>
                <a14:m>
                  <m:oMath xmlns:m="http://schemas.openxmlformats.org/officeDocument/2006/math">
                    <m:sSup>
                      <m:sSup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pPr>
                      <m:e>
                        <m:r>
                          <a:rPr lang="en-US" altLang="zh-CN" sz="2100" i="1">
                            <a:solidFill>
                              <a:schemeClr val="bg1"/>
                            </a:solidFill>
                            <a:latin typeface="Cambria Math" panose="02040503050406030204" pitchFamily="18" charset="0"/>
                            <a:ea typeface="全新硬笔行书简" panose="02010600040101010101" pitchFamily="2" charset="-122"/>
                            <a:sym typeface="+mn-ea"/>
                          </a:rPr>
                          <m:t>h</m:t>
                        </m:r>
                      </m:e>
                      <m:sup>
                        <m:r>
                          <a:rPr lang="en-US" altLang="zh-CN" sz="2100" i="1">
                            <a:solidFill>
                              <a:schemeClr val="bg1"/>
                            </a:solidFill>
                            <a:latin typeface="Cambria Math" panose="02040503050406030204" pitchFamily="18" charset="0"/>
                            <a:ea typeface="全新硬笔行书简" panose="02010600040101010101" pitchFamily="2" charset="-122"/>
                            <a:sym typeface="+mn-ea"/>
                          </a:rPr>
                          <m:t>4</m:t>
                        </m:r>
                      </m:sup>
                    </m:sSup>
                    <m:r>
                      <a:rPr lang="zh-CN" altLang="en-US" sz="2100" i="1">
                        <a:solidFill>
                          <a:schemeClr val="bg1"/>
                        </a:solidFill>
                        <a:latin typeface="Cambria Math" panose="02040503050406030204" pitchFamily="18" charset="0"/>
                        <a:ea typeface="全新硬笔行书简" panose="02010600040101010101" pitchFamily="2" charset="-122"/>
                        <a:sym typeface="+mn-ea"/>
                      </a:rPr>
                      <m:t>成</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正比，从而</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algn="ctr" eaLnBrk="0" hangingPunct="0">
                  <a:buFontTx/>
                  <a:buNone/>
                </a:pPr>
                <a14:m>
                  <m:oMath xmlns:m="http://schemas.openxmlformats.org/officeDocument/2006/math">
                    <m:f>
                      <m:f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fPr>
                      <m:num>
                        <m:r>
                          <a:rPr lang="en-US" altLang="zh-CN" sz="2100" i="1">
                            <a:solidFill>
                              <a:schemeClr val="bg1"/>
                            </a:solidFill>
                            <a:latin typeface="Cambria Math" panose="02040503050406030204" pitchFamily="18" charset="0"/>
                            <a:ea typeface="全新硬笔行书简" panose="02010600040101010101" pitchFamily="2" charset="-122"/>
                            <a:sym typeface="+mn-ea"/>
                          </a:rPr>
                          <m:t>𝐼</m:t>
                        </m:r>
                        <m:r>
                          <a:rPr lang="en-US" altLang="zh-CN" sz="2100" i="1">
                            <a:solidFill>
                              <a:schemeClr val="bg1"/>
                            </a:solidFill>
                            <a:latin typeface="Cambria Math" panose="02040503050406030204" pitchFamily="18" charset="0"/>
                            <a:ea typeface="全新硬笔行书简" panose="02010600040101010101" pitchFamily="2" charset="-122"/>
                            <a:sym typeface="+mn-ea"/>
                          </a:rPr>
                          <m:t>−</m:t>
                        </m:r>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𝑆</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2</m:t>
                            </m:r>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b>
                        </m:sSub>
                      </m:num>
                      <m:den>
                        <m:r>
                          <a:rPr lang="en-US" altLang="zh-CN" sz="2100" i="1">
                            <a:solidFill>
                              <a:schemeClr val="bg1"/>
                            </a:solidFill>
                            <a:latin typeface="Cambria Math" panose="02040503050406030204" pitchFamily="18" charset="0"/>
                            <a:ea typeface="全新硬笔行书简" panose="02010600040101010101" pitchFamily="2" charset="-122"/>
                            <a:sym typeface="+mn-ea"/>
                          </a:rPr>
                          <m:t>𝐼</m:t>
                        </m:r>
                        <m:r>
                          <a:rPr lang="en-US" altLang="zh-CN" sz="2100" i="1">
                            <a:solidFill>
                              <a:schemeClr val="bg1"/>
                            </a:solidFill>
                            <a:latin typeface="Cambria Math" panose="02040503050406030204" pitchFamily="18" charset="0"/>
                            <a:ea typeface="全新硬笔行书简" panose="02010600040101010101" pitchFamily="2" charset="-122"/>
                            <a:sym typeface="+mn-ea"/>
                          </a:rPr>
                          <m:t>−</m:t>
                        </m:r>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𝑆</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b>
                        </m:sSub>
                      </m:den>
                    </m:f>
                    <m:r>
                      <a:rPr lang="en-US" altLang="zh-CN" sz="2100" i="1">
                        <a:solidFill>
                          <a:schemeClr val="bg1"/>
                        </a:solidFill>
                        <a:latin typeface="Cambria Math" panose="02040503050406030204" pitchFamily="18" charset="0"/>
                        <a:ea typeface="Cambria Math" panose="02040503050406030204" pitchFamily="18" charset="0"/>
                        <a:sym typeface="+mn-ea"/>
                      </a:rPr>
                      <m:t>≈</m:t>
                    </m:r>
                    <m:f>
                      <m:fPr>
                        <m:ctrlPr>
                          <a:rPr lang="en-US" altLang="zh-CN" sz="2100" i="1">
                            <a:solidFill>
                              <a:schemeClr val="bg1"/>
                            </a:solidFill>
                            <a:latin typeface="Cambria Math" panose="02040503050406030204" pitchFamily="18" charset="0"/>
                            <a:ea typeface="Cambria Math" panose="02040503050406030204" pitchFamily="18" charset="0"/>
                            <a:sym typeface="+mn-ea"/>
                          </a:rPr>
                        </m:ctrlPr>
                      </m:fPr>
                      <m:num>
                        <m:r>
                          <a:rPr lang="en-US" altLang="zh-CN" sz="2100" i="1">
                            <a:solidFill>
                              <a:schemeClr val="bg1"/>
                            </a:solidFill>
                            <a:latin typeface="Cambria Math" panose="02040503050406030204" pitchFamily="18" charset="0"/>
                            <a:ea typeface="Cambria Math" panose="02040503050406030204" pitchFamily="18" charset="0"/>
                            <a:sym typeface="+mn-ea"/>
                          </a:rPr>
                          <m:t>1</m:t>
                        </m:r>
                      </m:num>
                      <m:den>
                        <m:r>
                          <a:rPr lang="en-US" altLang="zh-CN" sz="2100" i="1">
                            <a:solidFill>
                              <a:schemeClr val="bg1"/>
                            </a:solidFill>
                            <a:latin typeface="Cambria Math" panose="02040503050406030204" pitchFamily="18" charset="0"/>
                            <a:ea typeface="Cambria Math" panose="02040503050406030204" pitchFamily="18" charset="0"/>
                            <a:sym typeface="+mn-ea"/>
                          </a:rPr>
                          <m:t>16</m:t>
                        </m:r>
                      </m:den>
                    </m:f>
                    <m:r>
                      <a:rPr lang="en-US" altLang="zh-CN" sz="2100" i="1">
                        <a:solidFill>
                          <a:schemeClr val="bg1"/>
                        </a:solidFill>
                        <a:latin typeface="Cambria Math" panose="02040503050406030204" pitchFamily="18" charset="0"/>
                        <a:ea typeface="Cambria Math" panose="02040503050406030204" pitchFamily="18" charset="0"/>
                        <a:sym typeface="+mn-ea"/>
                      </a:rPr>
                      <m:t>,</m:t>
                    </m:r>
                    <m:r>
                      <m:rPr>
                        <m:sty m:val="p"/>
                      </m:rPr>
                      <a:rPr lang="en-US" altLang="zh-CN" sz="2100">
                        <a:solidFill>
                          <a:schemeClr val="bg1"/>
                        </a:solidFill>
                        <a:latin typeface="Cambria Math" panose="02040503050406030204" pitchFamily="18" charset="0"/>
                        <a:ea typeface="Cambria Math" panose="02040503050406030204" pitchFamily="18" charset="0"/>
                        <a:sym typeface="+mn-ea"/>
                      </a:rPr>
                      <m:t>I</m:t>
                    </m:r>
                    <m:r>
                      <a:rPr lang="en-US" altLang="zh-CN" sz="2100" i="1">
                        <a:solidFill>
                          <a:schemeClr val="bg1"/>
                        </a:solidFill>
                        <a:latin typeface="Cambria Math" panose="02040503050406030204" pitchFamily="18" charset="0"/>
                        <a:ea typeface="Cambria Math" panose="02040503050406030204" pitchFamily="18" charset="0"/>
                        <a:sym typeface="+mn-ea"/>
                      </a:rPr>
                      <m:t>≈</m:t>
                    </m:r>
                    <m:f>
                      <m:fPr>
                        <m:ctrlPr>
                          <a:rPr lang="en-US" altLang="zh-CN" sz="2100" i="1">
                            <a:solidFill>
                              <a:schemeClr val="bg1"/>
                            </a:solidFill>
                            <a:latin typeface="Cambria Math" panose="02040503050406030204" pitchFamily="18" charset="0"/>
                            <a:ea typeface="Cambria Math" panose="02040503050406030204" pitchFamily="18" charset="0"/>
                            <a:sym typeface="+mn-ea"/>
                          </a:rPr>
                        </m:ctrlPr>
                      </m:fPr>
                      <m:num>
                        <m:r>
                          <a:rPr lang="en-US" altLang="zh-CN" sz="2100" i="1">
                            <a:solidFill>
                              <a:schemeClr val="bg1"/>
                            </a:solidFill>
                            <a:latin typeface="Cambria Math" panose="02040503050406030204" pitchFamily="18" charset="0"/>
                            <a:ea typeface="Cambria Math" panose="02040503050406030204" pitchFamily="18" charset="0"/>
                            <a:sym typeface="+mn-ea"/>
                          </a:rPr>
                          <m:t>16</m:t>
                        </m:r>
                      </m:num>
                      <m:den>
                        <m:r>
                          <a:rPr lang="en-US" altLang="zh-CN" sz="2100" i="1">
                            <a:solidFill>
                              <a:schemeClr val="bg1"/>
                            </a:solidFill>
                            <a:latin typeface="Cambria Math" panose="02040503050406030204" pitchFamily="18" charset="0"/>
                            <a:ea typeface="Cambria Math" panose="02040503050406030204" pitchFamily="18" charset="0"/>
                            <a:sym typeface="+mn-ea"/>
                          </a:rPr>
                          <m:t>15</m:t>
                        </m:r>
                      </m:den>
                    </m:f>
                    <m:sSub>
                      <m:sSubPr>
                        <m:ctrlPr>
                          <a:rPr lang="en-US" altLang="zh-CN" sz="2100" i="1">
                            <a:solidFill>
                              <a:schemeClr val="bg1"/>
                            </a:solidFill>
                            <a:latin typeface="Cambria Math" panose="02040503050406030204" pitchFamily="18" charset="0"/>
                            <a:ea typeface="Cambria Math" panose="020405030504060302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sym typeface="+mn-ea"/>
                          </a:rPr>
                          <m:t>𝑆</m:t>
                        </m:r>
                      </m:e>
                      <m:sub>
                        <m:r>
                          <a:rPr lang="en-US" altLang="zh-CN" sz="2100" i="1">
                            <a:solidFill>
                              <a:schemeClr val="bg1"/>
                            </a:solidFill>
                            <a:latin typeface="Cambria Math" panose="02040503050406030204" pitchFamily="18" charset="0"/>
                            <a:ea typeface="Cambria Math" panose="02040503050406030204" pitchFamily="18" charset="0"/>
                            <a:sym typeface="+mn-ea"/>
                          </a:rPr>
                          <m:t>2</m:t>
                        </m:r>
                        <m:r>
                          <a:rPr lang="en-US" altLang="zh-CN" sz="2100" i="1">
                            <a:solidFill>
                              <a:schemeClr val="bg1"/>
                            </a:solidFill>
                            <a:latin typeface="Cambria Math" panose="02040503050406030204" pitchFamily="18" charset="0"/>
                            <a:ea typeface="Cambria Math" panose="02040503050406030204" pitchFamily="18" charset="0"/>
                            <a:sym typeface="+mn-ea"/>
                          </a:rPr>
                          <m:t>𝑛</m:t>
                        </m:r>
                      </m:sub>
                    </m:sSub>
                    <m:r>
                      <a:rPr lang="en-US" altLang="zh-CN" sz="2100" i="1">
                        <a:solidFill>
                          <a:schemeClr val="bg1"/>
                        </a:solidFill>
                        <a:latin typeface="Cambria Math" panose="02040503050406030204" pitchFamily="18" charset="0"/>
                        <a:ea typeface="Cambria Math" panose="02040503050406030204" pitchFamily="18" charset="0"/>
                        <a:sym typeface="+mn-ea"/>
                      </a:rPr>
                      <m:t>−</m:t>
                    </m:r>
                    <m:f>
                      <m:fPr>
                        <m:ctrlPr>
                          <a:rPr lang="en-US" altLang="zh-CN" sz="2100" i="1">
                            <a:solidFill>
                              <a:schemeClr val="bg1"/>
                            </a:solidFill>
                            <a:latin typeface="Cambria Math" panose="02040503050406030204" pitchFamily="18" charset="0"/>
                            <a:ea typeface="Cambria Math" panose="02040503050406030204" pitchFamily="18" charset="0"/>
                            <a:sym typeface="+mn-ea"/>
                          </a:rPr>
                        </m:ctrlPr>
                      </m:fPr>
                      <m:num>
                        <m:r>
                          <a:rPr lang="en-US" altLang="zh-CN" sz="2100" i="1">
                            <a:solidFill>
                              <a:schemeClr val="bg1"/>
                            </a:solidFill>
                            <a:latin typeface="Cambria Math" panose="02040503050406030204" pitchFamily="18" charset="0"/>
                            <a:ea typeface="Cambria Math" panose="02040503050406030204" pitchFamily="18" charset="0"/>
                            <a:sym typeface="+mn-ea"/>
                          </a:rPr>
                          <m:t>1</m:t>
                        </m:r>
                      </m:num>
                      <m:den>
                        <m:r>
                          <a:rPr lang="en-US" altLang="zh-CN" sz="2100" i="1">
                            <a:solidFill>
                              <a:schemeClr val="bg1"/>
                            </a:solidFill>
                            <a:latin typeface="Cambria Math" panose="02040503050406030204" pitchFamily="18" charset="0"/>
                            <a:ea typeface="Cambria Math" panose="02040503050406030204" pitchFamily="18" charset="0"/>
                            <a:sym typeface="+mn-ea"/>
                          </a:rPr>
                          <m:t>15</m:t>
                        </m:r>
                      </m:den>
                    </m:f>
                    <m:sSub>
                      <m:sSubPr>
                        <m:ctrlPr>
                          <a:rPr lang="en-US" altLang="zh-CN" sz="2100" i="1">
                            <a:solidFill>
                              <a:schemeClr val="bg1"/>
                            </a:solidFill>
                            <a:latin typeface="Cambria Math" panose="02040503050406030204" pitchFamily="18" charset="0"/>
                            <a:ea typeface="Cambria Math" panose="020405030504060302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sym typeface="+mn-ea"/>
                          </a:rPr>
                          <m:t>𝑆</m:t>
                        </m:r>
                      </m:e>
                      <m:sub>
                        <m:r>
                          <a:rPr lang="en-US" altLang="zh-CN" sz="2100" i="1">
                            <a:solidFill>
                              <a:schemeClr val="bg1"/>
                            </a:solidFill>
                            <a:latin typeface="Cambria Math" panose="02040503050406030204" pitchFamily="18" charset="0"/>
                            <a:ea typeface="Cambria Math" panose="02040503050406030204" pitchFamily="18" charset="0"/>
                            <a:sym typeface="+mn-ea"/>
                          </a:rPr>
                          <m:t>𝑛</m:t>
                        </m:r>
                      </m:sub>
                    </m:sSub>
                  </m:oMath>
                </a14:m>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 </a:t>
                </a:r>
              </a:p>
              <a:p>
                <a:pPr eaLnBrk="0" hangingPunct="0">
                  <a:buFontTx/>
                  <a:buNone/>
                </a:pP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可以验证</a:t>
                </a:r>
                <a:endParaRPr lang="en-US" altLang="zh-CN" sz="2100" i="1" dirty="0">
                  <a:solidFill>
                    <a:schemeClr val="bg1"/>
                  </a:solidFill>
                  <a:latin typeface="Cambria Math" panose="02040503050406030204" pitchFamily="18" charset="0"/>
                  <a:ea typeface="全新硬笔行书简" panose="02010600040101010101" pitchFamily="2" charset="-122"/>
                  <a:sym typeface="+mn-ea"/>
                </a:endParaRPr>
              </a:p>
              <a:p>
                <a:pPr algn="ctr" eaLnBrk="0" hangingPunct="0">
                  <a:buFontTx/>
                  <a:buNone/>
                </a:pPr>
                <a14:m>
                  <m:oMath xmlns:m="http://schemas.openxmlformats.org/officeDocument/2006/math">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𝐶</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b>
                    </m:sSub>
                    <m:r>
                      <a:rPr lang="en-US" altLang="zh-CN" sz="2100"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sz="2100" i="1">
                            <a:solidFill>
                              <a:schemeClr val="bg1"/>
                            </a:solidFill>
                            <a:latin typeface="Cambria Math" panose="02040503050406030204" pitchFamily="18" charset="0"/>
                            <a:ea typeface="Cambria Math" panose="02040503050406030204" pitchFamily="18" charset="0"/>
                            <a:sym typeface="+mn-ea"/>
                          </a:rPr>
                        </m:ctrlPr>
                      </m:fPr>
                      <m:num>
                        <m:r>
                          <a:rPr lang="en-US" altLang="zh-CN" sz="2100" i="1">
                            <a:solidFill>
                              <a:schemeClr val="bg1"/>
                            </a:solidFill>
                            <a:latin typeface="Cambria Math" panose="02040503050406030204" pitchFamily="18" charset="0"/>
                            <a:ea typeface="Cambria Math" panose="02040503050406030204" pitchFamily="18" charset="0"/>
                            <a:sym typeface="+mn-ea"/>
                          </a:rPr>
                          <m:t>16</m:t>
                        </m:r>
                      </m:num>
                      <m:den>
                        <m:r>
                          <a:rPr lang="en-US" altLang="zh-CN" sz="2100" i="1">
                            <a:solidFill>
                              <a:schemeClr val="bg1"/>
                            </a:solidFill>
                            <a:latin typeface="Cambria Math" panose="02040503050406030204" pitchFamily="18" charset="0"/>
                            <a:ea typeface="Cambria Math" panose="02040503050406030204" pitchFamily="18" charset="0"/>
                            <a:sym typeface="+mn-ea"/>
                          </a:rPr>
                          <m:t>15</m:t>
                        </m:r>
                      </m:den>
                    </m:f>
                    <m:sSub>
                      <m:sSubPr>
                        <m:ctrlPr>
                          <a:rPr lang="en-US" altLang="zh-CN" sz="2100" i="1">
                            <a:solidFill>
                              <a:schemeClr val="bg1"/>
                            </a:solidFill>
                            <a:latin typeface="Cambria Math" panose="02040503050406030204" pitchFamily="18" charset="0"/>
                            <a:ea typeface="Cambria Math" panose="020405030504060302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sym typeface="+mn-ea"/>
                          </a:rPr>
                          <m:t>𝑆</m:t>
                        </m:r>
                      </m:e>
                      <m:sub>
                        <m:r>
                          <a:rPr lang="en-US" altLang="zh-CN" sz="2100" i="1">
                            <a:solidFill>
                              <a:schemeClr val="bg1"/>
                            </a:solidFill>
                            <a:latin typeface="Cambria Math" panose="02040503050406030204" pitchFamily="18" charset="0"/>
                            <a:ea typeface="Cambria Math" panose="02040503050406030204" pitchFamily="18" charset="0"/>
                            <a:sym typeface="+mn-ea"/>
                          </a:rPr>
                          <m:t>2</m:t>
                        </m:r>
                        <m:r>
                          <a:rPr lang="en-US" altLang="zh-CN" sz="2100" i="1">
                            <a:solidFill>
                              <a:schemeClr val="bg1"/>
                            </a:solidFill>
                            <a:latin typeface="Cambria Math" panose="02040503050406030204" pitchFamily="18" charset="0"/>
                            <a:ea typeface="Cambria Math" panose="02040503050406030204" pitchFamily="18" charset="0"/>
                            <a:sym typeface="+mn-ea"/>
                          </a:rPr>
                          <m:t>𝑛</m:t>
                        </m:r>
                      </m:sub>
                    </m:sSub>
                    <m:r>
                      <a:rPr lang="en-US" altLang="zh-CN" sz="2100" i="1">
                        <a:solidFill>
                          <a:schemeClr val="bg1"/>
                        </a:solidFill>
                        <a:latin typeface="Cambria Math" panose="02040503050406030204" pitchFamily="18" charset="0"/>
                        <a:ea typeface="Cambria Math" panose="02040503050406030204" pitchFamily="18" charset="0"/>
                        <a:sym typeface="+mn-ea"/>
                      </a:rPr>
                      <m:t>−</m:t>
                    </m:r>
                    <m:f>
                      <m:fPr>
                        <m:ctrlPr>
                          <a:rPr lang="en-US" altLang="zh-CN" sz="2100" i="1">
                            <a:solidFill>
                              <a:schemeClr val="bg1"/>
                            </a:solidFill>
                            <a:latin typeface="Cambria Math" panose="02040503050406030204" pitchFamily="18" charset="0"/>
                            <a:ea typeface="Cambria Math" panose="02040503050406030204" pitchFamily="18" charset="0"/>
                            <a:sym typeface="+mn-ea"/>
                          </a:rPr>
                        </m:ctrlPr>
                      </m:fPr>
                      <m:num>
                        <m:r>
                          <a:rPr lang="en-US" altLang="zh-CN" sz="2100" i="1">
                            <a:solidFill>
                              <a:schemeClr val="bg1"/>
                            </a:solidFill>
                            <a:latin typeface="Cambria Math" panose="02040503050406030204" pitchFamily="18" charset="0"/>
                            <a:ea typeface="Cambria Math" panose="02040503050406030204" pitchFamily="18" charset="0"/>
                            <a:sym typeface="+mn-ea"/>
                          </a:rPr>
                          <m:t>1</m:t>
                        </m:r>
                      </m:num>
                      <m:den>
                        <m:r>
                          <a:rPr lang="en-US" altLang="zh-CN" sz="2100" i="1">
                            <a:solidFill>
                              <a:schemeClr val="bg1"/>
                            </a:solidFill>
                            <a:latin typeface="Cambria Math" panose="02040503050406030204" pitchFamily="18" charset="0"/>
                            <a:ea typeface="Cambria Math" panose="02040503050406030204" pitchFamily="18" charset="0"/>
                            <a:sym typeface="+mn-ea"/>
                          </a:rPr>
                          <m:t>15</m:t>
                        </m:r>
                      </m:den>
                    </m:f>
                    <m:sSub>
                      <m:sSubPr>
                        <m:ctrlPr>
                          <a:rPr lang="en-US" altLang="zh-CN" sz="2100" i="1">
                            <a:solidFill>
                              <a:schemeClr val="bg1"/>
                            </a:solidFill>
                            <a:latin typeface="Cambria Math" panose="02040503050406030204" pitchFamily="18" charset="0"/>
                            <a:ea typeface="Cambria Math" panose="020405030504060302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sym typeface="+mn-ea"/>
                          </a:rPr>
                          <m:t>𝑆</m:t>
                        </m:r>
                      </m:e>
                      <m:sub>
                        <m:r>
                          <a:rPr lang="en-US" altLang="zh-CN" sz="2100" i="1">
                            <a:solidFill>
                              <a:schemeClr val="bg1"/>
                            </a:solidFill>
                            <a:latin typeface="Cambria Math" panose="02040503050406030204" pitchFamily="18" charset="0"/>
                            <a:ea typeface="Cambria Math" panose="02040503050406030204" pitchFamily="18" charset="0"/>
                            <a:sym typeface="+mn-ea"/>
                          </a:rPr>
                          <m:t>𝑛</m:t>
                        </m:r>
                      </m:sub>
                    </m:sSub>
                  </m:oMath>
                </a14:m>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                        </a:t>
                </a: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2</a:t>
                </a: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endPar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这正是复合柯特斯法的积分值。</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按此类推， 求积公式</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algn="ctr" eaLnBrk="0" hangingPunct="0">
                  <a:buFontTx/>
                  <a:buNone/>
                </a:pPr>
                <a14:m>
                  <m:oMath xmlns:m="http://schemas.openxmlformats.org/officeDocument/2006/math">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𝑅</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b>
                    </m:sSub>
                    <m:r>
                      <a:rPr lang="en-US" altLang="zh-CN" sz="2100"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fPr>
                      <m:num>
                        <m:r>
                          <a:rPr lang="en-US" altLang="zh-CN" sz="2100" i="1">
                            <a:solidFill>
                              <a:schemeClr val="bg1"/>
                            </a:solidFill>
                            <a:latin typeface="Cambria Math" panose="02040503050406030204" pitchFamily="18" charset="0"/>
                            <a:ea typeface="全新硬笔行书简" panose="02010600040101010101" pitchFamily="2" charset="-122"/>
                            <a:sym typeface="+mn-ea"/>
                          </a:rPr>
                          <m:t>64</m:t>
                        </m:r>
                      </m:num>
                      <m:den>
                        <m:r>
                          <a:rPr lang="en-US" altLang="zh-CN" sz="2100" i="1">
                            <a:solidFill>
                              <a:schemeClr val="bg1"/>
                            </a:solidFill>
                            <a:latin typeface="Cambria Math" panose="02040503050406030204" pitchFamily="18" charset="0"/>
                            <a:ea typeface="全新硬笔行书简" panose="02010600040101010101" pitchFamily="2" charset="-122"/>
                            <a:sym typeface="+mn-ea"/>
                          </a:rPr>
                          <m:t>63</m:t>
                        </m:r>
                      </m:den>
                    </m:f>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𝐶</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2</m:t>
                        </m:r>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b>
                    </m:sSub>
                    <m:r>
                      <a:rPr lang="en-US" altLang="zh-CN" sz="2100"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fPr>
                      <m:num>
                        <m:r>
                          <a:rPr lang="en-US" altLang="zh-CN" sz="2100" i="1">
                            <a:solidFill>
                              <a:schemeClr val="bg1"/>
                            </a:solidFill>
                            <a:latin typeface="Cambria Math" panose="02040503050406030204" pitchFamily="18" charset="0"/>
                            <a:ea typeface="全新硬笔行书简" panose="02010600040101010101" pitchFamily="2" charset="-122"/>
                            <a:sym typeface="+mn-ea"/>
                          </a:rPr>
                          <m:t>1</m:t>
                        </m:r>
                      </m:num>
                      <m:den>
                        <m:r>
                          <a:rPr lang="en-US" altLang="zh-CN" sz="2100" i="1">
                            <a:solidFill>
                              <a:schemeClr val="bg1"/>
                            </a:solidFill>
                            <a:latin typeface="Cambria Math" panose="02040503050406030204" pitchFamily="18" charset="0"/>
                            <a:ea typeface="全新硬笔行书简" panose="02010600040101010101" pitchFamily="2" charset="-122"/>
                            <a:sym typeface="+mn-ea"/>
                          </a:rPr>
                          <m:t>63</m:t>
                        </m:r>
                      </m:den>
                    </m:f>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𝐶</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b>
                    </m:sSub>
                  </m:oMath>
                </a14:m>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                      </a:t>
                </a: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3</a:t>
                </a: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endPar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称为</a:t>
                </a:r>
                <a:r>
                  <a:rPr lang="zh-CN" altLang="en-US" sz="2100" dirty="0">
                    <a:solidFill>
                      <a:srgbClr val="FFFF00"/>
                    </a:solidFill>
                    <a:latin typeface="全新硬笔行书简" panose="02010600040101010101" pitchFamily="2" charset="-122"/>
                    <a:ea typeface="全新硬笔行书简" panose="02010600040101010101" pitchFamily="2" charset="-122"/>
                    <a:sym typeface="+mn-ea"/>
                  </a:rPr>
                  <a:t>龙贝格（</a:t>
                </a:r>
                <a:r>
                  <a:rPr lang="en-US" altLang="zh-CN" sz="2100" i="1"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Romberg</a:t>
                </a:r>
                <a:r>
                  <a:rPr lang="zh-CN" altLang="en-US" sz="2100" dirty="0">
                    <a:solidFill>
                      <a:srgbClr val="FFFF00"/>
                    </a:solidFill>
                    <a:latin typeface="全新硬笔行书简" panose="02010600040101010101" pitchFamily="2" charset="-122"/>
                    <a:ea typeface="全新硬笔行书简" panose="02010600040101010101" pitchFamily="2" charset="-122"/>
                    <a:sym typeface="+mn-ea"/>
                  </a:rPr>
                  <a:t>）公式</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。（非牛顿</a:t>
                </a: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柯特斯公式的形式了！）</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343011" y="1200211"/>
                <a:ext cx="8457978" cy="4554195"/>
              </a:xfrm>
              <a:prstGeom prst="rect">
                <a:avLst/>
              </a:prstGeom>
              <a:blipFill>
                <a:blip r:embed="rId2"/>
                <a:stretch>
                  <a:fillRect l="-865" t="-937" b="-1606"/>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67707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5">
                                            <p:txEl>
                                              <p:pRg st="0" end="0"/>
                                            </p:txEl>
                                          </p:spTgt>
                                        </p:tgtEl>
                                        <p:attrNameLst>
                                          <p:attrName>style.visibility</p:attrName>
                                        </p:attrNameLst>
                                      </p:cBhvr>
                                      <p:to>
                                        <p:strVal val="visible"/>
                                      </p:to>
                                    </p:set>
                                    <p:animEffect transition="in" filter="fade">
                                      <p:cBhvr>
                                        <p:cTn id="14" dur="500"/>
                                        <p:tgtEl>
                                          <p:spTgt spid="2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animEffect transition="in" filter="fade">
                                      <p:cBhvr>
                                        <p:cTn id="19" dur="500"/>
                                        <p:tgtEl>
                                          <p:spTgt spid="2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
                                            <p:txEl>
                                              <p:pRg st="3" end="3"/>
                                            </p:txEl>
                                          </p:spTgt>
                                        </p:tgtEl>
                                        <p:attrNameLst>
                                          <p:attrName>style.visibility</p:attrName>
                                        </p:attrNameLst>
                                      </p:cBhvr>
                                      <p:to>
                                        <p:strVal val="visible"/>
                                      </p:to>
                                    </p:set>
                                    <p:animEffect transition="in" filter="fade">
                                      <p:cBhvr>
                                        <p:cTn id="29" dur="500"/>
                                        <p:tgtEl>
                                          <p:spTgt spid="2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xEl>
                                              <p:pRg st="4" end="4"/>
                                            </p:txEl>
                                          </p:spTgt>
                                        </p:tgtEl>
                                        <p:attrNameLst>
                                          <p:attrName>style.visibility</p:attrName>
                                        </p:attrNameLst>
                                      </p:cBhvr>
                                      <p:to>
                                        <p:strVal val="visible"/>
                                      </p:to>
                                    </p:set>
                                    <p:animEffect transition="in" filter="fade">
                                      <p:cBhvr>
                                        <p:cTn id="34" dur="500"/>
                                        <p:tgtEl>
                                          <p:spTgt spid="2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xEl>
                                              <p:pRg st="5" end="5"/>
                                            </p:txEl>
                                          </p:spTgt>
                                        </p:tgtEl>
                                        <p:attrNameLst>
                                          <p:attrName>style.visibility</p:attrName>
                                        </p:attrNameLst>
                                      </p:cBhvr>
                                      <p:to>
                                        <p:strVal val="visible"/>
                                      </p:to>
                                    </p:set>
                                    <p:animEffect transition="in" filter="fade">
                                      <p:cBhvr>
                                        <p:cTn id="39" dur="500"/>
                                        <p:tgtEl>
                                          <p:spTgt spid="25">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
                                            <p:txEl>
                                              <p:pRg st="6" end="6"/>
                                            </p:txEl>
                                          </p:spTgt>
                                        </p:tgtEl>
                                        <p:attrNameLst>
                                          <p:attrName>style.visibility</p:attrName>
                                        </p:attrNameLst>
                                      </p:cBhvr>
                                      <p:to>
                                        <p:strVal val="visible"/>
                                      </p:to>
                                    </p:set>
                                    <p:animEffect transition="in" filter="fade">
                                      <p:cBhvr>
                                        <p:cTn id="44" dur="500"/>
                                        <p:tgtEl>
                                          <p:spTgt spid="25">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5">
                                            <p:txEl>
                                              <p:pRg st="7" end="7"/>
                                            </p:txEl>
                                          </p:spTgt>
                                        </p:tgtEl>
                                        <p:attrNameLst>
                                          <p:attrName>style.visibility</p:attrName>
                                        </p:attrNameLst>
                                      </p:cBhvr>
                                      <p:to>
                                        <p:strVal val="visible"/>
                                      </p:to>
                                    </p:set>
                                    <p:animEffect transition="in" filter="fade">
                                      <p:cBhvr>
                                        <p:cTn id="49" dur="500"/>
                                        <p:tgtEl>
                                          <p:spTgt spid="25">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5">
                                            <p:txEl>
                                              <p:pRg st="8" end="8"/>
                                            </p:txEl>
                                          </p:spTgt>
                                        </p:tgtEl>
                                        <p:attrNameLst>
                                          <p:attrName>style.visibility</p:attrName>
                                        </p:attrNameLst>
                                      </p:cBhvr>
                                      <p:to>
                                        <p:strVal val="visible"/>
                                      </p:to>
                                    </p:set>
                                    <p:animEffect transition="in" filter="fade">
                                      <p:cBhvr>
                                        <p:cTn id="54" dur="500"/>
                                        <p:tgtEl>
                                          <p:spTgt spid="25">
                                            <p:txEl>
                                              <p:pRg st="8" end="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5">
                                            <p:txEl>
                                              <p:pRg st="9" end="9"/>
                                            </p:txEl>
                                          </p:spTgt>
                                        </p:tgtEl>
                                        <p:attrNameLst>
                                          <p:attrName>style.visibility</p:attrName>
                                        </p:attrNameLst>
                                      </p:cBhvr>
                                      <p:to>
                                        <p:strVal val="visible"/>
                                      </p:to>
                                    </p:set>
                                    <p:animEffect transition="in" filter="fade">
                                      <p:cBhvr>
                                        <p:cTn id="59" dur="500"/>
                                        <p:tgtEl>
                                          <p:spTgt spid="25">
                                            <p:txEl>
                                              <p:pRg st="9" end="9"/>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5">
                                            <p:txEl>
                                              <p:pRg st="10" end="10"/>
                                            </p:txEl>
                                          </p:spTgt>
                                        </p:tgtEl>
                                        <p:attrNameLst>
                                          <p:attrName>style.visibility</p:attrName>
                                        </p:attrNameLst>
                                      </p:cBhvr>
                                      <p:to>
                                        <p:strVal val="visible"/>
                                      </p:to>
                                    </p:set>
                                    <p:animEffect transition="in" filter="fade">
                                      <p:cBhvr>
                                        <p:cTn id="64" dur="500"/>
                                        <p:tgtEl>
                                          <p:spTgt spid="2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bwMode="auto">
          <a:xfrm>
            <a:off x="343011" y="1200209"/>
            <a:ext cx="8457978" cy="738664"/>
          </a:xfrm>
          <a:prstGeom prst="rect">
            <a:avLst/>
          </a:prstGeom>
          <a:noFill/>
          <a:ln>
            <a:noFill/>
          </a:ln>
        </p:spPr>
        <p:txBody>
          <a:bodyPr wrap="square" rtlCol="0">
            <a:spAutoFit/>
          </a:bodyPr>
          <a:lstStyle/>
          <a:p>
            <a:pPr eaLnBrk="0" hangingPunct="0">
              <a:buFontTx/>
              <a:buNone/>
            </a:pP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3.2 </a:t>
            </a: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龙贝格公式</a:t>
            </a:r>
            <a:endPar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    </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p:txBody>
      </p:sp>
      <mc:AlternateContent xmlns:mc="http://schemas.openxmlformats.org/markup-compatibility/2006">
        <mc:Choice xmlns:a14="http://schemas.microsoft.com/office/drawing/2010/main" Requires="a14">
          <p:graphicFrame>
            <p:nvGraphicFramePr>
              <p:cNvPr id="2" name="表格 1"/>
              <p:cNvGraphicFramePr>
                <a:graphicFrameLocks noGrp="1"/>
              </p:cNvGraphicFramePr>
              <p:nvPr>
                <p:extLst>
                  <p:ext uri="{D42A27DB-BD31-4B8C-83A1-F6EECF244321}">
                    <p14:modId xmlns:p14="http://schemas.microsoft.com/office/powerpoint/2010/main" val="126475395"/>
                  </p:ext>
                </p:extLst>
              </p:nvPr>
            </p:nvGraphicFramePr>
            <p:xfrm>
              <a:off x="571605" y="1828844"/>
              <a:ext cx="6096000" cy="2606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507855990"/>
                        </a:ext>
                      </a:extLst>
                    </a:gridCol>
                    <a:gridCol w="1219200">
                      <a:extLst>
                        <a:ext uri="{9D8B030D-6E8A-4147-A177-3AD203B41FA5}">
                          <a16:colId xmlns:a16="http://schemas.microsoft.com/office/drawing/2014/main" val="3101540924"/>
                        </a:ext>
                      </a:extLst>
                    </a:gridCol>
                    <a:gridCol w="1219200">
                      <a:extLst>
                        <a:ext uri="{9D8B030D-6E8A-4147-A177-3AD203B41FA5}">
                          <a16:colId xmlns:a16="http://schemas.microsoft.com/office/drawing/2014/main" val="3090818710"/>
                        </a:ext>
                      </a:extLst>
                    </a:gridCol>
                    <a:gridCol w="1219200">
                      <a:extLst>
                        <a:ext uri="{9D8B030D-6E8A-4147-A177-3AD203B41FA5}">
                          <a16:colId xmlns:a16="http://schemas.microsoft.com/office/drawing/2014/main" val="1723260868"/>
                        </a:ext>
                      </a:extLst>
                    </a:gridCol>
                    <a:gridCol w="1219200">
                      <a:extLst>
                        <a:ext uri="{9D8B030D-6E8A-4147-A177-3AD203B41FA5}">
                          <a16:colId xmlns:a16="http://schemas.microsoft.com/office/drawing/2014/main" val="1558187725"/>
                        </a:ext>
                      </a:extLst>
                    </a:gridCol>
                  </a:tblGrid>
                  <a:tr h="4343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bg1"/>
                                        </a:solidFill>
                                        <a:latin typeface="Cambria Math" panose="02040503050406030204" pitchFamily="18" charset="0"/>
                                      </a:rPr>
                                    </m:ctrlPr>
                                  </m:sSubPr>
                                  <m:e>
                                    <m:r>
                                      <a:rPr lang="en-US" altLang="zh-CN" sz="2400" b="1" i="1" smtClean="0">
                                        <a:solidFill>
                                          <a:schemeClr val="bg1"/>
                                        </a:solidFill>
                                        <a:latin typeface="Cambria Math" panose="02040503050406030204" pitchFamily="18" charset="0"/>
                                      </a:rPr>
                                      <m:t>𝑻</m:t>
                                    </m:r>
                                  </m:e>
                                  <m:sub>
                                    <m:r>
                                      <a:rPr lang="en-US" altLang="zh-CN" sz="2400" b="1" i="1" smtClean="0">
                                        <a:solidFill>
                                          <a:schemeClr val="bg1"/>
                                        </a:solidFill>
                                        <a:latin typeface="Cambria Math" panose="02040503050406030204" pitchFamily="18" charset="0"/>
                                      </a:rPr>
                                      <m:t>𝟏</m:t>
                                    </m:r>
                                  </m:sub>
                                </m:sSub>
                              </m:oMath>
                            </m:oMathPara>
                          </a14:m>
                          <a:endParaRPr lang="zh-CN" altLang="en-US" sz="2400" dirty="0">
                            <a:solidFill>
                              <a:schemeClr val="bg1"/>
                            </a:solidFill>
                          </a:endParaRPr>
                        </a:p>
                      </a:txBody>
                      <a:tcPr marL="68580" marR="68580" marT="34290" marB="3429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zh-CN" altLang="en-US" sz="2400">
                            <a:solidFill>
                              <a:schemeClr val="bg1"/>
                            </a:solidFill>
                          </a:endParaRPr>
                        </a:p>
                      </a:txBody>
                      <a:tcPr marL="68580" marR="68580" marT="34290" marB="3429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zh-CN" altLang="en-US" sz="2400">
                            <a:solidFill>
                              <a:schemeClr val="bg1"/>
                            </a:solidFill>
                          </a:endParaRPr>
                        </a:p>
                      </a:txBody>
                      <a:tcPr marL="68580" marR="68580" marT="34290" marB="3429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zh-CN" altLang="en-US" sz="2400">
                            <a:solidFill>
                              <a:schemeClr val="bg1"/>
                            </a:solidFill>
                          </a:endParaRPr>
                        </a:p>
                      </a:txBody>
                      <a:tcPr marL="68580" marR="68580" marT="34290" marB="3429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zh-CN" altLang="en-US" sz="2400">
                            <a:solidFill>
                              <a:schemeClr val="bg1"/>
                            </a:solidFill>
                          </a:endParaRPr>
                        </a:p>
                      </a:txBody>
                      <a:tcPr marL="68580" marR="68580" marT="34290" marB="3429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7356975"/>
                      </a:ext>
                    </a:extLst>
                  </a:tr>
                  <a:tr h="4343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bg1"/>
                                        </a:solidFill>
                                        <a:latin typeface="Cambria Math" panose="02040503050406030204" pitchFamily="18" charset="0"/>
                                      </a:rPr>
                                    </m:ctrlPr>
                                  </m:sSubPr>
                                  <m:e>
                                    <m:r>
                                      <a:rPr lang="en-US" altLang="zh-CN" sz="2400" b="1" i="1" smtClean="0">
                                        <a:solidFill>
                                          <a:schemeClr val="bg1"/>
                                        </a:solidFill>
                                        <a:latin typeface="Cambria Math" panose="02040503050406030204" pitchFamily="18" charset="0"/>
                                      </a:rPr>
                                      <m:t>𝑻</m:t>
                                    </m:r>
                                  </m:e>
                                  <m:sub>
                                    <m:r>
                                      <a:rPr lang="en-US" altLang="zh-CN" sz="2400" b="1" i="1" smtClean="0">
                                        <a:solidFill>
                                          <a:schemeClr val="bg1"/>
                                        </a:solidFill>
                                        <a:latin typeface="Cambria Math" panose="02040503050406030204" pitchFamily="18" charset="0"/>
                                      </a:rPr>
                                      <m:t>𝟐</m:t>
                                    </m:r>
                                  </m:sub>
                                </m:sSub>
                              </m:oMath>
                            </m:oMathPara>
                          </a14:m>
                          <a:endParaRPr lang="zh-CN" altLang="en-US" sz="2400" dirty="0">
                            <a:solidFill>
                              <a:schemeClr val="bg1"/>
                            </a:solidFill>
                          </a:endParaRPr>
                        </a:p>
                      </a:txBody>
                      <a:tcPr marL="68580" marR="68580" marT="34290" marB="3429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bg1"/>
                                        </a:solidFill>
                                        <a:latin typeface="Cambria Math" panose="02040503050406030204" pitchFamily="18" charset="0"/>
                                      </a:rPr>
                                    </m:ctrlPr>
                                  </m:sSubPr>
                                  <m:e>
                                    <m:r>
                                      <a:rPr lang="en-US" altLang="zh-CN" sz="2400" b="1" i="1" smtClean="0">
                                        <a:solidFill>
                                          <a:schemeClr val="bg1"/>
                                        </a:solidFill>
                                        <a:latin typeface="Cambria Math" panose="02040503050406030204" pitchFamily="18" charset="0"/>
                                      </a:rPr>
                                      <m:t>𝑺</m:t>
                                    </m:r>
                                  </m:e>
                                  <m:sub>
                                    <m:r>
                                      <a:rPr lang="en-US" altLang="zh-CN" sz="2400" b="1" i="1" smtClean="0">
                                        <a:solidFill>
                                          <a:schemeClr val="bg1"/>
                                        </a:solidFill>
                                        <a:latin typeface="Cambria Math" panose="02040503050406030204" pitchFamily="18" charset="0"/>
                                      </a:rPr>
                                      <m:t>𝟏</m:t>
                                    </m:r>
                                  </m:sub>
                                </m:sSub>
                              </m:oMath>
                            </m:oMathPara>
                          </a14:m>
                          <a:endParaRPr lang="zh-CN" altLang="en-US" sz="2400" dirty="0">
                            <a:solidFill>
                              <a:schemeClr val="bg1"/>
                            </a:solidFill>
                          </a:endParaRPr>
                        </a:p>
                      </a:txBody>
                      <a:tcPr marL="68580" marR="68580" marT="34290" marB="3429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400" dirty="0">
                            <a:solidFill>
                              <a:schemeClr val="bg1"/>
                            </a:solidFill>
                          </a:endParaRPr>
                        </a:p>
                      </a:txBody>
                      <a:tcPr marL="68580" marR="68580" marT="34290" marB="3429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400" dirty="0">
                            <a:solidFill>
                              <a:schemeClr val="bg1"/>
                            </a:solidFill>
                          </a:endParaRPr>
                        </a:p>
                      </a:txBody>
                      <a:tcPr marL="68580" marR="68580" marT="34290" marB="3429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400">
                            <a:solidFill>
                              <a:schemeClr val="bg1"/>
                            </a:solidFill>
                          </a:endParaRPr>
                        </a:p>
                      </a:txBody>
                      <a:tcPr marL="68580" marR="68580" marT="34290" marB="3429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23251253"/>
                      </a:ext>
                    </a:extLst>
                  </a:tr>
                  <a:tr h="4343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bg1"/>
                                        </a:solidFill>
                                        <a:latin typeface="Cambria Math" panose="02040503050406030204" pitchFamily="18" charset="0"/>
                                      </a:rPr>
                                    </m:ctrlPr>
                                  </m:sSubPr>
                                  <m:e>
                                    <m:r>
                                      <a:rPr lang="en-US" altLang="zh-CN" sz="2400" b="1" i="1" smtClean="0">
                                        <a:solidFill>
                                          <a:schemeClr val="bg1"/>
                                        </a:solidFill>
                                        <a:latin typeface="Cambria Math" panose="02040503050406030204" pitchFamily="18" charset="0"/>
                                      </a:rPr>
                                      <m:t>𝑻</m:t>
                                    </m:r>
                                  </m:e>
                                  <m:sub>
                                    <m:r>
                                      <a:rPr lang="en-US" altLang="zh-CN" sz="2400" b="1" i="1" smtClean="0">
                                        <a:solidFill>
                                          <a:schemeClr val="bg1"/>
                                        </a:solidFill>
                                        <a:latin typeface="Cambria Math" panose="02040503050406030204" pitchFamily="18" charset="0"/>
                                      </a:rPr>
                                      <m:t>𝟒</m:t>
                                    </m:r>
                                  </m:sub>
                                </m:sSub>
                              </m:oMath>
                            </m:oMathPara>
                          </a14:m>
                          <a:endParaRPr lang="zh-CN" altLang="en-US" sz="2400" dirty="0">
                            <a:solidFill>
                              <a:schemeClr val="bg1"/>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bg1"/>
                                        </a:solidFill>
                                        <a:latin typeface="Cambria Math" panose="02040503050406030204" pitchFamily="18" charset="0"/>
                                      </a:rPr>
                                    </m:ctrlPr>
                                  </m:sSubPr>
                                  <m:e>
                                    <m:r>
                                      <a:rPr lang="en-US" altLang="zh-CN" sz="2400" b="1" i="1" smtClean="0">
                                        <a:solidFill>
                                          <a:schemeClr val="bg1"/>
                                        </a:solidFill>
                                        <a:latin typeface="Cambria Math" panose="02040503050406030204" pitchFamily="18" charset="0"/>
                                      </a:rPr>
                                      <m:t>𝑺</m:t>
                                    </m:r>
                                  </m:e>
                                  <m:sub>
                                    <m:r>
                                      <a:rPr lang="en-US" altLang="zh-CN" sz="2400" b="1" i="1" smtClean="0">
                                        <a:solidFill>
                                          <a:schemeClr val="bg1"/>
                                        </a:solidFill>
                                        <a:latin typeface="Cambria Math" panose="02040503050406030204" pitchFamily="18" charset="0"/>
                                      </a:rPr>
                                      <m:t>𝟐</m:t>
                                    </m:r>
                                  </m:sub>
                                </m:sSub>
                              </m:oMath>
                            </m:oMathPara>
                          </a14:m>
                          <a:endParaRPr lang="zh-CN" altLang="en-US" sz="2400" dirty="0">
                            <a:solidFill>
                              <a:schemeClr val="bg1"/>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bg1"/>
                                        </a:solidFill>
                                        <a:latin typeface="Cambria Math" panose="02040503050406030204" pitchFamily="18" charset="0"/>
                                      </a:rPr>
                                    </m:ctrlPr>
                                  </m:sSubPr>
                                  <m:e>
                                    <m:r>
                                      <a:rPr lang="en-US" altLang="zh-CN" sz="2400" b="1" i="1" smtClean="0">
                                        <a:solidFill>
                                          <a:schemeClr val="bg1"/>
                                        </a:solidFill>
                                        <a:latin typeface="Cambria Math" panose="02040503050406030204" pitchFamily="18" charset="0"/>
                                      </a:rPr>
                                      <m:t>𝑪</m:t>
                                    </m:r>
                                  </m:e>
                                  <m:sub>
                                    <m:r>
                                      <a:rPr lang="en-US" altLang="zh-CN" sz="2400" b="1" i="1" smtClean="0">
                                        <a:solidFill>
                                          <a:schemeClr val="bg1"/>
                                        </a:solidFill>
                                        <a:latin typeface="Cambria Math" panose="02040503050406030204" pitchFamily="18" charset="0"/>
                                      </a:rPr>
                                      <m:t>𝟏</m:t>
                                    </m:r>
                                  </m:sub>
                                </m:sSub>
                              </m:oMath>
                            </m:oMathPara>
                          </a14:m>
                          <a:endParaRPr lang="zh-CN" altLang="en-US" sz="2400" dirty="0">
                            <a:solidFill>
                              <a:schemeClr val="bg1"/>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400">
                            <a:solidFill>
                              <a:schemeClr val="bg1"/>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400">
                            <a:solidFill>
                              <a:schemeClr val="bg1"/>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92411732"/>
                      </a:ext>
                    </a:extLst>
                  </a:tr>
                  <a:tr h="4343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bg1"/>
                                        </a:solidFill>
                                        <a:latin typeface="Cambria Math" panose="02040503050406030204" pitchFamily="18" charset="0"/>
                                      </a:rPr>
                                    </m:ctrlPr>
                                  </m:sSubPr>
                                  <m:e>
                                    <m:r>
                                      <a:rPr lang="en-US" altLang="zh-CN" sz="2400" b="1" i="1" smtClean="0">
                                        <a:solidFill>
                                          <a:schemeClr val="bg1"/>
                                        </a:solidFill>
                                        <a:latin typeface="Cambria Math" panose="02040503050406030204" pitchFamily="18" charset="0"/>
                                      </a:rPr>
                                      <m:t>𝑻</m:t>
                                    </m:r>
                                  </m:e>
                                  <m:sub>
                                    <m:r>
                                      <a:rPr lang="en-US" altLang="zh-CN" sz="2400" b="1" i="1" smtClean="0">
                                        <a:solidFill>
                                          <a:schemeClr val="bg1"/>
                                        </a:solidFill>
                                        <a:latin typeface="Cambria Math" panose="02040503050406030204" pitchFamily="18" charset="0"/>
                                      </a:rPr>
                                      <m:t>𝟖</m:t>
                                    </m:r>
                                  </m:sub>
                                </m:sSub>
                              </m:oMath>
                            </m:oMathPara>
                          </a14:m>
                          <a:endParaRPr lang="zh-CN" altLang="en-US" sz="2400" dirty="0">
                            <a:solidFill>
                              <a:schemeClr val="bg1"/>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bg1"/>
                                        </a:solidFill>
                                        <a:latin typeface="Cambria Math" panose="02040503050406030204" pitchFamily="18" charset="0"/>
                                      </a:rPr>
                                    </m:ctrlPr>
                                  </m:sSubPr>
                                  <m:e>
                                    <m:r>
                                      <a:rPr lang="en-US" altLang="zh-CN" sz="2400" b="1" i="1" smtClean="0">
                                        <a:solidFill>
                                          <a:schemeClr val="bg1"/>
                                        </a:solidFill>
                                        <a:latin typeface="Cambria Math" panose="02040503050406030204" pitchFamily="18" charset="0"/>
                                      </a:rPr>
                                      <m:t>𝑺</m:t>
                                    </m:r>
                                  </m:e>
                                  <m:sub>
                                    <m:r>
                                      <a:rPr lang="en-US" altLang="zh-CN" sz="2400" b="1" i="1" smtClean="0">
                                        <a:solidFill>
                                          <a:schemeClr val="bg1"/>
                                        </a:solidFill>
                                        <a:latin typeface="Cambria Math" panose="02040503050406030204" pitchFamily="18" charset="0"/>
                                      </a:rPr>
                                      <m:t>𝟒</m:t>
                                    </m:r>
                                  </m:sub>
                                </m:sSub>
                              </m:oMath>
                            </m:oMathPara>
                          </a14:m>
                          <a:endParaRPr lang="zh-CN" altLang="en-US" sz="2400" dirty="0">
                            <a:solidFill>
                              <a:schemeClr val="bg1"/>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bg1"/>
                                        </a:solidFill>
                                        <a:latin typeface="Cambria Math" panose="02040503050406030204" pitchFamily="18" charset="0"/>
                                      </a:rPr>
                                    </m:ctrlPr>
                                  </m:sSubPr>
                                  <m:e>
                                    <m:r>
                                      <a:rPr lang="en-US" altLang="zh-CN" sz="2400" b="1" i="1" smtClean="0">
                                        <a:solidFill>
                                          <a:schemeClr val="bg1"/>
                                        </a:solidFill>
                                        <a:latin typeface="Cambria Math" panose="02040503050406030204" pitchFamily="18" charset="0"/>
                                      </a:rPr>
                                      <m:t>𝑪</m:t>
                                    </m:r>
                                  </m:e>
                                  <m:sub>
                                    <m:r>
                                      <a:rPr lang="en-US" altLang="zh-CN" sz="2400" b="1" i="1" smtClean="0">
                                        <a:solidFill>
                                          <a:schemeClr val="bg1"/>
                                        </a:solidFill>
                                        <a:latin typeface="Cambria Math" panose="02040503050406030204" pitchFamily="18" charset="0"/>
                                      </a:rPr>
                                      <m:t>𝟐</m:t>
                                    </m:r>
                                  </m:sub>
                                </m:sSub>
                              </m:oMath>
                            </m:oMathPara>
                          </a14:m>
                          <a:endParaRPr lang="zh-CN" altLang="en-US" sz="2400" dirty="0">
                            <a:solidFill>
                              <a:schemeClr val="bg1"/>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bg1"/>
                                        </a:solidFill>
                                        <a:latin typeface="Cambria Math" panose="02040503050406030204" pitchFamily="18" charset="0"/>
                                      </a:rPr>
                                    </m:ctrlPr>
                                  </m:sSubPr>
                                  <m:e>
                                    <m:r>
                                      <a:rPr lang="en-US" altLang="zh-CN" sz="2400" b="1" i="1" smtClean="0">
                                        <a:solidFill>
                                          <a:schemeClr val="bg1"/>
                                        </a:solidFill>
                                        <a:latin typeface="Cambria Math" panose="02040503050406030204" pitchFamily="18" charset="0"/>
                                      </a:rPr>
                                      <m:t>𝑹</m:t>
                                    </m:r>
                                  </m:e>
                                  <m:sub>
                                    <m:r>
                                      <a:rPr lang="en-US" altLang="zh-CN" sz="2400" b="1" i="1" smtClean="0">
                                        <a:solidFill>
                                          <a:schemeClr val="bg1"/>
                                        </a:solidFill>
                                        <a:latin typeface="Cambria Math" panose="02040503050406030204" pitchFamily="18" charset="0"/>
                                      </a:rPr>
                                      <m:t>𝟏</m:t>
                                    </m:r>
                                  </m:sub>
                                </m:sSub>
                              </m:oMath>
                            </m:oMathPara>
                          </a14:m>
                          <a:endParaRPr lang="zh-CN" altLang="en-US" sz="2400" dirty="0">
                            <a:solidFill>
                              <a:schemeClr val="bg1"/>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400">
                            <a:solidFill>
                              <a:schemeClr val="bg1"/>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3982844"/>
                      </a:ext>
                    </a:extLst>
                  </a:tr>
                  <a:tr h="4343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bg1"/>
                                        </a:solidFill>
                                        <a:latin typeface="Cambria Math" panose="02040503050406030204" pitchFamily="18" charset="0"/>
                                      </a:rPr>
                                    </m:ctrlPr>
                                  </m:sSubPr>
                                  <m:e>
                                    <m:r>
                                      <a:rPr lang="en-US" altLang="zh-CN" sz="2400" b="1" i="1" smtClean="0">
                                        <a:solidFill>
                                          <a:schemeClr val="bg1"/>
                                        </a:solidFill>
                                        <a:latin typeface="Cambria Math" panose="02040503050406030204" pitchFamily="18" charset="0"/>
                                      </a:rPr>
                                      <m:t>𝑻</m:t>
                                    </m:r>
                                  </m:e>
                                  <m:sub>
                                    <m:r>
                                      <a:rPr lang="en-US" altLang="zh-CN" sz="2400" b="1" i="1" smtClean="0">
                                        <a:solidFill>
                                          <a:schemeClr val="bg1"/>
                                        </a:solidFill>
                                        <a:latin typeface="Cambria Math" panose="02040503050406030204" pitchFamily="18" charset="0"/>
                                      </a:rPr>
                                      <m:t>𝟏𝟔</m:t>
                                    </m:r>
                                  </m:sub>
                                </m:sSub>
                              </m:oMath>
                            </m:oMathPara>
                          </a14:m>
                          <a:endParaRPr lang="zh-CN" altLang="en-US" sz="2400" dirty="0">
                            <a:solidFill>
                              <a:schemeClr val="bg1"/>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bg1"/>
                                        </a:solidFill>
                                        <a:latin typeface="Cambria Math" panose="02040503050406030204" pitchFamily="18" charset="0"/>
                                      </a:rPr>
                                    </m:ctrlPr>
                                  </m:sSubPr>
                                  <m:e>
                                    <m:r>
                                      <a:rPr lang="en-US" altLang="zh-CN" sz="2400" b="1" i="1" smtClean="0">
                                        <a:solidFill>
                                          <a:schemeClr val="bg1"/>
                                        </a:solidFill>
                                        <a:latin typeface="Cambria Math" panose="02040503050406030204" pitchFamily="18" charset="0"/>
                                      </a:rPr>
                                      <m:t>𝑺</m:t>
                                    </m:r>
                                  </m:e>
                                  <m:sub>
                                    <m:r>
                                      <a:rPr lang="en-US" altLang="zh-CN" sz="2400" b="1" i="1" smtClean="0">
                                        <a:solidFill>
                                          <a:schemeClr val="bg1"/>
                                        </a:solidFill>
                                        <a:latin typeface="Cambria Math" panose="02040503050406030204" pitchFamily="18" charset="0"/>
                                      </a:rPr>
                                      <m:t>𝟖</m:t>
                                    </m:r>
                                  </m:sub>
                                </m:sSub>
                              </m:oMath>
                            </m:oMathPara>
                          </a14:m>
                          <a:endParaRPr lang="zh-CN" altLang="en-US" sz="2400" dirty="0">
                            <a:solidFill>
                              <a:schemeClr val="bg1"/>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bg1"/>
                                        </a:solidFill>
                                        <a:latin typeface="Cambria Math" panose="02040503050406030204" pitchFamily="18" charset="0"/>
                                      </a:rPr>
                                    </m:ctrlPr>
                                  </m:sSubPr>
                                  <m:e>
                                    <m:r>
                                      <a:rPr lang="en-US" altLang="zh-CN" sz="2400" b="1" i="1" smtClean="0">
                                        <a:solidFill>
                                          <a:schemeClr val="bg1"/>
                                        </a:solidFill>
                                        <a:latin typeface="Cambria Math" panose="02040503050406030204" pitchFamily="18" charset="0"/>
                                      </a:rPr>
                                      <m:t>𝑪</m:t>
                                    </m:r>
                                  </m:e>
                                  <m:sub>
                                    <m:r>
                                      <a:rPr lang="en-US" altLang="zh-CN" sz="2400" b="1" i="1" smtClean="0">
                                        <a:solidFill>
                                          <a:schemeClr val="bg1"/>
                                        </a:solidFill>
                                        <a:latin typeface="Cambria Math" panose="02040503050406030204" pitchFamily="18" charset="0"/>
                                      </a:rPr>
                                      <m:t>𝟒</m:t>
                                    </m:r>
                                  </m:sub>
                                </m:sSub>
                              </m:oMath>
                            </m:oMathPara>
                          </a14:m>
                          <a:endParaRPr lang="zh-CN" altLang="en-US" sz="2400" dirty="0">
                            <a:solidFill>
                              <a:schemeClr val="bg1"/>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bg1"/>
                                        </a:solidFill>
                                        <a:latin typeface="Cambria Math" panose="02040503050406030204" pitchFamily="18" charset="0"/>
                                      </a:rPr>
                                    </m:ctrlPr>
                                  </m:sSubPr>
                                  <m:e>
                                    <m:r>
                                      <a:rPr lang="en-US" altLang="zh-CN" sz="2400" b="1" i="1" smtClean="0">
                                        <a:solidFill>
                                          <a:schemeClr val="bg1"/>
                                        </a:solidFill>
                                        <a:latin typeface="Cambria Math" panose="02040503050406030204" pitchFamily="18" charset="0"/>
                                      </a:rPr>
                                      <m:t>𝑹</m:t>
                                    </m:r>
                                  </m:e>
                                  <m:sub>
                                    <m:r>
                                      <a:rPr lang="en-US" altLang="zh-CN" sz="2400" b="1" i="1" smtClean="0">
                                        <a:solidFill>
                                          <a:schemeClr val="bg1"/>
                                        </a:solidFill>
                                        <a:latin typeface="Cambria Math" panose="02040503050406030204" pitchFamily="18" charset="0"/>
                                      </a:rPr>
                                      <m:t>𝟐</m:t>
                                    </m:r>
                                  </m:sub>
                                </m:sSub>
                              </m:oMath>
                            </m:oMathPara>
                          </a14:m>
                          <a:endParaRPr lang="zh-CN" altLang="en-US" sz="2400" dirty="0">
                            <a:solidFill>
                              <a:schemeClr val="bg1"/>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zh-CN" altLang="en-US" sz="2400" i="1" smtClean="0">
                                    <a:solidFill>
                                      <a:schemeClr val="bg1"/>
                                    </a:solidFill>
                                    <a:latin typeface="Cambria Math" panose="02040503050406030204" pitchFamily="18" charset="0"/>
                                  </a:rPr>
                                  <m:t>⋱</m:t>
                                </m:r>
                              </m:oMath>
                            </m:oMathPara>
                          </a14:m>
                          <a:endParaRPr lang="zh-CN" altLang="en-US" sz="2400" dirty="0">
                            <a:solidFill>
                              <a:schemeClr val="bg1"/>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74851629"/>
                      </a:ext>
                    </a:extLst>
                  </a:tr>
                  <a:tr h="434340">
                    <a:tc>
                      <a:txBody>
                        <a:bodyPr/>
                        <a:lstStyle/>
                        <a:p>
                          <a:pPr algn="ctr"/>
                          <a14:m>
                            <m:oMathPara xmlns:m="http://schemas.openxmlformats.org/officeDocument/2006/math">
                              <m:oMathParaPr>
                                <m:jc m:val="centerGroup"/>
                              </m:oMathParaPr>
                              <m:oMath xmlns:m="http://schemas.openxmlformats.org/officeDocument/2006/math">
                                <m:r>
                                  <a:rPr lang="zh-CN" altLang="en-US" sz="2400" i="1" smtClean="0">
                                    <a:solidFill>
                                      <a:schemeClr val="bg1"/>
                                    </a:solidFill>
                                    <a:latin typeface="Cambria Math" panose="02040503050406030204" pitchFamily="18" charset="0"/>
                                  </a:rPr>
                                  <m:t>⋮</m:t>
                                </m:r>
                              </m:oMath>
                            </m:oMathPara>
                          </a14:m>
                          <a:endParaRPr lang="zh-CN" altLang="en-US" sz="2400" dirty="0">
                            <a:solidFill>
                              <a:schemeClr val="bg1"/>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2400" i="1" smtClean="0">
                                    <a:solidFill>
                                      <a:schemeClr val="bg1"/>
                                    </a:solidFill>
                                    <a:latin typeface="Cambria Math" panose="02040503050406030204" pitchFamily="18" charset="0"/>
                                  </a:rPr>
                                  <m:t>⋮</m:t>
                                </m:r>
                              </m:oMath>
                            </m:oMathPara>
                          </a14:m>
                          <a:endParaRPr lang="zh-CN" altLang="en-US" sz="2400" dirty="0">
                            <a:solidFill>
                              <a:schemeClr val="bg1"/>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2400" i="1" smtClean="0">
                                    <a:solidFill>
                                      <a:schemeClr val="bg1"/>
                                    </a:solidFill>
                                    <a:latin typeface="Cambria Math" panose="02040503050406030204" pitchFamily="18" charset="0"/>
                                  </a:rPr>
                                  <m:t>⋮</m:t>
                                </m:r>
                              </m:oMath>
                            </m:oMathPara>
                          </a14:m>
                          <a:endParaRPr lang="zh-CN" altLang="en-US" sz="2400" dirty="0">
                            <a:solidFill>
                              <a:schemeClr val="bg1"/>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2400" i="1" smtClean="0">
                                    <a:solidFill>
                                      <a:schemeClr val="bg1"/>
                                    </a:solidFill>
                                    <a:latin typeface="Cambria Math" panose="02040503050406030204" pitchFamily="18" charset="0"/>
                                  </a:rPr>
                                  <m:t>⋮</m:t>
                                </m:r>
                              </m:oMath>
                            </m:oMathPara>
                          </a14:m>
                          <a:endParaRPr lang="zh-CN" altLang="en-US" sz="2400" dirty="0">
                            <a:solidFill>
                              <a:schemeClr val="bg1"/>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400" dirty="0">
                            <a:solidFill>
                              <a:schemeClr val="bg1"/>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8810593"/>
                      </a:ext>
                    </a:extLst>
                  </a:tr>
                </a:tbl>
              </a:graphicData>
            </a:graphic>
          </p:graphicFrame>
        </mc:Choice>
        <mc:Fallback>
          <p:graphicFrame>
            <p:nvGraphicFramePr>
              <p:cNvPr id="2" name="表格 1"/>
              <p:cNvGraphicFramePr>
                <a:graphicFrameLocks noGrp="1"/>
              </p:cNvGraphicFramePr>
              <p:nvPr>
                <p:extLst>
                  <p:ext uri="{D42A27DB-BD31-4B8C-83A1-F6EECF244321}">
                    <p14:modId xmlns:p14="http://schemas.microsoft.com/office/powerpoint/2010/main" val="126475395"/>
                  </p:ext>
                </p:extLst>
              </p:nvPr>
            </p:nvGraphicFramePr>
            <p:xfrm>
              <a:off x="571605" y="1828844"/>
              <a:ext cx="6096000" cy="2606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507855990"/>
                        </a:ext>
                      </a:extLst>
                    </a:gridCol>
                    <a:gridCol w="1219200">
                      <a:extLst>
                        <a:ext uri="{9D8B030D-6E8A-4147-A177-3AD203B41FA5}">
                          <a16:colId xmlns:a16="http://schemas.microsoft.com/office/drawing/2014/main" val="3101540924"/>
                        </a:ext>
                      </a:extLst>
                    </a:gridCol>
                    <a:gridCol w="1219200">
                      <a:extLst>
                        <a:ext uri="{9D8B030D-6E8A-4147-A177-3AD203B41FA5}">
                          <a16:colId xmlns:a16="http://schemas.microsoft.com/office/drawing/2014/main" val="3090818710"/>
                        </a:ext>
                      </a:extLst>
                    </a:gridCol>
                    <a:gridCol w="1219200">
                      <a:extLst>
                        <a:ext uri="{9D8B030D-6E8A-4147-A177-3AD203B41FA5}">
                          <a16:colId xmlns:a16="http://schemas.microsoft.com/office/drawing/2014/main" val="1723260868"/>
                        </a:ext>
                      </a:extLst>
                    </a:gridCol>
                    <a:gridCol w="1219200">
                      <a:extLst>
                        <a:ext uri="{9D8B030D-6E8A-4147-A177-3AD203B41FA5}">
                          <a16:colId xmlns:a16="http://schemas.microsoft.com/office/drawing/2014/main" val="1558187725"/>
                        </a:ext>
                      </a:extLst>
                    </a:gridCol>
                  </a:tblGrid>
                  <a:tr h="434340">
                    <a:tc>
                      <a:txBody>
                        <a:bodyPr/>
                        <a:lstStyle/>
                        <a:p>
                          <a:endParaRPr lang="zh-CN"/>
                        </a:p>
                      </a:txBody>
                      <a:tcPr marL="68580" marR="68580" marT="34290" marB="34290">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2"/>
                          <a:stretch>
                            <a:fillRect r="-400500" b="-502817"/>
                          </a:stretch>
                        </a:blipFill>
                      </a:tcPr>
                    </a:tc>
                    <a:tc>
                      <a:txBody>
                        <a:bodyPr/>
                        <a:lstStyle/>
                        <a:p>
                          <a:pPr algn="ctr"/>
                          <a:endParaRPr lang="zh-CN" altLang="en-US" sz="2400">
                            <a:solidFill>
                              <a:schemeClr val="bg1"/>
                            </a:solidFill>
                          </a:endParaRPr>
                        </a:p>
                      </a:txBody>
                      <a:tcPr marL="68580" marR="68580" marT="34290" marB="3429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zh-CN" altLang="en-US" sz="2400">
                            <a:solidFill>
                              <a:schemeClr val="bg1"/>
                            </a:solidFill>
                          </a:endParaRPr>
                        </a:p>
                      </a:txBody>
                      <a:tcPr marL="68580" marR="68580" marT="34290" marB="3429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zh-CN" altLang="en-US" sz="2400">
                            <a:solidFill>
                              <a:schemeClr val="bg1"/>
                            </a:solidFill>
                          </a:endParaRPr>
                        </a:p>
                      </a:txBody>
                      <a:tcPr marL="68580" marR="68580" marT="34290" marB="3429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zh-CN" altLang="en-US" sz="2400">
                            <a:solidFill>
                              <a:schemeClr val="bg1"/>
                            </a:solidFill>
                          </a:endParaRPr>
                        </a:p>
                      </a:txBody>
                      <a:tcPr marL="68580" marR="68580" marT="34290" marB="3429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7356975"/>
                      </a:ext>
                    </a:extLst>
                  </a:tr>
                  <a:tr h="434340">
                    <a:tc>
                      <a:txBody>
                        <a:bodyPr/>
                        <a:lstStyle/>
                        <a:p>
                          <a:endParaRPr lang="zh-CN"/>
                        </a:p>
                      </a:txBody>
                      <a:tcPr marL="68580" marR="68580" marT="34290" marB="34290">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2"/>
                          <a:stretch>
                            <a:fillRect t="-98611" r="-400500" b="-395833"/>
                          </a:stretch>
                        </a:blipFill>
                      </a:tcPr>
                    </a:tc>
                    <a:tc>
                      <a:txBody>
                        <a:bodyPr/>
                        <a:lstStyle/>
                        <a:p>
                          <a:endParaRPr lang="zh-CN"/>
                        </a:p>
                      </a:txBody>
                      <a:tcPr marL="68580" marR="68580" marT="34290" marB="34290">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2"/>
                          <a:stretch>
                            <a:fillRect l="-100000" t="-98611" r="-300500" b="-395833"/>
                          </a:stretch>
                        </a:blipFill>
                      </a:tcPr>
                    </a:tc>
                    <a:tc>
                      <a:txBody>
                        <a:bodyPr/>
                        <a:lstStyle/>
                        <a:p>
                          <a:pPr algn="ctr"/>
                          <a:endParaRPr lang="zh-CN" altLang="en-US" sz="2400" dirty="0">
                            <a:solidFill>
                              <a:schemeClr val="bg1"/>
                            </a:solidFill>
                          </a:endParaRPr>
                        </a:p>
                      </a:txBody>
                      <a:tcPr marL="68580" marR="68580" marT="34290" marB="3429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400" dirty="0">
                            <a:solidFill>
                              <a:schemeClr val="bg1"/>
                            </a:solidFill>
                          </a:endParaRPr>
                        </a:p>
                      </a:txBody>
                      <a:tcPr marL="68580" marR="68580" marT="34290" marB="3429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400">
                            <a:solidFill>
                              <a:schemeClr val="bg1"/>
                            </a:solidFill>
                          </a:endParaRPr>
                        </a:p>
                      </a:txBody>
                      <a:tcPr marL="68580" marR="68580" marT="34290" marB="3429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23251253"/>
                      </a:ext>
                    </a:extLst>
                  </a:tr>
                  <a:tr h="434340">
                    <a:tc>
                      <a:txBody>
                        <a:bodyPr/>
                        <a:lstStyle/>
                        <a:p>
                          <a:endParaRPr lang="zh-CN"/>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t="-201408" r="-400500" b="-301408"/>
                          </a:stretch>
                        </a:blipFill>
                      </a:tcPr>
                    </a:tc>
                    <a:tc>
                      <a:txBody>
                        <a:bodyPr/>
                        <a:lstStyle/>
                        <a:p>
                          <a:endParaRPr lang="zh-CN"/>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00000" t="-201408" r="-300500" b="-301408"/>
                          </a:stretch>
                        </a:blipFill>
                      </a:tcPr>
                    </a:tc>
                    <a:tc>
                      <a:txBody>
                        <a:bodyPr/>
                        <a:lstStyle/>
                        <a:p>
                          <a:endParaRPr lang="zh-CN"/>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99005" t="-201408" r="-199005" b="-301408"/>
                          </a:stretch>
                        </a:blipFill>
                      </a:tcPr>
                    </a:tc>
                    <a:tc>
                      <a:txBody>
                        <a:bodyPr/>
                        <a:lstStyle/>
                        <a:p>
                          <a:pPr algn="ctr"/>
                          <a:endParaRPr lang="zh-CN" altLang="en-US" sz="2400">
                            <a:solidFill>
                              <a:schemeClr val="bg1"/>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400">
                            <a:solidFill>
                              <a:schemeClr val="bg1"/>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92411732"/>
                      </a:ext>
                    </a:extLst>
                  </a:tr>
                  <a:tr h="434340">
                    <a:tc>
                      <a:txBody>
                        <a:bodyPr/>
                        <a:lstStyle/>
                        <a:p>
                          <a:endParaRPr lang="zh-CN"/>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t="-301408" r="-400500" b="-201408"/>
                          </a:stretch>
                        </a:blipFill>
                      </a:tcPr>
                    </a:tc>
                    <a:tc>
                      <a:txBody>
                        <a:bodyPr/>
                        <a:lstStyle/>
                        <a:p>
                          <a:endParaRPr lang="zh-CN"/>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00000" t="-301408" r="-300500" b="-201408"/>
                          </a:stretch>
                        </a:blipFill>
                      </a:tcPr>
                    </a:tc>
                    <a:tc>
                      <a:txBody>
                        <a:bodyPr/>
                        <a:lstStyle/>
                        <a:p>
                          <a:endParaRPr lang="zh-CN"/>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99005" t="-301408" r="-199005" b="-201408"/>
                          </a:stretch>
                        </a:blipFill>
                      </a:tcPr>
                    </a:tc>
                    <a:tc>
                      <a:txBody>
                        <a:bodyPr/>
                        <a:lstStyle/>
                        <a:p>
                          <a:endParaRPr lang="zh-CN"/>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300500" t="-301408" r="-100000" b="-201408"/>
                          </a:stretch>
                        </a:blipFill>
                      </a:tcPr>
                    </a:tc>
                    <a:tc>
                      <a:txBody>
                        <a:bodyPr/>
                        <a:lstStyle/>
                        <a:p>
                          <a:pPr algn="ctr"/>
                          <a:endParaRPr lang="zh-CN" altLang="en-US" sz="2400">
                            <a:solidFill>
                              <a:schemeClr val="bg1"/>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3982844"/>
                      </a:ext>
                    </a:extLst>
                  </a:tr>
                  <a:tr h="434340">
                    <a:tc>
                      <a:txBody>
                        <a:bodyPr/>
                        <a:lstStyle/>
                        <a:p>
                          <a:endParaRPr lang="zh-CN"/>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t="-395833" r="-400500" b="-98611"/>
                          </a:stretch>
                        </a:blipFill>
                      </a:tcPr>
                    </a:tc>
                    <a:tc>
                      <a:txBody>
                        <a:bodyPr/>
                        <a:lstStyle/>
                        <a:p>
                          <a:endParaRPr lang="zh-CN"/>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00000" t="-395833" r="-300500" b="-98611"/>
                          </a:stretch>
                        </a:blipFill>
                      </a:tcPr>
                    </a:tc>
                    <a:tc>
                      <a:txBody>
                        <a:bodyPr/>
                        <a:lstStyle/>
                        <a:p>
                          <a:endParaRPr lang="zh-CN"/>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99005" t="-395833" r="-199005" b="-98611"/>
                          </a:stretch>
                        </a:blipFill>
                      </a:tcPr>
                    </a:tc>
                    <a:tc>
                      <a:txBody>
                        <a:bodyPr/>
                        <a:lstStyle/>
                        <a:p>
                          <a:endParaRPr lang="zh-CN"/>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300500" t="-395833" r="-100000" b="-98611"/>
                          </a:stretch>
                        </a:blipFill>
                      </a:tcPr>
                    </a:tc>
                    <a:tc>
                      <a:txBody>
                        <a:bodyPr/>
                        <a:lstStyle/>
                        <a:p>
                          <a:endParaRPr lang="zh-CN"/>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400500" t="-395833" b="-98611"/>
                          </a:stretch>
                        </a:blipFill>
                      </a:tcPr>
                    </a:tc>
                    <a:extLst>
                      <a:ext uri="{0D108BD9-81ED-4DB2-BD59-A6C34878D82A}">
                        <a16:rowId xmlns:a16="http://schemas.microsoft.com/office/drawing/2014/main" val="3874851629"/>
                      </a:ext>
                    </a:extLst>
                  </a:tr>
                  <a:tr h="434340">
                    <a:tc>
                      <a:txBody>
                        <a:bodyPr/>
                        <a:lstStyle/>
                        <a:p>
                          <a:endParaRPr lang="zh-CN"/>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t="-502817" r="-400500"/>
                          </a:stretch>
                        </a:blipFill>
                      </a:tcPr>
                    </a:tc>
                    <a:tc>
                      <a:txBody>
                        <a:bodyPr/>
                        <a:lstStyle/>
                        <a:p>
                          <a:endParaRPr lang="zh-CN"/>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00000" t="-502817" r="-300500"/>
                          </a:stretch>
                        </a:blipFill>
                      </a:tcPr>
                    </a:tc>
                    <a:tc>
                      <a:txBody>
                        <a:bodyPr/>
                        <a:lstStyle/>
                        <a:p>
                          <a:endParaRPr lang="zh-CN"/>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99005" t="-502817" r="-199005"/>
                          </a:stretch>
                        </a:blipFill>
                      </a:tcPr>
                    </a:tc>
                    <a:tc>
                      <a:txBody>
                        <a:bodyPr/>
                        <a:lstStyle/>
                        <a:p>
                          <a:endParaRPr lang="zh-CN"/>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300500" t="-502817" r="-100000"/>
                          </a:stretch>
                        </a:blipFill>
                      </a:tcPr>
                    </a:tc>
                    <a:tc>
                      <a:txBody>
                        <a:bodyPr/>
                        <a:lstStyle/>
                        <a:p>
                          <a:pPr algn="ctr"/>
                          <a:endParaRPr lang="zh-CN" altLang="en-US" sz="2400" dirty="0">
                            <a:solidFill>
                              <a:schemeClr val="bg1"/>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8810593"/>
                      </a:ext>
                    </a:extLst>
                  </a:tr>
                </a:tbl>
              </a:graphicData>
            </a:graphic>
          </p:graphicFrame>
        </mc:Fallback>
      </mc:AlternateContent>
      <p:cxnSp>
        <p:nvCxnSpPr>
          <p:cNvPr id="4" name="直接箭头连接符 3"/>
          <p:cNvCxnSpPr/>
          <p:nvPr/>
        </p:nvCxnSpPr>
        <p:spPr bwMode="auto">
          <a:xfrm>
            <a:off x="1428834" y="2114587"/>
            <a:ext cx="742931" cy="34289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 name="直接箭头连接符 5"/>
          <p:cNvCxnSpPr/>
          <p:nvPr/>
        </p:nvCxnSpPr>
        <p:spPr bwMode="auto">
          <a:xfrm>
            <a:off x="1428834" y="2514626"/>
            <a:ext cx="742931" cy="34289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直接箭头连接符 6"/>
          <p:cNvCxnSpPr/>
          <p:nvPr/>
        </p:nvCxnSpPr>
        <p:spPr bwMode="auto">
          <a:xfrm>
            <a:off x="1371686" y="2971814"/>
            <a:ext cx="742931" cy="34289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直接箭头连接符 7"/>
          <p:cNvCxnSpPr/>
          <p:nvPr/>
        </p:nvCxnSpPr>
        <p:spPr bwMode="auto">
          <a:xfrm>
            <a:off x="1371686" y="3371854"/>
            <a:ext cx="742931" cy="34289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直接箭头连接符 8"/>
          <p:cNvCxnSpPr/>
          <p:nvPr/>
        </p:nvCxnSpPr>
        <p:spPr bwMode="auto">
          <a:xfrm>
            <a:off x="2571804" y="2514626"/>
            <a:ext cx="742931" cy="34289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直接箭头连接符 9"/>
          <p:cNvCxnSpPr/>
          <p:nvPr/>
        </p:nvCxnSpPr>
        <p:spPr bwMode="auto">
          <a:xfrm>
            <a:off x="2571804" y="2971814"/>
            <a:ext cx="742931" cy="34289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直接箭头连接符 10"/>
          <p:cNvCxnSpPr/>
          <p:nvPr/>
        </p:nvCxnSpPr>
        <p:spPr bwMode="auto">
          <a:xfrm>
            <a:off x="2571804" y="3371854"/>
            <a:ext cx="742931" cy="34289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直接箭头连接符 11"/>
          <p:cNvCxnSpPr/>
          <p:nvPr/>
        </p:nvCxnSpPr>
        <p:spPr bwMode="auto">
          <a:xfrm>
            <a:off x="3829071" y="2971814"/>
            <a:ext cx="742931" cy="34289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直接箭头连接符 12"/>
          <p:cNvCxnSpPr/>
          <p:nvPr/>
        </p:nvCxnSpPr>
        <p:spPr bwMode="auto">
          <a:xfrm>
            <a:off x="3829071" y="3429002"/>
            <a:ext cx="742931" cy="34289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直接箭头连接符 13"/>
          <p:cNvCxnSpPr/>
          <p:nvPr/>
        </p:nvCxnSpPr>
        <p:spPr bwMode="auto">
          <a:xfrm>
            <a:off x="1428834" y="2457476"/>
            <a:ext cx="742931" cy="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6" name="直接箭头连接符 15"/>
          <p:cNvCxnSpPr/>
          <p:nvPr/>
        </p:nvCxnSpPr>
        <p:spPr bwMode="auto">
          <a:xfrm>
            <a:off x="1371686" y="2914664"/>
            <a:ext cx="742931" cy="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7" name="直接箭头连接符 16"/>
          <p:cNvCxnSpPr/>
          <p:nvPr/>
        </p:nvCxnSpPr>
        <p:spPr bwMode="auto">
          <a:xfrm>
            <a:off x="1371686" y="3371852"/>
            <a:ext cx="742931" cy="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8" name="直接箭头连接符 17"/>
          <p:cNvCxnSpPr/>
          <p:nvPr/>
        </p:nvCxnSpPr>
        <p:spPr bwMode="auto">
          <a:xfrm>
            <a:off x="1371686" y="3771891"/>
            <a:ext cx="742931" cy="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9" name="直接箭头连接符 18"/>
          <p:cNvCxnSpPr/>
          <p:nvPr/>
        </p:nvCxnSpPr>
        <p:spPr bwMode="auto">
          <a:xfrm>
            <a:off x="2571804" y="2914664"/>
            <a:ext cx="742931" cy="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20" name="直接箭头连接符 19"/>
          <p:cNvCxnSpPr/>
          <p:nvPr/>
        </p:nvCxnSpPr>
        <p:spPr bwMode="auto">
          <a:xfrm>
            <a:off x="2571804" y="3371852"/>
            <a:ext cx="742931" cy="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21" name="直接箭头连接符 20"/>
          <p:cNvCxnSpPr/>
          <p:nvPr/>
        </p:nvCxnSpPr>
        <p:spPr bwMode="auto">
          <a:xfrm>
            <a:off x="2571804" y="3771891"/>
            <a:ext cx="742931" cy="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22" name="直接箭头连接符 21"/>
          <p:cNvCxnSpPr/>
          <p:nvPr/>
        </p:nvCxnSpPr>
        <p:spPr bwMode="auto">
          <a:xfrm>
            <a:off x="3829071" y="3371852"/>
            <a:ext cx="742931" cy="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23" name="直接箭头连接符 22"/>
          <p:cNvCxnSpPr/>
          <p:nvPr/>
        </p:nvCxnSpPr>
        <p:spPr bwMode="auto">
          <a:xfrm>
            <a:off x="3829071" y="3829040"/>
            <a:ext cx="742931" cy="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6503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5">
                                            <p:txEl>
                                              <p:pRg st="0" end="0"/>
                                            </p:txEl>
                                          </p:spTgt>
                                        </p:tgtEl>
                                        <p:attrNameLst>
                                          <p:attrName>style.visibility</p:attrName>
                                        </p:attrNameLst>
                                      </p:cBhvr>
                                      <p:to>
                                        <p:strVal val="visible"/>
                                      </p:to>
                                    </p:set>
                                    <p:animEffect transition="in" filter="fade">
                                      <p:cBhvr>
                                        <p:cTn id="14" dur="500"/>
                                        <p:tgtEl>
                                          <p:spTgt spid="2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xEl>
                                              <p:pRg st="1" end="1"/>
                                            </p:txEl>
                                          </p:spTgt>
                                        </p:tgtEl>
                                        <p:attrNameLst>
                                          <p:attrName>style.visibility</p:attrName>
                                        </p:attrNameLst>
                                      </p:cBhvr>
                                      <p:to>
                                        <p:strVal val="visible"/>
                                      </p:to>
                                    </p:set>
                                    <p:animEffect transition="in" filter="fade">
                                      <p:cBhvr>
                                        <p:cTn id="24" dur="500"/>
                                        <p:tgtEl>
                                          <p:spTgt spid="25">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par>
                                <p:cTn id="70" presetID="10" presetClass="entr" presetSubtype="0" fill="hold"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par>
                                <p:cTn id="78" presetID="10" presetClass="entr" presetSubtype="0" fill="hold"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fade">
                                      <p:cBhvr>
                                        <p:cTn id="85" dur="500"/>
                                        <p:tgtEl>
                                          <p:spTgt spid="12"/>
                                        </p:tgtEl>
                                      </p:cBhvr>
                                    </p:animEffect>
                                  </p:childTnLst>
                                </p:cTn>
                              </p:par>
                              <p:par>
                                <p:cTn id="86" presetID="10" presetClass="entr" presetSubtype="0" fill="hold" nodeType="with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fade">
                                      <p:cBhvr>
                                        <p:cTn id="88" dur="500"/>
                                        <p:tgtEl>
                                          <p:spTgt spid="22"/>
                                        </p:tgtEl>
                                      </p:cBhvr>
                                    </p:animEffect>
                                  </p:childTnLst>
                                </p:cTn>
                              </p:par>
                              <p:par>
                                <p:cTn id="89" presetID="10" presetClass="entr" presetSubtype="0" fill="hold" nodeType="withEffect">
                                  <p:stCondLst>
                                    <p:cond delay="0"/>
                                  </p:stCondLst>
                                  <p:childTnLst>
                                    <p:set>
                                      <p:cBhvr>
                                        <p:cTn id="90" dur="1" fill="hold">
                                          <p:stCondLst>
                                            <p:cond delay="0"/>
                                          </p:stCondLst>
                                        </p:cTn>
                                        <p:tgtEl>
                                          <p:spTgt spid="13"/>
                                        </p:tgtEl>
                                        <p:attrNameLst>
                                          <p:attrName>style.visibility</p:attrName>
                                        </p:attrNameLst>
                                      </p:cBhvr>
                                      <p:to>
                                        <p:strVal val="visible"/>
                                      </p:to>
                                    </p:set>
                                    <p:animEffect transition="in" filter="fade">
                                      <p:cBhvr>
                                        <p:cTn id="91" dur="500"/>
                                        <p:tgtEl>
                                          <p:spTgt spid="13"/>
                                        </p:tgtEl>
                                      </p:cBhvr>
                                    </p:animEffect>
                                  </p:childTnLst>
                                </p:cTn>
                              </p:par>
                              <p:par>
                                <p:cTn id="92" presetID="10" presetClass="entr" presetSubtype="0" fill="hold" nodeType="withEffect">
                                  <p:stCondLst>
                                    <p:cond delay="0"/>
                                  </p:stCondLst>
                                  <p:childTnLst>
                                    <p:set>
                                      <p:cBhvr>
                                        <p:cTn id="93" dur="1" fill="hold">
                                          <p:stCondLst>
                                            <p:cond delay="0"/>
                                          </p:stCondLst>
                                        </p:cTn>
                                        <p:tgtEl>
                                          <p:spTgt spid="23"/>
                                        </p:tgtEl>
                                        <p:attrNameLst>
                                          <p:attrName>style.visibility</p:attrName>
                                        </p:attrNameLst>
                                      </p:cBhvr>
                                      <p:to>
                                        <p:strVal val="visible"/>
                                      </p:to>
                                    </p:set>
                                    <p:animEffect transition="in" filter="fade">
                                      <p:cBhvr>
                                        <p:cTn id="9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5" name="文本框 24"/>
              <p:cNvSpPr txBox="1"/>
              <p:nvPr/>
            </p:nvSpPr>
            <p:spPr bwMode="auto">
              <a:xfrm>
                <a:off x="343011" y="1200209"/>
                <a:ext cx="8457978" cy="4960910"/>
              </a:xfrm>
              <a:prstGeom prst="rect">
                <a:avLst/>
              </a:prstGeom>
              <a:noFill/>
              <a:ln>
                <a:noFill/>
              </a:ln>
            </p:spPr>
            <p:txBody>
              <a:bodyPr wrap="square" rtlCol="0">
                <a:spAutoFit/>
              </a:bodyPr>
              <a:lstStyle/>
              <a:p>
                <a:pPr eaLnBrk="0" hangingPunct="0">
                  <a:buFontTx/>
                  <a:buNone/>
                </a:pP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3.2 </a:t>
                </a: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龙贝格加速算法</a:t>
                </a:r>
                <a:endPar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      </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龙贝格算法是一类高速的数值计算方法。简单理解，可把它看成一种用低精度的算式经过适当选取松弛因子而将其改造成有尽可能高精度的算式的一种方法。</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 </a:t>
                </a: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       </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例如，对于梯形求积公式</a:t>
                </a:r>
                <a14:m>
                  <m:oMath xmlns:m="http://schemas.openxmlformats.org/officeDocument/2006/math">
                    <m:nary>
                      <m:naryPr>
                        <m:ctrlPr>
                          <a:rPr lang="zh-CN" altLang="en-US" sz="2100"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sz="2100" i="1">
                            <a:solidFill>
                              <a:schemeClr val="bg1"/>
                            </a:solidFill>
                            <a:latin typeface="Cambria Math" panose="02040503050406030204" pitchFamily="18" charset="0"/>
                            <a:ea typeface="全新硬笔行书简" panose="02010600040101010101" pitchFamily="2" charset="-122"/>
                            <a:sym typeface="+mn-ea"/>
                          </a:rPr>
                          <m:t>𝑎</m:t>
                        </m:r>
                      </m:sub>
                      <m:sup>
                        <m:r>
                          <a:rPr lang="en-US" altLang="zh-CN" sz="2100" i="1">
                            <a:solidFill>
                              <a:schemeClr val="bg1"/>
                            </a:solidFill>
                            <a:latin typeface="Cambria Math" panose="02040503050406030204" pitchFamily="18" charset="0"/>
                            <a:ea typeface="全新硬笔行书简" panose="02010600040101010101" pitchFamily="2" charset="-122"/>
                            <a:sym typeface="+mn-ea"/>
                          </a:rPr>
                          <m:t>𝑏</m:t>
                        </m:r>
                      </m:sup>
                      <m:e>
                        <m:r>
                          <a:rPr lang="en-US" altLang="zh-CN" sz="2100"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d>
                        <m:r>
                          <a:rPr lang="en-US" altLang="zh-CN" sz="2100" i="1">
                            <a:solidFill>
                              <a:schemeClr val="bg1"/>
                            </a:solidFill>
                            <a:latin typeface="Cambria Math" panose="02040503050406030204" pitchFamily="18" charset="0"/>
                            <a:ea typeface="全新硬笔行书简" panose="02010600040101010101" pitchFamily="2" charset="-122"/>
                            <a:sym typeface="+mn-ea"/>
                          </a:rPr>
                          <m:t>𝑑𝑥</m:t>
                        </m:r>
                      </m:e>
                    </m:nary>
                    <m:r>
                      <a:rPr lang="en-US" altLang="zh-CN" sz="2100" i="1">
                        <a:solidFill>
                          <a:schemeClr val="bg1"/>
                        </a:solidFill>
                        <a:latin typeface="Cambria Math" panose="02040503050406030204" pitchFamily="18" charset="0"/>
                        <a:ea typeface="Cambria Math" panose="02040503050406030204" pitchFamily="18" charset="0"/>
                        <a:sym typeface="+mn-ea"/>
                      </a:rPr>
                      <m:t>≈</m:t>
                    </m:r>
                    <m:sSub>
                      <m:sSubPr>
                        <m:ctrlPr>
                          <a:rPr lang="en-US" altLang="zh-CN" sz="2100" i="1">
                            <a:solidFill>
                              <a:schemeClr val="bg1"/>
                            </a:solidFill>
                            <a:latin typeface="Cambria Math" panose="02040503050406030204" pitchFamily="18" charset="0"/>
                            <a:ea typeface="Cambria Math" panose="020405030504060302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sym typeface="+mn-ea"/>
                          </a:rPr>
                          <m:t>𝑇</m:t>
                        </m:r>
                      </m:e>
                      <m:sub>
                        <m:r>
                          <a:rPr lang="en-US" altLang="zh-CN" sz="2100" i="1">
                            <a:solidFill>
                              <a:schemeClr val="bg1"/>
                            </a:solidFill>
                            <a:latin typeface="Cambria Math" panose="02040503050406030204" pitchFamily="18" charset="0"/>
                            <a:ea typeface="Cambria Math" panose="02040503050406030204" pitchFamily="18" charset="0"/>
                            <a:sym typeface="+mn-ea"/>
                          </a:rPr>
                          <m:t>1</m:t>
                        </m:r>
                      </m:sub>
                    </m:sSub>
                    <m:r>
                      <a:rPr lang="en-US" altLang="zh-CN" sz="2100" i="1">
                        <a:solidFill>
                          <a:schemeClr val="bg1"/>
                        </a:solidFill>
                        <a:latin typeface="Cambria Math" panose="02040503050406030204" pitchFamily="18" charset="0"/>
                        <a:ea typeface="Cambria Math" panose="02040503050406030204" pitchFamily="18" charset="0"/>
                        <a:sym typeface="+mn-ea"/>
                      </a:rPr>
                      <m:t>=</m:t>
                    </m:r>
                    <m:f>
                      <m:f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fPr>
                      <m:num>
                        <m:r>
                          <a:rPr lang="en-US" altLang="zh-CN" sz="2100" i="1">
                            <a:solidFill>
                              <a:schemeClr val="bg1"/>
                            </a:solidFill>
                            <a:latin typeface="Cambria Math" panose="02040503050406030204" pitchFamily="18" charset="0"/>
                            <a:ea typeface="全新硬笔行书简" panose="02010600040101010101" pitchFamily="2" charset="-122"/>
                            <a:sym typeface="+mn-ea"/>
                          </a:rPr>
                          <m:t>𝑏</m:t>
                        </m:r>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全新硬笔行书简" panose="02010600040101010101" pitchFamily="2" charset="-122"/>
                            <a:sym typeface="+mn-ea"/>
                          </a:rPr>
                          <m:t>𝑎</m:t>
                        </m:r>
                      </m:num>
                      <m:den>
                        <m:r>
                          <a:rPr lang="en-US" altLang="zh-CN" sz="2100" i="1">
                            <a:solidFill>
                              <a:schemeClr val="bg1"/>
                            </a:solidFill>
                            <a:latin typeface="Cambria Math" panose="02040503050406030204" pitchFamily="18" charset="0"/>
                            <a:ea typeface="全新硬笔行书简" panose="02010600040101010101" pitchFamily="2" charset="-122"/>
                            <a:sym typeface="+mn-ea"/>
                          </a:rPr>
                          <m:t>2</m:t>
                        </m:r>
                      </m:den>
                    </m:f>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𝑎</m:t>
                        </m:r>
                      </m:e>
                    </m:d>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𝑏</m:t>
                        </m:r>
                      </m:e>
                    </m:d>
                    <m:r>
                      <a:rPr lang="en-US" altLang="zh-CN" sz="2100" i="1">
                        <a:solidFill>
                          <a:schemeClr val="bg1"/>
                        </a:solidFill>
                        <a:latin typeface="Cambria Math" panose="02040503050406030204" pitchFamily="18" charset="0"/>
                        <a:ea typeface="全新硬笔行书简" panose="02010600040101010101" pitchFamily="2" charset="-122"/>
                        <a:sym typeface="+mn-ea"/>
                      </a:rPr>
                      <m:t>)</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，它的代数精度只是一次的，我们将区间二分后得到</a:t>
                </a:r>
                <a14:m>
                  <m:oMath xmlns:m="http://schemas.openxmlformats.org/officeDocument/2006/math">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𝑇</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2</m:t>
                        </m:r>
                      </m:sub>
                    </m:sSub>
                    <m:r>
                      <a:rPr lang="en-US" altLang="zh-CN" sz="2100"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fPr>
                      <m:num>
                        <m:r>
                          <a:rPr lang="en-US" altLang="zh-CN" sz="2100" i="1">
                            <a:solidFill>
                              <a:schemeClr val="bg1"/>
                            </a:solidFill>
                            <a:latin typeface="Cambria Math" panose="02040503050406030204" pitchFamily="18" charset="0"/>
                            <a:ea typeface="全新硬笔行书简" panose="02010600040101010101" pitchFamily="2" charset="-122"/>
                            <a:sym typeface="+mn-ea"/>
                          </a:rPr>
                          <m:t>𝑏</m:t>
                        </m:r>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全新硬笔行书简" panose="02010600040101010101" pitchFamily="2" charset="-122"/>
                            <a:sym typeface="+mn-ea"/>
                          </a:rPr>
                          <m:t>𝑎</m:t>
                        </m:r>
                      </m:num>
                      <m:den>
                        <m:r>
                          <a:rPr lang="en-US" altLang="zh-CN" sz="2100" i="1">
                            <a:solidFill>
                              <a:schemeClr val="bg1"/>
                            </a:solidFill>
                            <a:latin typeface="Cambria Math" panose="02040503050406030204" pitchFamily="18" charset="0"/>
                            <a:ea typeface="全新硬笔行书简" panose="02010600040101010101" pitchFamily="2" charset="-122"/>
                            <a:sym typeface="+mn-ea"/>
                          </a:rPr>
                          <m:t>4</m:t>
                        </m:r>
                      </m:den>
                    </m:f>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𝑎</m:t>
                        </m:r>
                      </m:e>
                    </m:d>
                    <m:r>
                      <a:rPr lang="en-US" altLang="zh-CN" sz="2100" i="1">
                        <a:solidFill>
                          <a:schemeClr val="bg1"/>
                        </a:solidFill>
                        <a:latin typeface="Cambria Math" panose="02040503050406030204" pitchFamily="18" charset="0"/>
                        <a:ea typeface="全新硬笔行书简" panose="02010600040101010101" pitchFamily="2" charset="-122"/>
                        <a:sym typeface="+mn-ea"/>
                      </a:rPr>
                      <m:t>+2</m:t>
                    </m:r>
                    <m:r>
                      <a:rPr lang="en-US" altLang="zh-CN" sz="2100"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f>
                          <m:f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fPr>
                          <m:num>
                            <m:r>
                              <a:rPr lang="en-US" altLang="zh-CN" sz="2100" i="1">
                                <a:solidFill>
                                  <a:schemeClr val="bg1"/>
                                </a:solidFill>
                                <a:latin typeface="Cambria Math" panose="02040503050406030204" pitchFamily="18" charset="0"/>
                                <a:ea typeface="全新硬笔行书简" panose="02010600040101010101" pitchFamily="2" charset="-122"/>
                                <a:sym typeface="+mn-ea"/>
                              </a:rPr>
                              <m:t>𝑎</m:t>
                            </m:r>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全新硬笔行书简" panose="02010600040101010101" pitchFamily="2" charset="-122"/>
                                <a:sym typeface="+mn-ea"/>
                              </a:rPr>
                              <m:t>𝑏</m:t>
                            </m:r>
                          </m:num>
                          <m:den>
                            <m:r>
                              <a:rPr lang="en-US" altLang="zh-CN" sz="2100" i="1">
                                <a:solidFill>
                                  <a:schemeClr val="bg1"/>
                                </a:solidFill>
                                <a:latin typeface="Cambria Math" panose="02040503050406030204" pitchFamily="18" charset="0"/>
                                <a:ea typeface="全新硬笔行书简" panose="02010600040101010101" pitchFamily="2" charset="-122"/>
                                <a:sym typeface="+mn-ea"/>
                              </a:rPr>
                              <m:t>2</m:t>
                            </m:r>
                          </m:den>
                        </m:f>
                      </m:e>
                    </m:d>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𝑏</m:t>
                        </m:r>
                      </m:e>
                    </m:d>
                    <m:r>
                      <a:rPr lang="en-US" altLang="zh-CN" sz="2100" i="1">
                        <a:solidFill>
                          <a:schemeClr val="bg1"/>
                        </a:solidFill>
                        <a:latin typeface="Cambria Math" panose="02040503050406030204" pitchFamily="18" charset="0"/>
                        <a:ea typeface="全新硬笔行书简" panose="02010600040101010101" pitchFamily="2" charset="-122"/>
                        <a:sym typeface="+mn-ea"/>
                      </a:rPr>
                      <m:t>)</m:t>
                    </m:r>
                  </m:oMath>
                </a14:m>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这仍然是具有一阶精度的求积公式。</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 </a:t>
                </a: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       </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如果引入所谓的“松弛因子”，将公式改造成：</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14:m>
                  <m:oMathPara xmlns:m="http://schemas.openxmlformats.org/officeDocument/2006/math">
                    <m:oMathParaPr>
                      <m:jc m:val="centerGroup"/>
                    </m:oMathParaPr>
                    <m:oMath xmlns:m="http://schemas.openxmlformats.org/officeDocument/2006/math">
                      <m:nary>
                        <m:naryPr>
                          <m:ctrlPr>
                            <a:rPr lang="zh-CN" altLang="en-US" sz="2100"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sz="2100" i="1">
                              <a:solidFill>
                                <a:schemeClr val="bg1"/>
                              </a:solidFill>
                              <a:latin typeface="Cambria Math" panose="02040503050406030204" pitchFamily="18" charset="0"/>
                              <a:ea typeface="全新硬笔行书简" panose="02010600040101010101" pitchFamily="2" charset="-122"/>
                              <a:sym typeface="+mn-ea"/>
                            </a:rPr>
                            <m:t>𝑎</m:t>
                          </m:r>
                        </m:sub>
                        <m:sup>
                          <m:r>
                            <a:rPr lang="en-US" altLang="zh-CN" sz="2100" i="1">
                              <a:solidFill>
                                <a:schemeClr val="bg1"/>
                              </a:solidFill>
                              <a:latin typeface="Cambria Math" panose="02040503050406030204" pitchFamily="18" charset="0"/>
                              <a:ea typeface="全新硬笔行书简" panose="02010600040101010101" pitchFamily="2" charset="-122"/>
                              <a:sym typeface="+mn-ea"/>
                            </a:rPr>
                            <m:t>𝑏</m:t>
                          </m:r>
                        </m:sup>
                        <m:e>
                          <m:r>
                            <a:rPr lang="en-US" altLang="zh-CN" sz="2100"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d>
                          <m:r>
                            <a:rPr lang="en-US" altLang="zh-CN" sz="2100" i="1">
                              <a:solidFill>
                                <a:schemeClr val="bg1"/>
                              </a:solidFill>
                              <a:latin typeface="Cambria Math" panose="02040503050406030204" pitchFamily="18" charset="0"/>
                              <a:ea typeface="全新硬笔行书简" panose="02010600040101010101" pitchFamily="2" charset="-122"/>
                              <a:sym typeface="+mn-ea"/>
                            </a:rPr>
                            <m:t>𝑑𝑥</m:t>
                          </m:r>
                        </m:e>
                      </m:nary>
                      <m:r>
                        <a:rPr lang="en-US" altLang="zh-CN" sz="2100" i="1">
                          <a:solidFill>
                            <a:schemeClr val="bg1"/>
                          </a:solidFill>
                          <a:latin typeface="Cambria Math" panose="02040503050406030204" pitchFamily="18" charset="0"/>
                          <a:ea typeface="Cambria Math" panose="02040503050406030204" pitchFamily="18" charset="0"/>
                          <a:sym typeface="+mn-ea"/>
                        </a:rPr>
                        <m:t>≈</m:t>
                      </m:r>
                      <m:sSub>
                        <m:sSubPr>
                          <m:ctrlPr>
                            <a:rPr lang="en-US" altLang="zh-CN" sz="2100" i="1">
                              <a:solidFill>
                                <a:schemeClr val="bg1"/>
                              </a:solidFill>
                              <a:latin typeface="Cambria Math" panose="02040503050406030204" pitchFamily="18" charset="0"/>
                              <a:ea typeface="Cambria Math" panose="020405030504060302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sym typeface="+mn-ea"/>
                            </a:rPr>
                            <m:t>𝑇</m:t>
                          </m:r>
                        </m:e>
                        <m:sub>
                          <m:r>
                            <a:rPr lang="en-US" altLang="zh-CN" sz="2100" i="1">
                              <a:solidFill>
                                <a:schemeClr val="bg1"/>
                              </a:solidFill>
                              <a:latin typeface="Cambria Math" panose="02040503050406030204" pitchFamily="18" charset="0"/>
                              <a:ea typeface="Cambria Math" panose="02040503050406030204" pitchFamily="18" charset="0"/>
                              <a:sym typeface="+mn-ea"/>
                            </a:rPr>
                            <m:t>2</m:t>
                          </m:r>
                        </m:sub>
                      </m:sSub>
                      <m:r>
                        <a:rPr lang="en-US" altLang="zh-CN" sz="2100" i="1">
                          <a:solidFill>
                            <a:schemeClr val="bg1"/>
                          </a:solidFill>
                          <a:latin typeface="Cambria Math" panose="02040503050406030204" pitchFamily="18" charset="0"/>
                          <a:ea typeface="Cambria Math" panose="02040503050406030204" pitchFamily="18" charset="0"/>
                          <a:sym typeface="+mn-ea"/>
                        </a:rPr>
                        <m:t>+</m:t>
                      </m:r>
                      <m:r>
                        <a:rPr lang="zh-CN" altLang="en-US" sz="2100" i="1">
                          <a:solidFill>
                            <a:schemeClr val="bg1"/>
                          </a:solidFill>
                          <a:latin typeface="Cambria Math" panose="02040503050406030204" pitchFamily="18" charset="0"/>
                          <a:ea typeface="Cambria Math" panose="02040503050406030204" pitchFamily="18" charset="0"/>
                          <a:sym typeface="+mn-ea"/>
                        </a:rPr>
                        <m:t>𝜔</m:t>
                      </m:r>
                      <m:d>
                        <m:dPr>
                          <m:ctrlPr>
                            <a:rPr lang="en-US" altLang="zh-CN" sz="2100" i="1">
                              <a:solidFill>
                                <a:schemeClr val="bg1"/>
                              </a:solidFill>
                              <a:latin typeface="Cambria Math" panose="02040503050406030204" pitchFamily="18" charset="0"/>
                              <a:ea typeface="Cambria Math" panose="02040503050406030204" pitchFamily="18" charset="0"/>
                              <a:sym typeface="+mn-ea"/>
                            </a:rPr>
                          </m:ctrlPr>
                        </m:dPr>
                        <m:e>
                          <m:sSub>
                            <m:sSubPr>
                              <m:ctrlPr>
                                <a:rPr lang="en-US" altLang="zh-CN" sz="2100" i="1">
                                  <a:solidFill>
                                    <a:schemeClr val="bg1"/>
                                  </a:solidFill>
                                  <a:latin typeface="Cambria Math" panose="02040503050406030204" pitchFamily="18" charset="0"/>
                                  <a:ea typeface="Cambria Math" panose="020405030504060302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sym typeface="+mn-ea"/>
                                </a:rPr>
                                <m:t>𝑇</m:t>
                              </m:r>
                            </m:e>
                            <m:sub>
                              <m:r>
                                <a:rPr lang="en-US" altLang="zh-CN" sz="2100" i="1">
                                  <a:solidFill>
                                    <a:schemeClr val="bg1"/>
                                  </a:solidFill>
                                  <a:latin typeface="Cambria Math" panose="02040503050406030204" pitchFamily="18" charset="0"/>
                                  <a:ea typeface="Cambria Math" panose="02040503050406030204" pitchFamily="18" charset="0"/>
                                  <a:sym typeface="+mn-ea"/>
                                </a:rPr>
                                <m:t>2</m:t>
                              </m:r>
                            </m:sub>
                          </m:sSub>
                          <m:r>
                            <a:rPr lang="en-US" altLang="zh-CN" sz="2100" i="1">
                              <a:solidFill>
                                <a:schemeClr val="bg1"/>
                              </a:solidFill>
                              <a:latin typeface="Cambria Math" panose="02040503050406030204" pitchFamily="18" charset="0"/>
                              <a:ea typeface="Cambria Math" panose="02040503050406030204" pitchFamily="18" charset="0"/>
                              <a:sym typeface="+mn-ea"/>
                            </a:rPr>
                            <m:t>−</m:t>
                          </m:r>
                          <m:sSub>
                            <m:sSubPr>
                              <m:ctrlPr>
                                <a:rPr lang="en-US" altLang="zh-CN" sz="2100" i="1">
                                  <a:solidFill>
                                    <a:schemeClr val="bg1"/>
                                  </a:solidFill>
                                  <a:latin typeface="Cambria Math" panose="02040503050406030204" pitchFamily="18" charset="0"/>
                                  <a:ea typeface="Cambria Math" panose="020405030504060302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sym typeface="+mn-ea"/>
                                </a:rPr>
                                <m:t>𝑇</m:t>
                              </m:r>
                            </m:e>
                            <m:sub>
                              <m:r>
                                <a:rPr lang="en-US" altLang="zh-CN" sz="2100" i="1">
                                  <a:solidFill>
                                    <a:schemeClr val="bg1"/>
                                  </a:solidFill>
                                  <a:latin typeface="Cambria Math" panose="02040503050406030204" pitchFamily="18" charset="0"/>
                                  <a:ea typeface="Cambria Math" panose="02040503050406030204" pitchFamily="18" charset="0"/>
                                  <a:sym typeface="+mn-ea"/>
                                </a:rPr>
                                <m:t>1</m:t>
                              </m:r>
                            </m:sub>
                          </m:sSub>
                        </m:e>
                      </m:d>
                      <m:r>
                        <a:rPr lang="en-US" altLang="zh-CN" sz="2100">
                          <a:solidFill>
                            <a:schemeClr val="bg1"/>
                          </a:solidFill>
                          <a:latin typeface="Cambria Math" panose="02040503050406030204" pitchFamily="18" charset="0"/>
                          <a:ea typeface="Cambria Math" panose="02040503050406030204" pitchFamily="18" charset="0"/>
                          <a:sym typeface="+mn-ea"/>
                        </a:rPr>
                        <m:t>,</m:t>
                      </m:r>
                    </m:oMath>
                  </m:oMathPara>
                </a14:m>
                <a:endParaRPr lang="en-US" altLang="zh-CN" sz="2100" dirty="0">
                  <a:solidFill>
                    <a:schemeClr val="bg1"/>
                  </a:solidFill>
                  <a:latin typeface="全新硬笔行书简" panose="02010600040101010101" pitchFamily="2" charset="-122"/>
                  <a:ea typeface="Cambria Math" panose="02040503050406030204" pitchFamily="18" charset="0"/>
                  <a:sym typeface="+mn-ea"/>
                </a:endParaRPr>
              </a:p>
              <a:p>
                <a:pPr eaLnBrk="0" hangingPunct="0">
                  <a:buFontTx/>
                  <a:buNone/>
                </a:pP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无论</a:t>
                </a:r>
                <a14:m>
                  <m:oMath xmlns:m="http://schemas.openxmlformats.org/officeDocument/2006/math">
                    <m:r>
                      <a:rPr lang="zh-CN" altLang="en-US" sz="2100" i="1">
                        <a:solidFill>
                          <a:schemeClr val="bg1"/>
                        </a:solidFill>
                        <a:latin typeface="Cambria Math" panose="02040503050406030204" pitchFamily="18" charset="0"/>
                        <a:ea typeface="全新硬笔行书简" panose="02010600040101010101" pitchFamily="2" charset="-122"/>
                        <a:sym typeface="+mn-ea"/>
                      </a:rPr>
                      <m:t>𝜔</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取为多少，公式的代数精度肯定不会降低，反而有可能升高。为使精度升高，将</a:t>
                </a:r>
                <a14:m>
                  <m:oMath xmlns:m="http://schemas.openxmlformats.org/officeDocument/2006/math">
                    <m:r>
                      <a:rPr lang="en-US" altLang="zh-CN" sz="2100"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d>
                    <m:r>
                      <a:rPr lang="en-US" altLang="zh-CN" sz="2100" i="1">
                        <a:solidFill>
                          <a:schemeClr val="bg1"/>
                        </a:solidFill>
                        <a:latin typeface="Cambria Math" panose="02040503050406030204" pitchFamily="18" charset="0"/>
                        <a:ea typeface="全新硬笔行书简" panose="02010600040101010101" pitchFamily="2" charset="-122"/>
                        <a:sym typeface="+mn-ea"/>
                      </a:rPr>
                      <m:t>=</m:t>
                    </m:r>
                    <m:sSup>
                      <m:sSup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p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sup>
                        <m:r>
                          <a:rPr lang="en-US" altLang="zh-CN" sz="2100" i="1">
                            <a:solidFill>
                              <a:schemeClr val="bg1"/>
                            </a:solidFill>
                            <a:latin typeface="Cambria Math" panose="02040503050406030204" pitchFamily="18" charset="0"/>
                            <a:ea typeface="全新硬笔行书简" panose="02010600040101010101" pitchFamily="2" charset="-122"/>
                            <a:sym typeface="+mn-ea"/>
                          </a:rPr>
                          <m:t>2</m:t>
                        </m:r>
                      </m:sup>
                    </m:sSup>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代入式子并让它准确成立，就可求得</a:t>
                </a:r>
                <a14:m>
                  <m:oMath xmlns:m="http://schemas.openxmlformats.org/officeDocument/2006/math">
                    <m:r>
                      <a:rPr lang="zh-CN" altLang="en-US" sz="2100" i="1">
                        <a:solidFill>
                          <a:schemeClr val="bg1"/>
                        </a:solidFill>
                        <a:latin typeface="Cambria Math" panose="02040503050406030204" pitchFamily="18" charset="0"/>
                        <a:ea typeface="全新硬笔行书简" panose="02010600040101010101" pitchFamily="2" charset="-122"/>
                        <a:sym typeface="+mn-ea"/>
                      </a:rPr>
                      <m:t>𝜔</m:t>
                    </m:r>
                    <m:r>
                      <a:rPr lang="en-US" altLang="zh-CN" sz="2100"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fPr>
                      <m:num>
                        <m:r>
                          <a:rPr lang="en-US" altLang="zh-CN" sz="2100" i="1">
                            <a:solidFill>
                              <a:schemeClr val="bg1"/>
                            </a:solidFill>
                            <a:latin typeface="Cambria Math" panose="02040503050406030204" pitchFamily="18" charset="0"/>
                            <a:ea typeface="全新硬笔行书简" panose="02010600040101010101" pitchFamily="2" charset="-122"/>
                            <a:sym typeface="+mn-ea"/>
                          </a:rPr>
                          <m:t>1</m:t>
                        </m:r>
                      </m:num>
                      <m:den>
                        <m:r>
                          <a:rPr lang="en-US" altLang="zh-CN" sz="2100" i="1">
                            <a:solidFill>
                              <a:schemeClr val="bg1"/>
                            </a:solidFill>
                            <a:latin typeface="Cambria Math" panose="02040503050406030204" pitchFamily="18" charset="0"/>
                            <a:ea typeface="全新硬笔行书简" panose="02010600040101010101" pitchFamily="2" charset="-122"/>
                            <a:sym typeface="+mn-ea"/>
                          </a:rPr>
                          <m:t>3</m:t>
                        </m:r>
                      </m:den>
                    </m:f>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，这样设计出来的求积公式实际上就是辛普森公式。它有</a:t>
                </a: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3</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次代数精度。</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343011" y="1200209"/>
                <a:ext cx="8457978" cy="4960910"/>
              </a:xfrm>
              <a:prstGeom prst="rect">
                <a:avLst/>
              </a:prstGeom>
              <a:blipFill>
                <a:blip r:embed="rId2"/>
                <a:stretch>
                  <a:fillRect l="-865" t="-860" r="-793" b="-1351"/>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06407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5">
                                            <p:txEl>
                                              <p:pRg st="0" end="0"/>
                                            </p:txEl>
                                          </p:spTgt>
                                        </p:tgtEl>
                                        <p:attrNameLst>
                                          <p:attrName>style.visibility</p:attrName>
                                        </p:attrNameLst>
                                      </p:cBhvr>
                                      <p:to>
                                        <p:strVal val="visible"/>
                                      </p:to>
                                    </p:set>
                                    <p:animEffect transition="in" filter="fade">
                                      <p:cBhvr>
                                        <p:cTn id="14" dur="500"/>
                                        <p:tgtEl>
                                          <p:spTgt spid="2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animEffect transition="in" filter="fade">
                                      <p:cBhvr>
                                        <p:cTn id="19" dur="500"/>
                                        <p:tgtEl>
                                          <p:spTgt spid="2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
                                            <p:txEl>
                                              <p:pRg st="3" end="3"/>
                                            </p:txEl>
                                          </p:spTgt>
                                        </p:tgtEl>
                                        <p:attrNameLst>
                                          <p:attrName>style.visibility</p:attrName>
                                        </p:attrNameLst>
                                      </p:cBhvr>
                                      <p:to>
                                        <p:strVal val="visible"/>
                                      </p:to>
                                    </p:set>
                                    <p:animEffect transition="in" filter="fade">
                                      <p:cBhvr>
                                        <p:cTn id="29" dur="500"/>
                                        <p:tgtEl>
                                          <p:spTgt spid="2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xEl>
                                              <p:pRg st="4" end="4"/>
                                            </p:txEl>
                                          </p:spTgt>
                                        </p:tgtEl>
                                        <p:attrNameLst>
                                          <p:attrName>style.visibility</p:attrName>
                                        </p:attrNameLst>
                                      </p:cBhvr>
                                      <p:to>
                                        <p:strVal val="visible"/>
                                      </p:to>
                                    </p:set>
                                    <p:animEffect transition="in" filter="fade">
                                      <p:cBhvr>
                                        <p:cTn id="34" dur="500"/>
                                        <p:tgtEl>
                                          <p:spTgt spid="2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xEl>
                                              <p:pRg st="5" end="5"/>
                                            </p:txEl>
                                          </p:spTgt>
                                        </p:tgtEl>
                                        <p:attrNameLst>
                                          <p:attrName>style.visibility</p:attrName>
                                        </p:attrNameLst>
                                      </p:cBhvr>
                                      <p:to>
                                        <p:strVal val="visible"/>
                                      </p:to>
                                    </p:set>
                                    <p:animEffect transition="in" filter="fade">
                                      <p:cBhvr>
                                        <p:cTn id="39" dur="500"/>
                                        <p:tgtEl>
                                          <p:spTgt spid="2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noChangeArrowheads="1"/>
          </p:cNvSpPr>
          <p:nvPr>
            <p:ph type="title"/>
          </p:nvPr>
        </p:nvSpPr>
        <p:spPr>
          <a:xfrm>
            <a:off x="457202" y="1062037"/>
            <a:ext cx="3486167" cy="871538"/>
          </a:xfrm>
        </p:spPr>
        <p:txBody>
          <a:bodyPr/>
          <a:lstStyle/>
          <a:p>
            <a:r>
              <a:rPr lang="en-US" altLang="zh-CN" sz="4950" dirty="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1. </a:t>
            </a:r>
            <a:r>
              <a:rPr lang="zh-CN" altLang="en-US" sz="4950" dirty="0">
                <a:solidFill>
                  <a:srgbClr val="00B050"/>
                </a:solidFill>
                <a:latin typeface="全新硬笔行书简" panose="02010600040101010101" pitchFamily="2" charset="-122"/>
                <a:ea typeface="全新硬笔行书简" panose="02010600040101010101" pitchFamily="2" charset="-122"/>
              </a:rPr>
              <a:t>机械求积</a:t>
            </a:r>
          </a:p>
        </p:txBody>
      </p:sp>
      <mc:AlternateContent xmlns:mc="http://schemas.openxmlformats.org/markup-compatibility/2006">
        <mc:Choice xmlns:a14="http://schemas.microsoft.com/office/drawing/2010/main" Requires="a14">
          <p:sp>
            <p:nvSpPr>
              <p:cNvPr id="4" name="文本占位符 3"/>
              <p:cNvSpPr>
                <a:spLocks noGrp="1"/>
              </p:cNvSpPr>
              <p:nvPr>
                <p:ph type="body" sz="half" idx="2"/>
              </p:nvPr>
            </p:nvSpPr>
            <p:spPr>
              <a:xfrm>
                <a:off x="457200" y="1933578"/>
                <a:ext cx="3600464" cy="3209879"/>
              </a:xfrm>
            </p:spPr>
            <p:txBody>
              <a:bodyPr/>
              <a:lstStyle/>
              <a:p>
                <a:r>
                  <a:rPr lang="en-US" altLang="zh-CN" sz="2400" dirty="0">
                    <a:solidFill>
                      <a:schemeClr val="bg1"/>
                    </a:solidFill>
                  </a:rPr>
                  <a:t>1.1  </a:t>
                </a:r>
                <a:r>
                  <a:rPr lang="zh-CN" altLang="en-US" sz="2400" dirty="0">
                    <a:solidFill>
                      <a:schemeClr val="bg1"/>
                    </a:solidFill>
                  </a:rPr>
                  <a:t>数值求积的基本思想</a:t>
                </a:r>
                <a:endParaRPr lang="en-US" altLang="zh-CN" sz="2400" dirty="0">
                  <a:solidFill>
                    <a:schemeClr val="bg1"/>
                  </a:solidFill>
                </a:endParaRPr>
              </a:p>
              <a:p>
                <a:r>
                  <a:rPr lang="zh-CN" altLang="en-US" sz="2400" dirty="0">
                    <a:solidFill>
                      <a:schemeClr val="bg1"/>
                    </a:solidFill>
                  </a:rPr>
                  <a:t>        由积分中值定理，连续函数的定积分等于函数在区间上某个点处的函数值</a:t>
                </a:r>
                <a:r>
                  <a:rPr lang="en-US" altLang="zh-CN" sz="2400" dirty="0">
                    <a:solidFill>
                      <a:schemeClr val="bg1"/>
                    </a:solidFill>
                  </a:rPr>
                  <a:t>(</a:t>
                </a:r>
                <a:r>
                  <a:rPr lang="zh-CN" altLang="en-US" sz="2400" dirty="0">
                    <a:solidFill>
                      <a:schemeClr val="bg1"/>
                    </a:solidFill>
                  </a:rPr>
                  <a:t>平均高度</a:t>
                </a:r>
                <a:r>
                  <a:rPr lang="en-US" altLang="zh-CN" sz="2400" dirty="0">
                    <a:solidFill>
                      <a:schemeClr val="bg1"/>
                    </a:solidFill>
                  </a:rPr>
                  <a:t>)</a:t>
                </a:r>
                <a:r>
                  <a:rPr lang="zh-CN" altLang="en-US" sz="2400" dirty="0">
                    <a:solidFill>
                      <a:schemeClr val="bg1"/>
                    </a:solidFill>
                  </a:rPr>
                  <a:t>与积分区间长度之积。</a:t>
                </a:r>
                <a:endParaRPr lang="en-US" altLang="zh-CN" sz="2400" dirty="0">
                  <a:solidFill>
                    <a:schemeClr val="bg1"/>
                  </a:solidFill>
                </a:endParaRPr>
              </a:p>
              <a:p>
                <a:pPr/>
                <a14:m>
                  <m:oMathPara xmlns:m="http://schemas.openxmlformats.org/officeDocument/2006/math">
                    <m:oMathParaPr>
                      <m:jc m:val="centerGroup"/>
                    </m:oMathParaPr>
                    <m:oMath xmlns:m="http://schemas.openxmlformats.org/officeDocument/2006/math">
                      <m:nary>
                        <m:naryPr>
                          <m:ctrlPr>
                            <a:rPr lang="zh-CN" altLang="en-US" sz="2400" i="1">
                              <a:solidFill>
                                <a:schemeClr val="bg1"/>
                              </a:solidFill>
                              <a:latin typeface="Cambria Math" panose="02040503050406030204" pitchFamily="18" charset="0"/>
                            </a:rPr>
                          </m:ctrlPr>
                        </m:naryPr>
                        <m:sub>
                          <m:r>
                            <m:rPr>
                              <m:brk m:alnAt="23"/>
                            </m:rPr>
                            <a:rPr lang="en-US" altLang="zh-CN" sz="2400" i="1">
                              <a:solidFill>
                                <a:schemeClr val="bg1"/>
                              </a:solidFill>
                              <a:latin typeface="Cambria Math" panose="02040503050406030204" pitchFamily="18" charset="0"/>
                            </a:rPr>
                            <m:t>𝑎</m:t>
                          </m:r>
                        </m:sub>
                        <m:sup>
                          <m:r>
                            <a:rPr lang="en-US" altLang="zh-CN" sz="2400" i="1">
                              <a:solidFill>
                                <a:schemeClr val="bg1"/>
                              </a:solidFill>
                              <a:latin typeface="Cambria Math" panose="02040503050406030204" pitchFamily="18" charset="0"/>
                            </a:rPr>
                            <m:t>𝑏</m:t>
                          </m:r>
                        </m:sup>
                        <m:e>
                          <m:r>
                            <a:rPr lang="en-US" altLang="zh-CN" sz="2400" i="1">
                              <a:solidFill>
                                <a:schemeClr val="bg1"/>
                              </a:solidFill>
                              <a:latin typeface="Cambria Math" panose="02040503050406030204" pitchFamily="18" charset="0"/>
                            </a:rPr>
                            <m:t>𝑓</m:t>
                          </m:r>
                          <m:d>
                            <m:dPr>
                              <m:ctrlPr>
                                <a:rPr lang="en-US" altLang="zh-CN" sz="2400" i="1">
                                  <a:solidFill>
                                    <a:schemeClr val="bg1"/>
                                  </a:solidFill>
                                  <a:latin typeface="Cambria Math" panose="02040503050406030204" pitchFamily="18" charset="0"/>
                                </a:rPr>
                              </m:ctrlPr>
                            </m:dPr>
                            <m:e>
                              <m:r>
                                <a:rPr lang="en-US" altLang="zh-CN" sz="2400" i="1">
                                  <a:solidFill>
                                    <a:schemeClr val="bg1"/>
                                  </a:solidFill>
                                  <a:latin typeface="Cambria Math" panose="02040503050406030204" pitchFamily="18" charset="0"/>
                                </a:rPr>
                                <m:t>𝑥</m:t>
                              </m:r>
                            </m:e>
                          </m:d>
                          <m:r>
                            <a:rPr lang="en-US" altLang="zh-CN" sz="2400" i="1">
                              <a:solidFill>
                                <a:schemeClr val="bg1"/>
                              </a:solidFill>
                              <a:latin typeface="Cambria Math" panose="02040503050406030204" pitchFamily="18" charset="0"/>
                            </a:rPr>
                            <m:t>𝑑𝑥</m:t>
                          </m:r>
                        </m:e>
                      </m:nary>
                      <m:r>
                        <a:rPr lang="en-US" altLang="zh-CN" sz="2400" i="1">
                          <a:solidFill>
                            <a:schemeClr val="bg1"/>
                          </a:solidFill>
                          <a:latin typeface="Cambria Math" panose="02040503050406030204" pitchFamily="18" charset="0"/>
                        </a:rPr>
                        <m:t>=</m:t>
                      </m:r>
                      <m:r>
                        <a:rPr lang="en-US" altLang="zh-CN" sz="2400" i="1">
                          <a:solidFill>
                            <a:schemeClr val="bg1"/>
                          </a:solidFill>
                          <a:latin typeface="Cambria Math" panose="02040503050406030204" pitchFamily="18" charset="0"/>
                        </a:rPr>
                        <m:t>𝑓</m:t>
                      </m:r>
                      <m:r>
                        <a:rPr lang="en-US" altLang="zh-CN" sz="2400" i="1">
                          <a:solidFill>
                            <a:schemeClr val="bg1"/>
                          </a:solidFill>
                          <a:latin typeface="Cambria Math" panose="02040503050406030204" pitchFamily="18" charset="0"/>
                        </a:rPr>
                        <m:t>(</m:t>
                      </m:r>
                      <m:r>
                        <a:rPr lang="en-US" altLang="zh-CN" sz="2400" i="1">
                          <a:solidFill>
                            <a:schemeClr val="bg1"/>
                          </a:solidFill>
                          <a:latin typeface="Cambria Math" panose="02040503050406030204" pitchFamily="18" charset="0"/>
                        </a:rPr>
                        <m:t>𝑐</m:t>
                      </m:r>
                      <m:r>
                        <a:rPr lang="en-US" altLang="zh-CN" sz="2400" i="1">
                          <a:solidFill>
                            <a:schemeClr val="bg1"/>
                          </a:solidFill>
                          <a:latin typeface="Cambria Math" panose="02040503050406030204" pitchFamily="18" charset="0"/>
                        </a:rPr>
                        <m:t>)(</m:t>
                      </m:r>
                      <m:r>
                        <a:rPr lang="en-US" altLang="zh-CN" sz="2400" i="1">
                          <a:solidFill>
                            <a:schemeClr val="bg1"/>
                          </a:solidFill>
                          <a:latin typeface="Cambria Math" panose="02040503050406030204" pitchFamily="18" charset="0"/>
                        </a:rPr>
                        <m:t>𝑏</m:t>
                      </m:r>
                      <m:r>
                        <a:rPr lang="en-US" altLang="zh-CN" sz="2400" i="1">
                          <a:solidFill>
                            <a:schemeClr val="bg1"/>
                          </a:solidFill>
                          <a:latin typeface="Cambria Math" panose="02040503050406030204" pitchFamily="18" charset="0"/>
                        </a:rPr>
                        <m:t>−</m:t>
                      </m:r>
                      <m:r>
                        <a:rPr lang="en-US" altLang="zh-CN" sz="2400" i="1">
                          <a:solidFill>
                            <a:schemeClr val="bg1"/>
                          </a:solidFill>
                          <a:latin typeface="Cambria Math" panose="02040503050406030204" pitchFamily="18" charset="0"/>
                        </a:rPr>
                        <m:t>𝑎</m:t>
                      </m:r>
                      <m:r>
                        <a:rPr lang="en-US" altLang="zh-CN" sz="2400" i="1">
                          <a:solidFill>
                            <a:schemeClr val="bg1"/>
                          </a:solidFill>
                          <a:latin typeface="Cambria Math" panose="02040503050406030204" pitchFamily="18" charset="0"/>
                        </a:rPr>
                        <m:t>)</m:t>
                      </m:r>
                    </m:oMath>
                  </m:oMathPara>
                </a14:m>
                <a:endParaRPr lang="zh-CN" altLang="en-US" sz="2400" dirty="0">
                  <a:solidFill>
                    <a:schemeClr val="bg1"/>
                  </a:solidFill>
                </a:endParaRPr>
              </a:p>
            </p:txBody>
          </p:sp>
        </mc:Choice>
        <mc:Fallback>
          <p:sp>
            <p:nvSpPr>
              <p:cNvPr id="4" name="文本占位符 3"/>
              <p:cNvSpPr>
                <a:spLocks noGrp="1" noRot="1" noChangeAspect="1" noMove="1" noResize="1" noEditPoints="1" noAdjustHandles="1" noChangeArrowheads="1" noChangeShapeType="1" noTextEdit="1"/>
              </p:cNvSpPr>
              <p:nvPr>
                <p:ph type="body" sz="half" idx="2"/>
              </p:nvPr>
            </p:nvSpPr>
            <p:spPr>
              <a:xfrm>
                <a:off x="457200" y="1933578"/>
                <a:ext cx="3600464" cy="3209879"/>
              </a:xfrm>
              <a:blipFill>
                <a:blip r:embed="rId2"/>
                <a:stretch>
                  <a:fillRect l="-2538" t="-2657" r="-677"/>
                </a:stretch>
              </a:blipFill>
            </p:spPr>
            <p:txBody>
              <a:bodyPr/>
              <a:lstStyle/>
              <a:p>
                <a:r>
                  <a:rPr lang="zh-CN" altLang="en-US">
                    <a:noFill/>
                  </a:rPr>
                  <a:t> </a:t>
                </a:r>
              </a:p>
            </p:txBody>
          </p:sp>
        </mc:Fallback>
      </mc:AlternateContent>
      <p:pic>
        <p:nvPicPr>
          <p:cNvPr id="24" name="图片 23"/>
          <p:cNvPicPr>
            <a:picLocks noChangeAspect="1"/>
          </p:cNvPicPr>
          <p:nvPr/>
        </p:nvPicPr>
        <p:blipFill>
          <a:blip r:embed="rId3"/>
          <a:stretch>
            <a:fillRect/>
          </a:stretch>
        </p:blipFill>
        <p:spPr>
          <a:xfrm>
            <a:off x="4686297" y="1885990"/>
            <a:ext cx="4202632" cy="2685980"/>
          </a:xfrm>
          <a:prstGeom prst="rect">
            <a:avLst/>
          </a:prstGeom>
        </p:spPr>
      </p:pic>
      <mc:AlternateContent xmlns:mc="http://schemas.openxmlformats.org/markup-compatibility/2006">
        <mc:Choice xmlns:a14="http://schemas.microsoft.com/office/drawing/2010/main" Requires="a14">
          <p:sp>
            <p:nvSpPr>
              <p:cNvPr id="25" name="文本框 24"/>
              <p:cNvSpPr txBox="1"/>
              <p:nvPr/>
            </p:nvSpPr>
            <p:spPr bwMode="auto">
              <a:xfrm>
                <a:off x="343011" y="5209347"/>
                <a:ext cx="8686692" cy="738664"/>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pPr eaLnBrk="0" hangingPunct="0">
                  <a:buFontTx/>
                  <a:buNone/>
                </a:pPr>
                <a:r>
                  <a:rPr lang="en-US" altLang="zh-CN" sz="2100" dirty="0">
                    <a:solidFill>
                      <a:schemeClr val="bg1"/>
                    </a:solidFill>
                    <a:sym typeface="+mn-ea"/>
                  </a:rPr>
                  <a:t>        </a:t>
                </a:r>
                <a:r>
                  <a:rPr lang="zh-CN" altLang="en-US" sz="2100" dirty="0">
                    <a:solidFill>
                      <a:schemeClr val="bg1"/>
                    </a:solidFill>
                    <a:sym typeface="+mn-ea"/>
                  </a:rPr>
                  <a:t>只要对平均高度</a:t>
                </a:r>
                <a14:m>
                  <m:oMath xmlns:m="http://schemas.openxmlformats.org/officeDocument/2006/math">
                    <m:r>
                      <a:rPr lang="en-US" altLang="zh-CN" sz="2100" i="1">
                        <a:solidFill>
                          <a:schemeClr val="bg1"/>
                        </a:solidFill>
                        <a:latin typeface="Cambria Math" panose="02040503050406030204" pitchFamily="18" charset="0"/>
                        <a:sym typeface="+mn-ea"/>
                      </a:rPr>
                      <m:t>𝑓</m:t>
                    </m:r>
                    <m:r>
                      <a:rPr lang="en-US" altLang="zh-CN" sz="2100" i="1">
                        <a:solidFill>
                          <a:schemeClr val="bg1"/>
                        </a:solidFill>
                        <a:latin typeface="Cambria Math" panose="02040503050406030204" pitchFamily="18" charset="0"/>
                        <a:sym typeface="+mn-ea"/>
                      </a:rPr>
                      <m:t>(</m:t>
                    </m:r>
                    <m:r>
                      <a:rPr lang="en-US" altLang="zh-CN" sz="2100" i="1">
                        <a:solidFill>
                          <a:schemeClr val="bg1"/>
                        </a:solidFill>
                        <a:latin typeface="Cambria Math" panose="02040503050406030204" pitchFamily="18" charset="0"/>
                        <a:sym typeface="+mn-ea"/>
                      </a:rPr>
                      <m:t>𝑐</m:t>
                    </m:r>
                    <m:r>
                      <a:rPr lang="en-US" altLang="zh-CN" sz="2100" i="1">
                        <a:solidFill>
                          <a:schemeClr val="bg1"/>
                        </a:solidFill>
                        <a:latin typeface="Cambria Math" panose="02040503050406030204" pitchFamily="18" charset="0"/>
                        <a:sym typeface="+mn-ea"/>
                      </a:rPr>
                      <m:t>)</m:t>
                    </m:r>
                    <m:r>
                      <a:rPr lang="zh-CN" altLang="en-US" sz="2100" i="1">
                        <a:solidFill>
                          <a:schemeClr val="bg1"/>
                        </a:solidFill>
                        <a:latin typeface="Cambria Math" panose="02040503050406030204" pitchFamily="18" charset="0"/>
                        <a:sym typeface="+mn-ea"/>
                      </a:rPr>
                      <m:t>提供</m:t>
                    </m:r>
                  </m:oMath>
                </a14:m>
                <a:r>
                  <a:rPr lang="zh-CN" altLang="en-US" sz="2100" dirty="0">
                    <a:solidFill>
                      <a:schemeClr val="bg1"/>
                    </a:solidFill>
                    <a:sym typeface="+mn-ea"/>
                  </a:rPr>
                  <a:t>一种数值算法，就能得到一种数值计算积分的方法。</a:t>
                </a:r>
                <a:endParaRPr lang="zh-CN" altLang="en-US" sz="2100" dirty="0">
                  <a:solidFill>
                    <a:schemeClr val="bg1"/>
                  </a:solidFill>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343011" y="5209347"/>
                <a:ext cx="8686692" cy="738664"/>
              </a:xfrm>
              <a:prstGeom prst="rect">
                <a:avLst/>
              </a:prstGeom>
              <a:blipFill>
                <a:blip r:embed="rId4"/>
                <a:stretch>
                  <a:fillRect l="-771" t="-4878" r="-491" b="-13821"/>
                </a:stretch>
              </a:bli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lstStyle/>
              <a:p>
                <a:r>
                  <a:rPr lang="zh-CN" altLang="en-US">
                    <a:noFill/>
                  </a:rPr>
                  <a:t> </a:t>
                </a:r>
              </a:p>
            </p:txBody>
          </p:sp>
        </mc:Fallback>
      </mc:AlternateContent>
    </p:spTree>
    <p:extLst>
      <p:ext uri="{BB962C8B-B14F-4D97-AF65-F5344CB8AC3E}">
        <p14:creationId xmlns:p14="http://schemas.microsoft.com/office/powerpoint/2010/main" val="257424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heel(1)">
                                      <p:cBhvr>
                                        <p:cTn id="26" dur="20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1000"/>
                                        <p:tgtEl>
                                          <p:spTgt spid="25"/>
                                        </p:tgtEl>
                                      </p:cBhvr>
                                    </p:animEffect>
                                    <p:anim calcmode="lin" valueType="num">
                                      <p:cBhvr>
                                        <p:cTn id="32" dur="1000" fill="hold"/>
                                        <p:tgtEl>
                                          <p:spTgt spid="25"/>
                                        </p:tgtEl>
                                        <p:attrNameLst>
                                          <p:attrName>ppt_x</p:attrName>
                                        </p:attrNameLst>
                                      </p:cBhvr>
                                      <p:tavLst>
                                        <p:tav tm="0">
                                          <p:val>
                                            <p:strVal val="#ppt_x"/>
                                          </p:val>
                                        </p:tav>
                                        <p:tav tm="100000">
                                          <p:val>
                                            <p:strVal val="#ppt_x"/>
                                          </p:val>
                                        </p:tav>
                                      </p:tavLst>
                                    </p:anim>
                                    <p:anim calcmode="lin" valueType="num">
                                      <p:cBhvr>
                                        <p:cTn id="3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5" name="文本框 24"/>
              <p:cNvSpPr txBox="1"/>
              <p:nvPr/>
            </p:nvSpPr>
            <p:spPr bwMode="auto">
              <a:xfrm>
                <a:off x="114419" y="1200210"/>
                <a:ext cx="9029583" cy="3259547"/>
              </a:xfrm>
              <a:prstGeom prst="rect">
                <a:avLst/>
              </a:prstGeom>
              <a:noFill/>
              <a:ln>
                <a:noFill/>
              </a:ln>
            </p:spPr>
            <p:txBody>
              <a:bodyPr wrap="square" rtlCol="0">
                <a:spAutoFit/>
              </a:bodyPr>
              <a:lstStyle/>
              <a:p>
                <a:pPr eaLnBrk="0" hangingPunct="0">
                  <a:buFontTx/>
                  <a:buNone/>
                </a:pP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3.2 </a:t>
                </a: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龙贝格加速算法</a:t>
                </a:r>
                <a:endPar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例：中矩形公式</a:t>
                </a:r>
                <a14:m>
                  <m:oMath xmlns:m="http://schemas.openxmlformats.org/officeDocument/2006/math">
                    <m:nary>
                      <m:naryPr>
                        <m:ctrlPr>
                          <a:rPr lang="zh-CN" altLang="en-US"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up>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e>
                    </m:nary>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sSub>
                      <m:sSubPr>
                        <m:ctrlP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𝐼</m:t>
                        </m:r>
                      </m:e>
                      <m:sub>
                        <m: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1</m:t>
                        </m:r>
                      </m:sub>
                    </m:sSub>
                    <m: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𝑓</m:t>
                    </m:r>
                    <m:d>
                      <m:dPr>
                        <m:ctrlP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dPr>
                      <m:e>
                        <m: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1/2</m:t>
                        </m:r>
                      </m:e>
                    </m:d>
                  </m:oMath>
                </a14:m>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只有一阶精度，如果将区间二分，则求积公式</a:t>
                </a:r>
                <a14:m>
                  <m:oMath xmlns:m="http://schemas.openxmlformats.org/officeDocument/2006/math">
                    <m:nary>
                      <m:naryPr>
                        <m:ctrlPr>
                          <a:rPr lang="zh-CN" altLang="en-US"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up>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e>
                    </m:nary>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𝐼</m:t>
                        </m:r>
                      </m:e>
                      <m:sub>
                        <m: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b>
                    </m:sSub>
                    <m: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num>
                      <m:den>
                        <m: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den>
                    </m:f>
                    <m: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d>
                      <m:dPr>
                        <m:ctrlP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4</m:t>
                        </m:r>
                      </m:e>
                    </m:d>
                    <m: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num>
                      <m:den>
                        <m: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den>
                    </m:f>
                    <m: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d>
                      <m:dPr>
                        <m:ctrlP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3</m:t>
                        </m:r>
                        <m: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4</m:t>
                        </m:r>
                      </m:e>
                    </m:d>
                  </m:oMath>
                </a14:m>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也具有一阶精度。求松弛因子</a:t>
                </a:r>
                <a14:m>
                  <m:oMath xmlns:m="http://schemas.openxmlformats.org/officeDocument/2006/math">
                    <m:r>
                      <a:rPr lang="zh-CN" altLang="en-US"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𝜔</m:t>
                    </m:r>
                  </m:oMath>
                </a14:m>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，使</a:t>
                </a:r>
                <a14:m>
                  <m:oMath xmlns:m="http://schemas.openxmlformats.org/officeDocument/2006/math">
                    <m:nary>
                      <m:naryPr>
                        <m:ctrlPr>
                          <a:rPr lang="zh-CN" altLang="en-US"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up>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e>
                    </m:nary>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sSub>
                      <m:sSubPr>
                        <m:ctrlP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𝐼</m:t>
                        </m:r>
                      </m:e>
                      <m:sub>
                        <m: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2</m:t>
                        </m:r>
                      </m:sub>
                    </m:sSub>
                    <m: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r>
                      <a:rPr lang="zh-CN" altLang="en-US"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𝜔</m:t>
                    </m:r>
                    <m:d>
                      <m:dPr>
                        <m:ctrlP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dPr>
                      <m:e>
                        <m:sSub>
                          <m:sSubPr>
                            <m:ctrlP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𝐼</m:t>
                            </m:r>
                          </m:e>
                          <m:sub>
                            <m: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2</m:t>
                            </m:r>
                          </m:sub>
                        </m:sSub>
                        <m: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sSub>
                          <m:sSubPr>
                            <m:ctrlP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𝐼</m:t>
                            </m:r>
                          </m:e>
                          <m:sub>
                            <m: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1</m:t>
                            </m:r>
                          </m:sub>
                        </m:sSub>
                      </m:e>
                    </m:d>
                  </m:oMath>
                </a14:m>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的代数精度尽可能高。</a:t>
                </a:r>
                <a:endPar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解：将</a:t>
                </a:r>
                <a14:m>
                  <m:oMath xmlns:m="http://schemas.openxmlformats.org/officeDocument/2006/math">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d>
                      <m:d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p>
                      <m:sSup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p>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p>
                  </m:oMath>
                </a14:m>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代入改造后的公式令其准确成立，则</a:t>
                </a:r>
                <a14:m>
                  <m:oMath xmlns:m="http://schemas.openxmlformats.org/officeDocument/2006/math">
                    <m:r>
                      <a:rPr lang="zh-CN" altLang="en-US"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𝜔</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num>
                      <m:den>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3</m:t>
                        </m:r>
                      </m:den>
                    </m:f>
                  </m:oMath>
                </a14:m>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，即</a:t>
                </a:r>
                <a:endPar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14:m>
                  <m:oMathPara xmlns:m="http://schemas.openxmlformats.org/officeDocument/2006/math">
                    <m:oMathParaPr>
                      <m:jc m:val="centerGroup"/>
                    </m:oMathParaPr>
                    <m:oMath xmlns:m="http://schemas.openxmlformats.org/officeDocument/2006/math">
                      <m:nary>
                        <m:naryPr>
                          <m:ctrlPr>
                            <a:rPr lang="zh-CN" altLang="en-US"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up>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e>
                      </m:nary>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f>
                        <m:fPr>
                          <m:ctrlP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fPr>
                        <m:num>
                          <m: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1</m:t>
                          </m:r>
                        </m:num>
                        <m:den>
                          <m: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3</m:t>
                          </m:r>
                        </m:den>
                      </m:f>
                      <m:d>
                        <m:dPr>
                          <m:ctrlP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dPr>
                        <m:e>
                          <m: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2</m:t>
                          </m:r>
                          <m: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d>
                            <m:dPr>
                              <m:ctrlP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1/4</m:t>
                              </m:r>
                            </m:e>
                          </m:d>
                          <m: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d>
                            <m:dPr>
                              <m:ctrlP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1/2</m:t>
                              </m:r>
                            </m:e>
                          </m:d>
                          <m: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d>
                            <m:dPr>
                              <m:ctrlP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1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3/4</m:t>
                              </m:r>
                            </m:e>
                          </m:d>
                        </m:e>
                      </m:d>
                    </m:oMath>
                  </m:oMathPara>
                </a14:m>
                <a:endPar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事实上可以验证，上述求积公式具有三阶代数精度。</a:t>
                </a:r>
                <a:endPar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114419" y="1200210"/>
                <a:ext cx="9029583" cy="3259547"/>
              </a:xfrm>
              <a:prstGeom prst="rect">
                <a:avLst/>
              </a:prstGeom>
              <a:blipFill>
                <a:blip r:embed="rId2"/>
                <a:stretch>
                  <a:fillRect l="-810" t="-1308" b="-2430"/>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69415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5">
                                            <p:txEl>
                                              <p:pRg st="0" end="0"/>
                                            </p:txEl>
                                          </p:spTgt>
                                        </p:tgtEl>
                                        <p:attrNameLst>
                                          <p:attrName>style.visibility</p:attrName>
                                        </p:attrNameLst>
                                      </p:cBhvr>
                                      <p:to>
                                        <p:strVal val="visible"/>
                                      </p:to>
                                    </p:set>
                                    <p:animEffect transition="in" filter="fade">
                                      <p:cBhvr>
                                        <p:cTn id="14" dur="500"/>
                                        <p:tgtEl>
                                          <p:spTgt spid="2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animEffect transition="in" filter="fade">
                                      <p:cBhvr>
                                        <p:cTn id="19" dur="500"/>
                                        <p:tgtEl>
                                          <p:spTgt spid="2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
                                            <p:txEl>
                                              <p:pRg st="3" end="3"/>
                                            </p:txEl>
                                          </p:spTgt>
                                        </p:tgtEl>
                                        <p:attrNameLst>
                                          <p:attrName>style.visibility</p:attrName>
                                        </p:attrNameLst>
                                      </p:cBhvr>
                                      <p:to>
                                        <p:strVal val="visible"/>
                                      </p:to>
                                    </p:set>
                                    <p:animEffect transition="in" filter="fade">
                                      <p:cBhvr>
                                        <p:cTn id="29" dur="500"/>
                                        <p:tgtEl>
                                          <p:spTgt spid="2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xEl>
                                              <p:pRg st="4" end="4"/>
                                            </p:txEl>
                                          </p:spTgt>
                                        </p:tgtEl>
                                        <p:attrNameLst>
                                          <p:attrName>style.visibility</p:attrName>
                                        </p:attrNameLst>
                                      </p:cBhvr>
                                      <p:to>
                                        <p:strVal val="visible"/>
                                      </p:to>
                                    </p:set>
                                    <p:animEffect transition="in" filter="fade">
                                      <p:cBhvr>
                                        <p:cTn id="34" dur="500"/>
                                        <p:tgtEl>
                                          <p:spTgt spid="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noChangeArrowheads="1"/>
          </p:cNvSpPr>
          <p:nvPr>
            <p:ph type="title"/>
          </p:nvPr>
        </p:nvSpPr>
        <p:spPr>
          <a:xfrm>
            <a:off x="457202" y="1062037"/>
            <a:ext cx="6229295" cy="871538"/>
          </a:xfrm>
        </p:spPr>
        <p:txBody>
          <a:bodyPr/>
          <a:lstStyle/>
          <a:p>
            <a:r>
              <a:rPr lang="en-US" altLang="zh-CN" sz="4950" dirty="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4. </a:t>
            </a:r>
            <a:r>
              <a:rPr lang="zh-CN" altLang="en-US" sz="4950" dirty="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高斯公式</a:t>
            </a:r>
            <a:endParaRPr lang="zh-CN" altLang="en-US" sz="4950" dirty="0">
              <a:solidFill>
                <a:srgbClr val="00B050"/>
              </a:solidFill>
              <a:latin typeface="全新硬笔行书简" panose="02010600040101010101" pitchFamily="2" charset="-122"/>
              <a:ea typeface="全新硬笔行书简" panose="02010600040101010101" pitchFamily="2" charset="-122"/>
            </a:endParaRPr>
          </a:p>
        </p:txBody>
      </p:sp>
      <mc:AlternateContent xmlns:mc="http://schemas.openxmlformats.org/markup-compatibility/2006">
        <mc:Choice xmlns:a14="http://schemas.microsoft.com/office/drawing/2010/main" Requires="a14">
          <p:sp>
            <p:nvSpPr>
              <p:cNvPr id="25" name="文本框 24"/>
              <p:cNvSpPr txBox="1"/>
              <p:nvPr/>
            </p:nvSpPr>
            <p:spPr bwMode="auto">
              <a:xfrm>
                <a:off x="343011" y="1890146"/>
                <a:ext cx="8686692" cy="3804055"/>
              </a:xfrm>
              <a:prstGeom prst="rect">
                <a:avLst/>
              </a:prstGeom>
              <a:noFill/>
              <a:ln>
                <a:noFill/>
              </a:ln>
            </p:spPr>
            <p:txBody>
              <a:bodyPr wrap="square" rtlCol="0">
                <a:spAutoFit/>
              </a:bodyPr>
              <a:lstStyle/>
              <a:p>
                <a:pPr eaLnBrk="0" hangingPunct="0">
                  <a:buFontTx/>
                  <a:buNone/>
                </a:pP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4.1 </a:t>
                </a: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求积节点的选取</a:t>
                </a:r>
                <a:endPar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 </a:t>
                </a: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      </a:t>
                </a: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由于</a:t>
                </a:r>
                <a14:m>
                  <m:oMath xmlns:m="http://schemas.openxmlformats.org/officeDocument/2006/math">
                    <m:nary>
                      <m:naryPr>
                        <m:ctrlPr>
                          <a:rPr lang="zh-CN" altLang="en-US"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𝑎</m:t>
                        </m:r>
                      </m:sub>
                      <m:sup>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𝑏</m:t>
                        </m:r>
                      </m:sup>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d>
                          <m:d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e>
                    </m:nary>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𝑏</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𝑎</m:t>
                        </m:r>
                      </m:num>
                      <m:den>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den>
                    </m:f>
                    <m:nary>
                      <m:nary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d>
                          <m:d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f>
                              <m:f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d>
                                  <m:d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𝑏</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𝑎</m:t>
                                    </m:r>
                                  </m:e>
                                </m:d>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𝑡</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d>
                                  <m:d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𝑎</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𝑏</m:t>
                                    </m:r>
                                  </m:e>
                                </m:d>
                              </m:num>
                              <m:den>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den>
                            </m:f>
                          </m:e>
                        </m:d>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𝑑𝑡</m:t>
                        </m:r>
                      </m:e>
                    </m:nary>
                  </m:oMath>
                </a14:m>
                <a:endPar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      </a:t>
                </a: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不失一般性，我们考虑积分区间为</a:t>
                </a:r>
                <a14:m>
                  <m:oMath xmlns:m="http://schemas.openxmlformats.org/officeDocument/2006/math">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[−1,1]</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的积分，若已给定求积节点</a:t>
                </a:r>
                <a14:m>
                  <m:oMath xmlns:m="http://schemas.openxmlformats.org/officeDocument/2006/math">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𝑘</m:t>
                        </m:r>
                      </m:sub>
                    </m:sSub>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全新硬笔行书简" panose="02010600040101010101" pitchFamily="2" charset="-122"/>
                        <a:sym typeface="+mn-ea"/>
                      </a:rPr>
                      <m:t>𝑘</m:t>
                    </m:r>
                    <m:r>
                      <a:rPr lang="en-US" altLang="zh-CN" sz="2100" i="1">
                        <a:solidFill>
                          <a:schemeClr val="bg1"/>
                        </a:solidFill>
                        <a:latin typeface="Cambria Math" panose="02040503050406030204" pitchFamily="18" charset="0"/>
                        <a:ea typeface="全新硬笔行书简" panose="02010600040101010101" pitchFamily="2" charset="-122"/>
                        <a:sym typeface="+mn-ea"/>
                      </a:rPr>
                      <m:t>=0,1,⋯,</m:t>
                    </m:r>
                    <m:r>
                      <a:rPr lang="en-US" altLang="zh-CN" sz="2100" i="1">
                        <a:solidFill>
                          <a:schemeClr val="bg1"/>
                        </a:solidFill>
                        <a:latin typeface="Cambria Math" panose="02040503050406030204" pitchFamily="18" charset="0"/>
                        <a:ea typeface="Cambria Math" panose="02040503050406030204" pitchFamily="18" charset="0"/>
                        <a:sym typeface="+mn-ea"/>
                      </a:rPr>
                      <m:t>𝑛</m:t>
                    </m:r>
                    <m:r>
                      <a:rPr lang="en-US" altLang="zh-CN" sz="2100" i="1">
                        <a:solidFill>
                          <a:schemeClr val="bg1"/>
                        </a:solidFill>
                        <a:latin typeface="Cambria Math" panose="02040503050406030204" pitchFamily="18" charset="0"/>
                        <a:ea typeface="Cambria Math" panose="02040503050406030204" pitchFamily="18" charset="0"/>
                        <a:sym typeface="+mn-ea"/>
                      </a:rPr>
                      <m:t>)，</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随之就有代数精度至少为</a:t>
                </a:r>
                <a:r>
                  <a:rPr lang="en-US" altLang="zh-CN" sz="2100" i="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n</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次的插值型求积公式：</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14:m>
                  <m:oMathPara xmlns:m="http://schemas.openxmlformats.org/officeDocument/2006/math">
                    <m:oMathParaPr>
                      <m:jc m:val="centerGroup"/>
                    </m:oMathParaPr>
                    <m:oMath xmlns:m="http://schemas.openxmlformats.org/officeDocument/2006/math">
                      <m:nary>
                        <m:nary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全新硬笔行书简" panose="02010600040101010101" pitchFamily="2" charset="-122"/>
                              <a:sym typeface="+mn-ea"/>
                            </a:rPr>
                            <m:t>1</m:t>
                          </m:r>
                        </m:sub>
                        <m:sup>
                          <m:r>
                            <a:rPr lang="en-US" altLang="zh-CN" sz="2100" i="1">
                              <a:solidFill>
                                <a:schemeClr val="bg1"/>
                              </a:solidFill>
                              <a:latin typeface="Cambria Math" panose="02040503050406030204" pitchFamily="18" charset="0"/>
                              <a:ea typeface="全新硬笔行书简" panose="02010600040101010101" pitchFamily="2" charset="-122"/>
                              <a:sym typeface="+mn-ea"/>
                            </a:rPr>
                            <m:t>1</m:t>
                          </m:r>
                        </m:sup>
                        <m:e>
                          <m:r>
                            <a:rPr lang="en-US" altLang="zh-CN" sz="2100"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d>
                          <m:r>
                            <a:rPr lang="en-US" altLang="zh-CN" sz="2100" i="1">
                              <a:solidFill>
                                <a:schemeClr val="bg1"/>
                              </a:solidFill>
                              <a:latin typeface="Cambria Math" panose="02040503050406030204" pitchFamily="18" charset="0"/>
                              <a:ea typeface="全新硬笔行书简" panose="02010600040101010101" pitchFamily="2" charset="-122"/>
                              <a:sym typeface="+mn-ea"/>
                            </a:rPr>
                            <m:t>𝑑𝑥</m:t>
                          </m:r>
                        </m:e>
                      </m:nary>
                      <m:r>
                        <a:rPr lang="en-US" altLang="zh-CN" sz="2100" i="1">
                          <a:solidFill>
                            <a:schemeClr val="bg1"/>
                          </a:solidFill>
                          <a:latin typeface="Cambria Math" panose="02040503050406030204" pitchFamily="18" charset="0"/>
                          <a:ea typeface="Cambria Math" panose="02040503050406030204" pitchFamily="18" charset="0"/>
                          <a:sym typeface="+mn-ea"/>
                        </a:rPr>
                        <m:t>≈</m:t>
                      </m:r>
                      <m:nary>
                        <m:naryPr>
                          <m:chr m:val="∑"/>
                          <m:ctrlPr>
                            <a:rPr lang="en-US" altLang="zh-CN" sz="2100" i="1">
                              <a:solidFill>
                                <a:schemeClr val="bg1"/>
                              </a:solidFill>
                              <a:latin typeface="Cambria Math" panose="02040503050406030204" pitchFamily="18" charset="0"/>
                              <a:ea typeface="Cambria Math" panose="02040503050406030204" pitchFamily="18" charset="0"/>
                              <a:sym typeface="+mn-ea"/>
                            </a:rPr>
                          </m:ctrlPr>
                        </m:naryPr>
                        <m:sub>
                          <m:r>
                            <m:rPr>
                              <m:brk m:alnAt="23"/>
                            </m:rPr>
                            <a:rPr lang="en-US" altLang="zh-CN" sz="2100" i="1">
                              <a:solidFill>
                                <a:schemeClr val="bg1"/>
                              </a:solidFill>
                              <a:latin typeface="Cambria Math" panose="02040503050406030204" pitchFamily="18" charset="0"/>
                              <a:ea typeface="Cambria Math" panose="02040503050406030204" pitchFamily="18" charset="0"/>
                              <a:sym typeface="+mn-ea"/>
                            </a:rPr>
                            <m:t>𝑘</m:t>
                          </m:r>
                          <m:r>
                            <a:rPr lang="en-US" altLang="zh-CN" sz="2100" i="1">
                              <a:solidFill>
                                <a:schemeClr val="bg1"/>
                              </a:solidFill>
                              <a:latin typeface="Cambria Math" panose="02040503050406030204" pitchFamily="18" charset="0"/>
                              <a:ea typeface="Cambria Math" panose="02040503050406030204" pitchFamily="18" charset="0"/>
                              <a:sym typeface="+mn-ea"/>
                            </a:rPr>
                            <m:t>=0</m:t>
                          </m:r>
                        </m:sub>
                        <m:sup>
                          <m:r>
                            <a:rPr lang="en-US" altLang="zh-CN" sz="2100" i="1">
                              <a:solidFill>
                                <a:schemeClr val="bg1"/>
                              </a:solidFill>
                              <a:latin typeface="Cambria Math" panose="02040503050406030204" pitchFamily="18" charset="0"/>
                              <a:ea typeface="Cambria Math" panose="02040503050406030204" pitchFamily="18" charset="0"/>
                              <a:sym typeface="+mn-ea"/>
                            </a:rPr>
                            <m:t>𝑛</m:t>
                          </m:r>
                        </m:sup>
                        <m:e>
                          <m:sSub>
                            <m:sSubPr>
                              <m:ctrlPr>
                                <a:rPr lang="en-US" altLang="zh-CN" sz="2100" i="1">
                                  <a:solidFill>
                                    <a:schemeClr val="bg1"/>
                                  </a:solidFill>
                                  <a:latin typeface="Cambria Math" panose="02040503050406030204" pitchFamily="18" charset="0"/>
                                  <a:ea typeface="Cambria Math" panose="020405030504060302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sym typeface="+mn-ea"/>
                                </a:rPr>
                                <m:t>𝐴</m:t>
                              </m:r>
                            </m:e>
                            <m:sub>
                              <m:r>
                                <a:rPr lang="en-US" altLang="zh-CN" sz="2100" i="1">
                                  <a:solidFill>
                                    <a:schemeClr val="bg1"/>
                                  </a:solidFill>
                                  <a:latin typeface="Cambria Math" panose="02040503050406030204" pitchFamily="18" charset="0"/>
                                  <a:ea typeface="Cambria Math" panose="02040503050406030204" pitchFamily="18" charset="0"/>
                                  <a:sym typeface="+mn-ea"/>
                                </a:rPr>
                                <m:t>𝑘</m:t>
                              </m:r>
                            </m:sub>
                          </m:sSub>
                          <m:r>
                            <a:rPr lang="en-US" altLang="zh-CN" sz="2100" i="1">
                              <a:solidFill>
                                <a:schemeClr val="bg1"/>
                              </a:solidFill>
                              <a:latin typeface="Cambria Math" panose="02040503050406030204" pitchFamily="18" charset="0"/>
                              <a:ea typeface="Cambria Math" panose="02040503050406030204" pitchFamily="18" charset="0"/>
                              <a:sym typeface="+mn-ea"/>
                            </a:rPr>
                            <m:t>𝑓</m:t>
                          </m:r>
                          <m:r>
                            <a:rPr lang="en-US" altLang="zh-CN" sz="2100" i="1">
                              <a:solidFill>
                                <a:schemeClr val="bg1"/>
                              </a:solidFill>
                              <a:latin typeface="Cambria Math" panose="02040503050406030204" pitchFamily="18" charset="0"/>
                              <a:ea typeface="Cambria Math" panose="02040503050406030204" pitchFamily="18" charset="0"/>
                              <a:sym typeface="+mn-ea"/>
                            </a:rPr>
                            <m:t>(</m:t>
                          </m:r>
                          <m:sSub>
                            <m:sSubPr>
                              <m:ctrlPr>
                                <a:rPr lang="en-US" altLang="zh-CN" sz="2100" i="1">
                                  <a:solidFill>
                                    <a:schemeClr val="bg1"/>
                                  </a:solidFill>
                                  <a:latin typeface="Cambria Math" panose="02040503050406030204" pitchFamily="18" charset="0"/>
                                  <a:ea typeface="Cambria Math" panose="020405030504060302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sym typeface="+mn-ea"/>
                                </a:rPr>
                                <m:t>𝑥</m:t>
                              </m:r>
                            </m:e>
                            <m:sub>
                              <m:r>
                                <a:rPr lang="en-US" altLang="zh-CN" sz="2100" i="1">
                                  <a:solidFill>
                                    <a:schemeClr val="bg1"/>
                                  </a:solidFill>
                                  <a:latin typeface="Cambria Math" panose="02040503050406030204" pitchFamily="18" charset="0"/>
                                  <a:ea typeface="Cambria Math" panose="02040503050406030204" pitchFamily="18" charset="0"/>
                                  <a:sym typeface="+mn-ea"/>
                                </a:rPr>
                                <m:t>𝑘</m:t>
                              </m:r>
                            </m:sub>
                          </m:sSub>
                          <m:r>
                            <a:rPr lang="en-US" altLang="zh-CN" sz="2100" i="1">
                              <a:solidFill>
                                <a:schemeClr val="bg1"/>
                              </a:solidFill>
                              <a:latin typeface="Cambria Math" panose="02040503050406030204" pitchFamily="18" charset="0"/>
                              <a:ea typeface="Cambria Math" panose="02040503050406030204" pitchFamily="18" charset="0"/>
                              <a:sym typeface="+mn-ea"/>
                            </a:rPr>
                            <m:t>)</m:t>
                          </m:r>
                        </m:e>
                      </m:nary>
                    </m:oMath>
                  </m:oMathPara>
                </a14:m>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14:m>
                  <m:oMathPara xmlns:m="http://schemas.openxmlformats.org/officeDocument/2006/math">
                    <m:oMathParaPr>
                      <m:jc m:val="centerGroup"/>
                    </m:oMathParaPr>
                    <m:oMath xmlns:m="http://schemas.openxmlformats.org/officeDocument/2006/math">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𝐴</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𝑘</m:t>
                          </m:r>
                        </m:sub>
                      </m:sSub>
                      <m:r>
                        <a:rPr lang="en-US" altLang="zh-CN" sz="2100" i="1">
                          <a:solidFill>
                            <a:schemeClr val="bg1"/>
                          </a:solidFill>
                          <a:latin typeface="Cambria Math" panose="02040503050406030204" pitchFamily="18" charset="0"/>
                          <a:ea typeface="全新硬笔行书简" panose="02010600040101010101" pitchFamily="2" charset="-122"/>
                          <a:sym typeface="+mn-ea"/>
                        </a:rPr>
                        <m:t>=</m:t>
                      </m:r>
                      <m:nary>
                        <m:nary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全新硬笔行书简" panose="02010600040101010101" pitchFamily="2" charset="-122"/>
                              <a:sym typeface="+mn-ea"/>
                            </a:rPr>
                            <m:t>1</m:t>
                          </m:r>
                        </m:sub>
                        <m:sup>
                          <m:r>
                            <a:rPr lang="en-US" altLang="zh-CN" sz="2100" i="1">
                              <a:solidFill>
                                <a:schemeClr val="bg1"/>
                              </a:solidFill>
                              <a:latin typeface="Cambria Math" panose="02040503050406030204" pitchFamily="18" charset="0"/>
                              <a:ea typeface="全新硬笔行书简" panose="02010600040101010101" pitchFamily="2" charset="-122"/>
                              <a:sym typeface="+mn-ea"/>
                            </a:rPr>
                            <m:t>1</m:t>
                          </m:r>
                        </m:sup>
                        <m:e>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𝑙</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𝑘</m:t>
                              </m:r>
                            </m:sub>
                          </m:sSub>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d>
                          <m:r>
                            <a:rPr lang="en-US" altLang="zh-CN" sz="2100" i="1">
                              <a:solidFill>
                                <a:schemeClr val="bg1"/>
                              </a:solidFill>
                              <a:latin typeface="Cambria Math" panose="02040503050406030204" pitchFamily="18" charset="0"/>
                              <a:ea typeface="全新硬笔行书简" panose="02010600040101010101" pitchFamily="2" charset="-122"/>
                              <a:sym typeface="+mn-ea"/>
                            </a:rPr>
                            <m:t>𝑑𝑥</m:t>
                          </m:r>
                        </m:e>
                      </m:nary>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全新硬笔行书简" panose="02010600040101010101" pitchFamily="2" charset="-122"/>
                          <a:sym typeface="+mn-ea"/>
                        </a:rPr>
                        <m:t>𝑘</m:t>
                      </m:r>
                      <m:r>
                        <a:rPr lang="en-US" altLang="zh-CN" sz="2100" i="1">
                          <a:solidFill>
                            <a:schemeClr val="bg1"/>
                          </a:solidFill>
                          <a:latin typeface="Cambria Math" panose="02040503050406030204" pitchFamily="18" charset="0"/>
                          <a:ea typeface="全新硬笔行书简" panose="02010600040101010101" pitchFamily="2" charset="-122"/>
                          <a:sym typeface="+mn-ea"/>
                        </a:rPr>
                        <m:t>=0,1,…,</m:t>
                      </m:r>
                      <m:r>
                        <a:rPr lang="en-US" altLang="zh-CN" sz="2100" i="1">
                          <a:solidFill>
                            <a:schemeClr val="bg1"/>
                          </a:solidFill>
                          <a:latin typeface="Cambria Math" panose="02040503050406030204" pitchFamily="18" charset="0"/>
                          <a:ea typeface="全新硬笔行书简" panose="02010600040101010101" pitchFamily="2" charset="-122"/>
                          <a:sym typeface="+mn-ea"/>
                        </a:rPr>
                        <m:t>𝑛</m:t>
                      </m:r>
                      <m:r>
                        <a:rPr lang="en-US" altLang="zh-CN" sz="2100" i="1">
                          <a:solidFill>
                            <a:schemeClr val="bg1"/>
                          </a:solidFill>
                          <a:latin typeface="Cambria Math" panose="02040503050406030204" pitchFamily="18" charset="0"/>
                          <a:ea typeface="全新硬笔行书简" panose="02010600040101010101" pitchFamily="2" charset="-122"/>
                          <a:sym typeface="+mn-ea"/>
                        </a:rPr>
                        <m:t>)</m:t>
                      </m:r>
                    </m:oMath>
                  </m:oMathPara>
                </a14:m>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 </a:t>
                </a: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   </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如果求积节点适当选取，求积公式的代数精度还可提高，甚至达到</a:t>
                </a:r>
                <a14:m>
                  <m:oMath xmlns:m="http://schemas.openxmlformats.org/officeDocument/2006/math">
                    <m:r>
                      <a:rPr lang="en-US" altLang="zh-CN" sz="2100" i="1" dirty="0">
                        <a:solidFill>
                          <a:schemeClr val="bg1"/>
                        </a:solidFill>
                        <a:latin typeface="Cambria Math" panose="02040503050406030204" pitchFamily="18" charset="0"/>
                        <a:ea typeface="全新硬笔行书简" panose="02010600040101010101" pitchFamily="2" charset="-122"/>
                        <a:sym typeface="+mn-ea"/>
                      </a:rPr>
                      <m:t>2</m:t>
                    </m:r>
                    <m:r>
                      <a:rPr lang="en-US" altLang="zh-CN" sz="2100" i="1" dirty="0">
                        <a:solidFill>
                          <a:schemeClr val="bg1"/>
                        </a:solidFill>
                        <a:latin typeface="Cambria Math" panose="02040503050406030204" pitchFamily="18" charset="0"/>
                        <a:ea typeface="全新硬笔行书简" panose="02010600040101010101" pitchFamily="2" charset="-122"/>
                        <a:sym typeface="+mn-ea"/>
                      </a:rPr>
                      <m:t>𝑛</m:t>
                    </m:r>
                    <m:r>
                      <a:rPr lang="en-US" altLang="zh-CN" sz="2100" i="1" dirty="0">
                        <a:solidFill>
                          <a:schemeClr val="bg1"/>
                        </a:solidFill>
                        <a:latin typeface="Cambria Math" panose="02040503050406030204" pitchFamily="18" charset="0"/>
                        <a:ea typeface="全新硬笔行书简" panose="02010600040101010101" pitchFamily="2" charset="-122"/>
                        <a:sym typeface="+mn-ea"/>
                      </a:rPr>
                      <m:t>−1</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次代数精度。</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343011" y="1890146"/>
                <a:ext cx="8686692" cy="3804055"/>
              </a:xfrm>
              <a:prstGeom prst="rect">
                <a:avLst/>
              </a:prstGeom>
              <a:blipFill>
                <a:blip r:embed="rId2"/>
                <a:stretch>
                  <a:fillRect l="-842" t="-1122" b="-2244"/>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1343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fade">
                                      <p:cBhvr>
                                        <p:cTn id="18" dur="500"/>
                                        <p:tgtEl>
                                          <p:spTgt spid="2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xEl>
                                              <p:pRg st="1" end="1"/>
                                            </p:txEl>
                                          </p:spTgt>
                                        </p:tgtEl>
                                        <p:attrNameLst>
                                          <p:attrName>style.visibility</p:attrName>
                                        </p:attrNameLst>
                                      </p:cBhvr>
                                      <p:to>
                                        <p:strVal val="visible"/>
                                      </p:to>
                                    </p:set>
                                    <p:animEffect transition="in" filter="fade">
                                      <p:cBhvr>
                                        <p:cTn id="23" dur="500"/>
                                        <p:tgtEl>
                                          <p:spTgt spid="2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xEl>
                                              <p:pRg st="2" end="2"/>
                                            </p:txEl>
                                          </p:spTgt>
                                        </p:tgtEl>
                                        <p:attrNameLst>
                                          <p:attrName>style.visibility</p:attrName>
                                        </p:attrNameLst>
                                      </p:cBhvr>
                                      <p:to>
                                        <p:strVal val="visible"/>
                                      </p:to>
                                    </p:set>
                                    <p:animEffect transition="in" filter="fade">
                                      <p:cBhvr>
                                        <p:cTn id="28" dur="500"/>
                                        <p:tgtEl>
                                          <p:spTgt spid="25">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5">
                                            <p:txEl>
                                              <p:pRg st="3" end="3"/>
                                            </p:txEl>
                                          </p:spTgt>
                                        </p:tgtEl>
                                        <p:attrNameLst>
                                          <p:attrName>style.visibility</p:attrName>
                                        </p:attrNameLst>
                                      </p:cBhvr>
                                      <p:to>
                                        <p:strVal val="visible"/>
                                      </p:to>
                                    </p:set>
                                    <p:animEffect transition="in" filter="fade">
                                      <p:cBhvr>
                                        <p:cTn id="33" dur="500"/>
                                        <p:tgtEl>
                                          <p:spTgt spid="25">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5">
                                            <p:txEl>
                                              <p:pRg st="4" end="4"/>
                                            </p:txEl>
                                          </p:spTgt>
                                        </p:tgtEl>
                                        <p:attrNameLst>
                                          <p:attrName>style.visibility</p:attrName>
                                        </p:attrNameLst>
                                      </p:cBhvr>
                                      <p:to>
                                        <p:strVal val="visible"/>
                                      </p:to>
                                    </p:set>
                                    <p:animEffect transition="in" filter="fade">
                                      <p:cBhvr>
                                        <p:cTn id="38" dur="500"/>
                                        <p:tgtEl>
                                          <p:spTgt spid="25">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5">
                                            <p:txEl>
                                              <p:pRg st="5" end="5"/>
                                            </p:txEl>
                                          </p:spTgt>
                                        </p:tgtEl>
                                        <p:attrNameLst>
                                          <p:attrName>style.visibility</p:attrName>
                                        </p:attrNameLst>
                                      </p:cBhvr>
                                      <p:to>
                                        <p:strVal val="visible"/>
                                      </p:to>
                                    </p:set>
                                    <p:animEffect transition="in" filter="fade">
                                      <p:cBhvr>
                                        <p:cTn id="43" dur="500"/>
                                        <p:tgtEl>
                                          <p:spTgt spid="2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noChangeArrowheads="1"/>
          </p:cNvSpPr>
          <p:nvPr>
            <p:ph type="title"/>
          </p:nvPr>
        </p:nvSpPr>
        <p:spPr>
          <a:xfrm>
            <a:off x="457202" y="1062037"/>
            <a:ext cx="6229295" cy="871538"/>
          </a:xfrm>
        </p:spPr>
        <p:txBody>
          <a:bodyPr/>
          <a:lstStyle/>
          <a:p>
            <a:r>
              <a:rPr lang="en-US" altLang="zh-CN" sz="4950" dirty="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4. </a:t>
            </a:r>
            <a:r>
              <a:rPr lang="zh-CN" altLang="en-US" sz="4950" dirty="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高斯公式</a:t>
            </a:r>
            <a:endParaRPr lang="zh-CN" altLang="en-US" sz="4950" dirty="0">
              <a:solidFill>
                <a:srgbClr val="00B050"/>
              </a:solidFill>
              <a:latin typeface="全新硬笔行书简" panose="02010600040101010101" pitchFamily="2" charset="-122"/>
              <a:ea typeface="全新硬笔行书简" panose="02010600040101010101" pitchFamily="2" charset="-122"/>
            </a:endParaRPr>
          </a:p>
        </p:txBody>
      </p:sp>
      <mc:AlternateContent xmlns:mc="http://schemas.openxmlformats.org/markup-compatibility/2006">
        <mc:Choice xmlns:a14="http://schemas.microsoft.com/office/drawing/2010/main" Requires="a14">
          <p:sp>
            <p:nvSpPr>
              <p:cNvPr id="25" name="文本框 24"/>
              <p:cNvSpPr txBox="1"/>
              <p:nvPr/>
            </p:nvSpPr>
            <p:spPr bwMode="auto">
              <a:xfrm>
                <a:off x="343011" y="1890144"/>
                <a:ext cx="8686692" cy="4319516"/>
              </a:xfrm>
              <a:prstGeom prst="rect">
                <a:avLst/>
              </a:prstGeom>
              <a:noFill/>
              <a:ln>
                <a:noFill/>
              </a:ln>
            </p:spPr>
            <p:txBody>
              <a:bodyPr wrap="square" rtlCol="0">
                <a:spAutoFit/>
              </a:bodyPr>
              <a:lstStyle/>
              <a:p>
                <a:pPr eaLnBrk="0" hangingPunct="0">
                  <a:buFontTx/>
                  <a:buNone/>
                </a:pP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4.2 </a:t>
                </a: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高斯点和高斯公式</a:t>
                </a:r>
                <a:endPar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若选取求积节点</a:t>
                </a:r>
                <a14:m>
                  <m:oMath xmlns:m="http://schemas.openxmlformats.org/officeDocument/2006/math">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𝑘</m:t>
                        </m:r>
                      </m:sub>
                    </m:sSub>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全新硬笔行书简" panose="02010600040101010101" pitchFamily="2" charset="-122"/>
                        <a:sym typeface="+mn-ea"/>
                      </a:rPr>
                      <m:t>𝑘</m:t>
                    </m:r>
                    <m:r>
                      <a:rPr lang="en-US" altLang="zh-CN" sz="2100" i="1">
                        <a:solidFill>
                          <a:schemeClr val="bg1"/>
                        </a:solidFill>
                        <a:latin typeface="Cambria Math" panose="02040503050406030204" pitchFamily="18" charset="0"/>
                        <a:ea typeface="全新硬笔行书简" panose="02010600040101010101" pitchFamily="2" charset="-122"/>
                        <a:sym typeface="+mn-ea"/>
                      </a:rPr>
                      <m:t>=0,1,⋯,</m:t>
                    </m:r>
                    <m:r>
                      <a:rPr lang="en-US" altLang="zh-CN" sz="2100" i="1">
                        <a:solidFill>
                          <a:schemeClr val="bg1"/>
                        </a:solidFill>
                        <a:latin typeface="Cambria Math" panose="02040503050406030204" pitchFamily="18" charset="0"/>
                        <a:ea typeface="Cambria Math" panose="02040503050406030204" pitchFamily="18" charset="0"/>
                        <a:sym typeface="+mn-ea"/>
                      </a:rPr>
                      <m:t>𝑛</m:t>
                    </m:r>
                    <m:r>
                      <a:rPr lang="en-US" altLang="zh-CN" sz="2100" i="1">
                        <a:solidFill>
                          <a:schemeClr val="bg1"/>
                        </a:solidFill>
                        <a:latin typeface="Cambria Math" panose="02040503050406030204" pitchFamily="18" charset="0"/>
                        <a:ea typeface="Cambria Math" panose="02040503050406030204" pitchFamily="18" charset="0"/>
                        <a:sym typeface="+mn-ea"/>
                      </a:rPr>
                      <m:t>)，</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使插值型求积公式：</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14:m>
                  <m:oMathPara xmlns:m="http://schemas.openxmlformats.org/officeDocument/2006/math">
                    <m:oMathParaPr>
                      <m:jc m:val="centerGroup"/>
                    </m:oMathParaPr>
                    <m:oMath xmlns:m="http://schemas.openxmlformats.org/officeDocument/2006/math">
                      <m:nary>
                        <m:nary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全新硬笔行书简" panose="02010600040101010101" pitchFamily="2" charset="-122"/>
                              <a:sym typeface="+mn-ea"/>
                            </a:rPr>
                            <m:t>1</m:t>
                          </m:r>
                        </m:sub>
                        <m:sup>
                          <m:r>
                            <a:rPr lang="en-US" altLang="zh-CN" sz="2100" i="1">
                              <a:solidFill>
                                <a:schemeClr val="bg1"/>
                              </a:solidFill>
                              <a:latin typeface="Cambria Math" panose="02040503050406030204" pitchFamily="18" charset="0"/>
                              <a:ea typeface="全新硬笔行书简" panose="02010600040101010101" pitchFamily="2" charset="-122"/>
                              <a:sym typeface="+mn-ea"/>
                            </a:rPr>
                            <m:t>1</m:t>
                          </m:r>
                        </m:sup>
                        <m:e>
                          <m:r>
                            <a:rPr lang="en-US" altLang="zh-CN" sz="2100"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d>
                          <m:r>
                            <a:rPr lang="en-US" altLang="zh-CN" sz="2100" i="1">
                              <a:solidFill>
                                <a:schemeClr val="bg1"/>
                              </a:solidFill>
                              <a:latin typeface="Cambria Math" panose="02040503050406030204" pitchFamily="18" charset="0"/>
                              <a:ea typeface="全新硬笔行书简" panose="02010600040101010101" pitchFamily="2" charset="-122"/>
                              <a:sym typeface="+mn-ea"/>
                            </a:rPr>
                            <m:t>𝑑𝑥</m:t>
                          </m:r>
                        </m:e>
                      </m:nary>
                      <m:r>
                        <a:rPr lang="en-US" altLang="zh-CN" sz="2100" i="1">
                          <a:solidFill>
                            <a:schemeClr val="bg1"/>
                          </a:solidFill>
                          <a:latin typeface="Cambria Math" panose="02040503050406030204" pitchFamily="18" charset="0"/>
                          <a:ea typeface="Cambria Math" panose="02040503050406030204" pitchFamily="18" charset="0"/>
                          <a:sym typeface="+mn-ea"/>
                        </a:rPr>
                        <m:t>≈</m:t>
                      </m:r>
                      <m:nary>
                        <m:naryPr>
                          <m:chr m:val="∑"/>
                          <m:ctrlPr>
                            <a:rPr lang="en-US" altLang="zh-CN" sz="2100" i="1">
                              <a:solidFill>
                                <a:schemeClr val="bg1"/>
                              </a:solidFill>
                              <a:latin typeface="Cambria Math" panose="02040503050406030204" pitchFamily="18" charset="0"/>
                              <a:ea typeface="Cambria Math" panose="02040503050406030204" pitchFamily="18" charset="0"/>
                              <a:sym typeface="+mn-ea"/>
                            </a:rPr>
                          </m:ctrlPr>
                        </m:naryPr>
                        <m:sub>
                          <m:r>
                            <m:rPr>
                              <m:brk m:alnAt="23"/>
                            </m:rPr>
                            <a:rPr lang="en-US" altLang="zh-CN" sz="2100" i="1">
                              <a:solidFill>
                                <a:schemeClr val="bg1"/>
                              </a:solidFill>
                              <a:latin typeface="Cambria Math" panose="02040503050406030204" pitchFamily="18" charset="0"/>
                              <a:ea typeface="Cambria Math" panose="02040503050406030204" pitchFamily="18" charset="0"/>
                              <a:sym typeface="+mn-ea"/>
                            </a:rPr>
                            <m:t>𝑘</m:t>
                          </m:r>
                          <m:r>
                            <a:rPr lang="en-US" altLang="zh-CN" sz="2100" i="1">
                              <a:solidFill>
                                <a:schemeClr val="bg1"/>
                              </a:solidFill>
                              <a:latin typeface="Cambria Math" panose="02040503050406030204" pitchFamily="18" charset="0"/>
                              <a:ea typeface="Cambria Math" panose="02040503050406030204" pitchFamily="18" charset="0"/>
                              <a:sym typeface="+mn-ea"/>
                            </a:rPr>
                            <m:t>=0</m:t>
                          </m:r>
                        </m:sub>
                        <m:sup>
                          <m:r>
                            <a:rPr lang="en-US" altLang="zh-CN" sz="2100" i="1">
                              <a:solidFill>
                                <a:schemeClr val="bg1"/>
                              </a:solidFill>
                              <a:latin typeface="Cambria Math" panose="02040503050406030204" pitchFamily="18" charset="0"/>
                              <a:ea typeface="Cambria Math" panose="02040503050406030204" pitchFamily="18" charset="0"/>
                              <a:sym typeface="+mn-ea"/>
                            </a:rPr>
                            <m:t>𝑛</m:t>
                          </m:r>
                        </m:sup>
                        <m:e>
                          <m:sSub>
                            <m:sSubPr>
                              <m:ctrlPr>
                                <a:rPr lang="en-US" altLang="zh-CN" sz="2100" i="1">
                                  <a:solidFill>
                                    <a:schemeClr val="bg1"/>
                                  </a:solidFill>
                                  <a:latin typeface="Cambria Math" panose="02040503050406030204" pitchFamily="18" charset="0"/>
                                  <a:ea typeface="Cambria Math" panose="020405030504060302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sym typeface="+mn-ea"/>
                                </a:rPr>
                                <m:t>𝐴</m:t>
                              </m:r>
                            </m:e>
                            <m:sub>
                              <m:r>
                                <a:rPr lang="en-US" altLang="zh-CN" sz="2100" i="1">
                                  <a:solidFill>
                                    <a:schemeClr val="bg1"/>
                                  </a:solidFill>
                                  <a:latin typeface="Cambria Math" panose="02040503050406030204" pitchFamily="18" charset="0"/>
                                  <a:ea typeface="Cambria Math" panose="02040503050406030204" pitchFamily="18" charset="0"/>
                                  <a:sym typeface="+mn-ea"/>
                                </a:rPr>
                                <m:t>𝑘</m:t>
                              </m:r>
                            </m:sub>
                          </m:sSub>
                          <m:r>
                            <a:rPr lang="en-US" altLang="zh-CN" sz="2100" i="1">
                              <a:solidFill>
                                <a:schemeClr val="bg1"/>
                              </a:solidFill>
                              <a:latin typeface="Cambria Math" panose="02040503050406030204" pitchFamily="18" charset="0"/>
                              <a:ea typeface="Cambria Math" panose="02040503050406030204" pitchFamily="18" charset="0"/>
                              <a:sym typeface="+mn-ea"/>
                            </a:rPr>
                            <m:t>𝑓</m:t>
                          </m:r>
                          <m:r>
                            <a:rPr lang="en-US" altLang="zh-CN" sz="2100" i="1">
                              <a:solidFill>
                                <a:schemeClr val="bg1"/>
                              </a:solidFill>
                              <a:latin typeface="Cambria Math" panose="02040503050406030204" pitchFamily="18" charset="0"/>
                              <a:ea typeface="Cambria Math" panose="02040503050406030204" pitchFamily="18" charset="0"/>
                              <a:sym typeface="+mn-ea"/>
                            </a:rPr>
                            <m:t>(</m:t>
                          </m:r>
                          <m:sSub>
                            <m:sSubPr>
                              <m:ctrlPr>
                                <a:rPr lang="en-US" altLang="zh-CN" sz="2100" i="1">
                                  <a:solidFill>
                                    <a:schemeClr val="bg1"/>
                                  </a:solidFill>
                                  <a:latin typeface="Cambria Math" panose="02040503050406030204" pitchFamily="18" charset="0"/>
                                  <a:ea typeface="Cambria Math" panose="02040503050406030204" pitchFamily="18" charset="0"/>
                                  <a:sym typeface="+mn-ea"/>
                                </a:rPr>
                              </m:ctrlPr>
                            </m:sSubPr>
                            <m:e>
                              <m:r>
                                <a:rPr lang="en-US" altLang="zh-CN" sz="2100" i="1">
                                  <a:solidFill>
                                    <a:schemeClr val="bg1"/>
                                  </a:solidFill>
                                  <a:latin typeface="Cambria Math" panose="02040503050406030204" pitchFamily="18" charset="0"/>
                                  <a:ea typeface="Cambria Math" panose="02040503050406030204" pitchFamily="18" charset="0"/>
                                  <a:sym typeface="+mn-ea"/>
                                </a:rPr>
                                <m:t>𝑥</m:t>
                              </m:r>
                            </m:e>
                            <m:sub>
                              <m:r>
                                <a:rPr lang="en-US" altLang="zh-CN" sz="2100" i="1">
                                  <a:solidFill>
                                    <a:schemeClr val="bg1"/>
                                  </a:solidFill>
                                  <a:latin typeface="Cambria Math" panose="02040503050406030204" pitchFamily="18" charset="0"/>
                                  <a:ea typeface="Cambria Math" panose="02040503050406030204" pitchFamily="18" charset="0"/>
                                  <a:sym typeface="+mn-ea"/>
                                </a:rPr>
                                <m:t>𝑘</m:t>
                              </m:r>
                            </m:sub>
                          </m:sSub>
                          <m:r>
                            <a:rPr lang="en-US" altLang="zh-CN" sz="2100" i="1">
                              <a:solidFill>
                                <a:schemeClr val="bg1"/>
                              </a:solidFill>
                              <a:latin typeface="Cambria Math" panose="02040503050406030204" pitchFamily="18" charset="0"/>
                              <a:ea typeface="Cambria Math" panose="02040503050406030204" pitchFamily="18" charset="0"/>
                              <a:sym typeface="+mn-ea"/>
                            </a:rPr>
                            <m:t>)</m:t>
                          </m:r>
                        </m:e>
                      </m:nary>
                    </m:oMath>
                  </m:oMathPara>
                </a14:m>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具有</a:t>
                </a:r>
                <a14:m>
                  <m:oMath xmlns:m="http://schemas.openxmlformats.org/officeDocument/2006/math">
                    <m:r>
                      <a:rPr lang="en-US" altLang="zh-CN" sz="2100" i="1">
                        <a:solidFill>
                          <a:schemeClr val="bg1"/>
                        </a:solidFill>
                        <a:latin typeface="Cambria Math" panose="02040503050406030204" pitchFamily="18" charset="0"/>
                        <a:ea typeface="全新硬笔行书简" panose="02010600040101010101" pitchFamily="2" charset="-122"/>
                        <a:sym typeface="+mn-ea"/>
                      </a:rPr>
                      <m:t>2</m:t>
                    </m:r>
                    <m:r>
                      <a:rPr lang="en-US" altLang="zh-CN" sz="2100" i="1">
                        <a:solidFill>
                          <a:schemeClr val="bg1"/>
                        </a:solidFill>
                        <a:latin typeface="Cambria Math" panose="02040503050406030204" pitchFamily="18" charset="0"/>
                        <a:ea typeface="全新硬笔行书简" panose="02010600040101010101" pitchFamily="2" charset="-122"/>
                        <a:sym typeface="+mn-ea"/>
                      </a:rPr>
                      <m:t>𝑛</m:t>
                    </m:r>
                    <m:r>
                      <a:rPr lang="en-US" altLang="zh-CN" sz="2100" i="1">
                        <a:solidFill>
                          <a:schemeClr val="bg1"/>
                        </a:solidFill>
                        <a:latin typeface="Cambria Math" panose="02040503050406030204" pitchFamily="18" charset="0"/>
                        <a:ea typeface="全新硬笔行书简" panose="02010600040101010101" pitchFamily="2" charset="-122"/>
                        <a:sym typeface="+mn-ea"/>
                      </a:rPr>
                      <m:t>+1</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次的代数精度，这种求积公式称为</a:t>
                </a:r>
                <a:r>
                  <a:rPr lang="zh-CN" altLang="en-US" sz="2100" dirty="0">
                    <a:solidFill>
                      <a:srgbClr val="FF0000"/>
                    </a:solidFill>
                    <a:latin typeface="全新硬笔行书简" panose="02010600040101010101" pitchFamily="2" charset="-122"/>
                    <a:ea typeface="全新硬笔行书简" panose="02010600040101010101" pitchFamily="2" charset="-122"/>
                    <a:sym typeface="+mn-ea"/>
                  </a:rPr>
                  <a:t>高斯求积公式</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，也称</a:t>
                </a:r>
                <a:r>
                  <a:rPr lang="zh-CN" altLang="en-US" sz="2100" dirty="0">
                    <a:solidFill>
                      <a:srgbClr val="FF0000"/>
                    </a:solidFill>
                    <a:latin typeface="全新硬笔行书简" panose="02010600040101010101" pitchFamily="2" charset="-122"/>
                    <a:ea typeface="全新硬笔行书简" panose="02010600040101010101" pitchFamily="2" charset="-122"/>
                    <a:sym typeface="+mn-ea"/>
                  </a:rPr>
                  <a:t>高斯（</a:t>
                </a:r>
                <a:r>
                  <a:rPr lang="en-US" altLang="zh-CN" sz="2100" i="1" dirty="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Gauss</a:t>
                </a:r>
                <a:r>
                  <a:rPr lang="zh-CN" altLang="en-US" sz="2100" dirty="0">
                    <a:solidFill>
                      <a:srgbClr val="FF0000"/>
                    </a:solidFill>
                    <a:latin typeface="全新硬笔行书简" panose="02010600040101010101" pitchFamily="2" charset="-122"/>
                    <a:ea typeface="全新硬笔行书简" panose="02010600040101010101" pitchFamily="2" charset="-122"/>
                    <a:sym typeface="+mn-ea"/>
                  </a:rPr>
                  <a:t>）</a:t>
                </a:r>
                <a:r>
                  <a:rPr lang="en-US" altLang="zh-CN" sz="2100" dirty="0">
                    <a:solidFill>
                      <a:srgbClr val="FF0000"/>
                    </a:solidFill>
                    <a:latin typeface="全新硬笔行书简" panose="02010600040101010101" pitchFamily="2" charset="-122"/>
                    <a:ea typeface="全新硬笔行书简" panose="02010600040101010101" pitchFamily="2" charset="-122"/>
                    <a:sym typeface="+mn-ea"/>
                  </a:rPr>
                  <a:t>—</a:t>
                </a:r>
                <a:r>
                  <a:rPr lang="zh-CN" altLang="en-US" sz="2100" dirty="0">
                    <a:solidFill>
                      <a:srgbClr val="FF0000"/>
                    </a:solidFill>
                    <a:latin typeface="全新硬笔行书简" panose="02010600040101010101" pitchFamily="2" charset="-122"/>
                    <a:ea typeface="全新硬笔行书简" panose="02010600040101010101" pitchFamily="2" charset="-122"/>
                    <a:sym typeface="+mn-ea"/>
                  </a:rPr>
                  <a:t>勒让德（</a:t>
                </a:r>
                <a:r>
                  <a:rPr lang="en-US" altLang="zh-CN" sz="2100" i="1" dirty="0">
                    <a:solidFill>
                      <a:srgbClr val="FF00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Legendre</a:t>
                </a:r>
                <a:r>
                  <a:rPr lang="zh-CN" altLang="en-US" sz="2100" dirty="0">
                    <a:solidFill>
                      <a:srgbClr val="FF0000"/>
                    </a:solidFill>
                    <a:latin typeface="全新硬笔行书简" panose="02010600040101010101" pitchFamily="2" charset="-122"/>
                    <a:ea typeface="全新硬笔行书简" panose="02010600040101010101" pitchFamily="2" charset="-122"/>
                    <a:sym typeface="+mn-ea"/>
                  </a:rPr>
                  <a:t>）求积公式</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。高斯公式中的求积节点称为</a:t>
                </a:r>
                <a:r>
                  <a:rPr lang="zh-CN" altLang="en-US" sz="2100" dirty="0">
                    <a:solidFill>
                      <a:srgbClr val="FF0000"/>
                    </a:solidFill>
                    <a:latin typeface="全新硬笔行书简" panose="02010600040101010101" pitchFamily="2" charset="-122"/>
                    <a:ea typeface="全新硬笔行书简" panose="02010600040101010101" pitchFamily="2" charset="-122"/>
                    <a:sym typeface="+mn-ea"/>
                  </a:rPr>
                  <a:t>高斯点</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如，</a:t>
                </a:r>
                <a14:m>
                  <m:oMath xmlns:m="http://schemas.openxmlformats.org/officeDocument/2006/math">
                    <m:r>
                      <a:rPr lang="en-US" altLang="zh-CN" sz="2100" i="1">
                        <a:solidFill>
                          <a:schemeClr val="bg1"/>
                        </a:solidFill>
                        <a:latin typeface="Cambria Math" panose="02040503050406030204" pitchFamily="18" charset="0"/>
                        <a:ea typeface="全新硬笔行书简" panose="02010600040101010101" pitchFamily="2" charset="-122"/>
                        <a:sym typeface="+mn-ea"/>
                      </a:rPr>
                      <m:t>𝑛</m:t>
                    </m:r>
                    <m:r>
                      <a:rPr lang="en-US" altLang="zh-CN" sz="2100" i="1">
                        <a:solidFill>
                          <a:schemeClr val="bg1"/>
                        </a:solidFill>
                        <a:latin typeface="Cambria Math" panose="02040503050406030204" pitchFamily="18" charset="0"/>
                        <a:ea typeface="全新硬笔行书简" panose="02010600040101010101" pitchFamily="2" charset="-122"/>
                        <a:sym typeface="+mn-ea"/>
                      </a:rPr>
                      <m:t>=0</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时的公式为一点高斯公式</a:t>
                </a:r>
                <a14:m>
                  <m:oMath xmlns:m="http://schemas.openxmlformats.org/officeDocument/2006/math">
                    <m:nary>
                      <m:naryPr>
                        <m:ctrlPr>
                          <a:rPr lang="en-US" altLang="zh-CN" sz="2100" i="1">
                            <a:solidFill>
                              <a:srgbClr val="FFFF00"/>
                            </a:solidFill>
                            <a:latin typeface="Cambria Math" panose="02040503050406030204" pitchFamily="18" charset="0"/>
                            <a:ea typeface="全新硬笔行书简" panose="02010600040101010101" pitchFamily="2" charset="-122"/>
                            <a:sym typeface="+mn-ea"/>
                          </a:rPr>
                        </m:ctrlPr>
                      </m:naryPr>
                      <m:sub>
                        <m:r>
                          <m:rPr>
                            <m:brk m:alnAt="23"/>
                          </m:rPr>
                          <a:rPr lang="en-US" altLang="zh-CN" sz="2100" i="1">
                            <a:solidFill>
                              <a:srgbClr val="FFFF00"/>
                            </a:solidFill>
                            <a:latin typeface="Cambria Math" panose="02040503050406030204" pitchFamily="18" charset="0"/>
                            <a:ea typeface="全新硬笔行书简" panose="02010600040101010101" pitchFamily="2" charset="-122"/>
                            <a:sym typeface="+mn-ea"/>
                          </a:rPr>
                          <m:t>−</m:t>
                        </m:r>
                        <m:r>
                          <a:rPr lang="en-US" altLang="zh-CN" sz="2100" i="1">
                            <a:solidFill>
                              <a:srgbClr val="FFFF00"/>
                            </a:solidFill>
                            <a:latin typeface="Cambria Math" panose="02040503050406030204" pitchFamily="18" charset="0"/>
                            <a:ea typeface="全新硬笔行书简" panose="02010600040101010101" pitchFamily="2" charset="-122"/>
                            <a:sym typeface="+mn-ea"/>
                          </a:rPr>
                          <m:t>1</m:t>
                        </m:r>
                      </m:sub>
                      <m:sup>
                        <m:r>
                          <a:rPr lang="en-US" altLang="zh-CN" sz="2100" i="1">
                            <a:solidFill>
                              <a:srgbClr val="FFFF00"/>
                            </a:solidFill>
                            <a:latin typeface="Cambria Math" panose="02040503050406030204" pitchFamily="18" charset="0"/>
                            <a:ea typeface="全新硬笔行书简" panose="02010600040101010101" pitchFamily="2" charset="-122"/>
                            <a:sym typeface="+mn-ea"/>
                          </a:rPr>
                          <m:t>1</m:t>
                        </m:r>
                      </m:sup>
                      <m:e>
                        <m:r>
                          <a:rPr lang="en-US" altLang="zh-CN" sz="2100" i="1">
                            <a:solidFill>
                              <a:srgbClr val="FFFF00"/>
                            </a:solidFill>
                            <a:latin typeface="Cambria Math" panose="02040503050406030204" pitchFamily="18" charset="0"/>
                            <a:ea typeface="全新硬笔行书简" panose="02010600040101010101" pitchFamily="2" charset="-122"/>
                            <a:sym typeface="+mn-ea"/>
                          </a:rPr>
                          <m:t>𝑓</m:t>
                        </m:r>
                        <m:d>
                          <m:dPr>
                            <m:ctrlPr>
                              <a:rPr lang="en-US" altLang="zh-CN" sz="2100" i="1">
                                <a:solidFill>
                                  <a:srgbClr val="FFFF00"/>
                                </a:solidFill>
                                <a:latin typeface="Cambria Math" panose="02040503050406030204" pitchFamily="18" charset="0"/>
                                <a:ea typeface="全新硬笔行书简" panose="02010600040101010101" pitchFamily="2" charset="-122"/>
                                <a:sym typeface="+mn-ea"/>
                              </a:rPr>
                            </m:ctrlPr>
                          </m:dPr>
                          <m:e>
                            <m:r>
                              <a:rPr lang="en-US" altLang="zh-CN" sz="2100" i="1">
                                <a:solidFill>
                                  <a:srgbClr val="FFFF00"/>
                                </a:solidFill>
                                <a:latin typeface="Cambria Math" panose="02040503050406030204" pitchFamily="18" charset="0"/>
                                <a:ea typeface="全新硬笔行书简" panose="02010600040101010101" pitchFamily="2" charset="-122"/>
                                <a:sym typeface="+mn-ea"/>
                              </a:rPr>
                              <m:t>𝑥</m:t>
                            </m:r>
                          </m:e>
                        </m:d>
                        <m:r>
                          <a:rPr lang="en-US" altLang="zh-CN" sz="2100" i="1">
                            <a:solidFill>
                              <a:srgbClr val="FFFF00"/>
                            </a:solidFill>
                            <a:latin typeface="Cambria Math" panose="02040503050406030204" pitchFamily="18" charset="0"/>
                            <a:ea typeface="全新硬笔行书简" panose="02010600040101010101" pitchFamily="2" charset="-122"/>
                            <a:sym typeface="+mn-ea"/>
                          </a:rPr>
                          <m:t>𝑑𝑥</m:t>
                        </m:r>
                      </m:e>
                    </m:nary>
                    <m:r>
                      <a:rPr lang="en-US" altLang="zh-CN" sz="2100" i="1">
                        <a:solidFill>
                          <a:srgbClr val="FFFF00"/>
                        </a:solidFill>
                        <a:latin typeface="Cambria Math" panose="02040503050406030204" pitchFamily="18" charset="0"/>
                        <a:ea typeface="Cambria Math" panose="02040503050406030204" pitchFamily="18" charset="0"/>
                        <a:sym typeface="+mn-ea"/>
                      </a:rPr>
                      <m:t>≈</m:t>
                    </m:r>
                    <m:r>
                      <a:rPr lang="en-US" altLang="zh-CN" sz="2100" i="1">
                        <a:solidFill>
                          <a:srgbClr val="FFFF00"/>
                        </a:solidFill>
                        <a:latin typeface="Cambria Math" panose="02040503050406030204" pitchFamily="18" charset="0"/>
                        <a:ea typeface="Cambria Math" panose="02040503050406030204" pitchFamily="18" charset="0"/>
                        <a:sym typeface="+mn-ea"/>
                      </a:rPr>
                      <m:t>2</m:t>
                    </m:r>
                    <m:r>
                      <a:rPr lang="en-US" altLang="zh-CN" sz="2100" i="1">
                        <a:solidFill>
                          <a:srgbClr val="FFFF00"/>
                        </a:solidFill>
                        <a:latin typeface="Cambria Math" panose="02040503050406030204" pitchFamily="18" charset="0"/>
                        <a:ea typeface="Cambria Math" panose="02040503050406030204" pitchFamily="18" charset="0"/>
                        <a:sym typeface="+mn-ea"/>
                      </a:rPr>
                      <m:t>𝑓</m:t>
                    </m:r>
                    <m:r>
                      <a:rPr lang="en-US" altLang="zh-CN" sz="2100" i="1">
                        <a:solidFill>
                          <a:srgbClr val="FFFF00"/>
                        </a:solidFill>
                        <a:latin typeface="Cambria Math" panose="02040503050406030204" pitchFamily="18" charset="0"/>
                        <a:ea typeface="Cambria Math" panose="02040503050406030204" pitchFamily="18" charset="0"/>
                        <a:sym typeface="+mn-ea"/>
                      </a:rPr>
                      <m:t>(0)</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就是中矩形公式，它有一次的代数精度。</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a:t>
                </a:r>
                <a:r>
                  <a:rPr lang="en-US" altLang="zh-CN" sz="2100" dirty="0">
                    <a:solidFill>
                      <a:schemeClr val="bg1"/>
                    </a:solidFill>
                    <a:ea typeface="全新硬笔行书简" panose="02010600040101010101" pitchFamily="2" charset="-122"/>
                    <a:sym typeface="+mn-ea"/>
                  </a:rPr>
                  <a:t> </a:t>
                </a:r>
                <a14:m>
                  <m:oMath xmlns:m="http://schemas.openxmlformats.org/officeDocument/2006/math">
                    <m:r>
                      <a:rPr lang="en-US" altLang="zh-CN" sz="2100" i="1">
                        <a:solidFill>
                          <a:schemeClr val="bg1"/>
                        </a:solidFill>
                        <a:latin typeface="Cambria Math" panose="02040503050406030204" pitchFamily="18" charset="0"/>
                        <a:ea typeface="全新硬笔行书简" panose="02010600040101010101" pitchFamily="2" charset="-122"/>
                        <a:sym typeface="+mn-ea"/>
                      </a:rPr>
                      <m:t>𝑛</m:t>
                    </m:r>
                    <m:r>
                      <a:rPr lang="en-US" altLang="zh-CN" sz="2100" i="1">
                        <a:solidFill>
                          <a:schemeClr val="bg1"/>
                        </a:solidFill>
                        <a:latin typeface="Cambria Math" panose="02040503050406030204" pitchFamily="18" charset="0"/>
                        <a:ea typeface="全新硬笔行书简" panose="02010600040101010101" pitchFamily="2" charset="-122"/>
                        <a:sym typeface="+mn-ea"/>
                      </a:rPr>
                      <m:t>+1</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个节点的高斯公式的代数精度能够超过</a:t>
                </a:r>
                <a14:m>
                  <m:oMath xmlns:m="http://schemas.openxmlformats.org/officeDocument/2006/math">
                    <m:r>
                      <a:rPr lang="en-US" altLang="zh-CN" sz="2100" i="1">
                        <a:solidFill>
                          <a:schemeClr val="bg1"/>
                        </a:solidFill>
                        <a:latin typeface="Cambria Math" panose="02040503050406030204" pitchFamily="18" charset="0"/>
                        <a:ea typeface="全新硬笔行书简" panose="02010600040101010101" pitchFamily="2" charset="-122"/>
                        <a:sym typeface="+mn-ea"/>
                      </a:rPr>
                      <m:t>2</m:t>
                    </m:r>
                    <m:r>
                      <a:rPr lang="en-US" altLang="zh-CN" sz="2100" i="1">
                        <a:solidFill>
                          <a:schemeClr val="bg1"/>
                        </a:solidFill>
                        <a:latin typeface="Cambria Math" panose="02040503050406030204" pitchFamily="18" charset="0"/>
                        <a:ea typeface="全新硬笔行书简" panose="02010600040101010101" pitchFamily="2" charset="-122"/>
                        <a:sym typeface="+mn-ea"/>
                      </a:rPr>
                      <m:t>𝑛</m:t>
                    </m:r>
                    <m:r>
                      <a:rPr lang="en-US" altLang="zh-CN" sz="2100" i="1">
                        <a:solidFill>
                          <a:schemeClr val="bg1"/>
                        </a:solidFill>
                        <a:latin typeface="Cambria Math" panose="02040503050406030204" pitchFamily="18" charset="0"/>
                        <a:ea typeface="全新硬笔行书简" panose="02010600040101010101" pitchFamily="2" charset="-122"/>
                        <a:sym typeface="+mn-ea"/>
                      </a:rPr>
                      <m:t>+1</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次吗</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答案是否定的，只需用</a:t>
                </a:r>
                <a14:m>
                  <m:oMath xmlns:m="http://schemas.openxmlformats.org/officeDocument/2006/math">
                    <m:r>
                      <a:rPr lang="en-US" altLang="zh-CN" sz="2100"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d>
                    <m:r>
                      <a:rPr lang="en-US" altLang="zh-CN" sz="2100" i="1">
                        <a:solidFill>
                          <a:schemeClr val="bg1"/>
                        </a:solidFill>
                        <a:latin typeface="Cambria Math" panose="02040503050406030204" pitchFamily="18" charset="0"/>
                        <a:ea typeface="全新硬笔行书简" panose="02010600040101010101" pitchFamily="2" charset="-122"/>
                        <a:sym typeface="+mn-ea"/>
                      </a:rPr>
                      <m:t>=</m:t>
                    </m:r>
                    <m:sSup>
                      <m:sSup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pPr>
                      <m:e>
                        <m:r>
                          <a:rPr lang="zh-CN" altLang="en-US" sz="2100" i="1">
                            <a:solidFill>
                              <a:schemeClr val="bg1"/>
                            </a:solidFill>
                            <a:latin typeface="Cambria Math" panose="02040503050406030204" pitchFamily="18" charset="0"/>
                            <a:ea typeface="全新硬笔行书简" panose="02010600040101010101" pitchFamily="2" charset="-122"/>
                            <a:sym typeface="+mn-ea"/>
                          </a:rPr>
                          <m:t>𝜔</m:t>
                        </m:r>
                      </m:e>
                      <m:sup>
                        <m:r>
                          <a:rPr lang="en-US" altLang="zh-CN" sz="2100" i="1">
                            <a:solidFill>
                              <a:schemeClr val="bg1"/>
                            </a:solidFill>
                            <a:latin typeface="Cambria Math" panose="02040503050406030204" pitchFamily="18" charset="0"/>
                            <a:ea typeface="全新硬笔行书简" panose="02010600040101010101" pitchFamily="2" charset="-122"/>
                            <a:sym typeface="+mn-ea"/>
                          </a:rPr>
                          <m:t>2</m:t>
                        </m:r>
                      </m:sup>
                    </m:sSup>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全新硬笔行书简" panose="02010600040101010101" pitchFamily="2" charset="-122"/>
                        <a:sym typeface="+mn-ea"/>
                      </a:rPr>
                      <m:t>𝑥</m:t>
                    </m:r>
                    <m:r>
                      <a:rPr lang="en-US" altLang="zh-CN" sz="2100" i="1">
                        <a:solidFill>
                          <a:schemeClr val="bg1"/>
                        </a:solidFill>
                        <a:latin typeface="Cambria Math" panose="02040503050406030204" pitchFamily="18" charset="0"/>
                        <a:ea typeface="全新硬笔行书简" panose="02010600040101010101" pitchFamily="2" charset="-122"/>
                        <a:sym typeface="+mn-ea"/>
                      </a:rPr>
                      <m:t>)</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代入就可说明。）</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343011" y="1890144"/>
                <a:ext cx="8686692" cy="4319516"/>
              </a:xfrm>
              <a:prstGeom prst="rect">
                <a:avLst/>
              </a:prstGeom>
              <a:blipFill>
                <a:blip r:embed="rId2"/>
                <a:stretch>
                  <a:fillRect l="-842" t="-987" r="-842"/>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728212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fade">
                                      <p:cBhvr>
                                        <p:cTn id="18" dur="500"/>
                                        <p:tgtEl>
                                          <p:spTgt spid="2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xEl>
                                              <p:pRg st="1" end="1"/>
                                            </p:txEl>
                                          </p:spTgt>
                                        </p:tgtEl>
                                        <p:attrNameLst>
                                          <p:attrName>style.visibility</p:attrName>
                                        </p:attrNameLst>
                                      </p:cBhvr>
                                      <p:to>
                                        <p:strVal val="visible"/>
                                      </p:to>
                                    </p:set>
                                    <p:animEffect transition="in" filter="fade">
                                      <p:cBhvr>
                                        <p:cTn id="23" dur="500"/>
                                        <p:tgtEl>
                                          <p:spTgt spid="2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xEl>
                                              <p:pRg st="2" end="2"/>
                                            </p:txEl>
                                          </p:spTgt>
                                        </p:tgtEl>
                                        <p:attrNameLst>
                                          <p:attrName>style.visibility</p:attrName>
                                        </p:attrNameLst>
                                      </p:cBhvr>
                                      <p:to>
                                        <p:strVal val="visible"/>
                                      </p:to>
                                    </p:set>
                                    <p:animEffect transition="in" filter="fade">
                                      <p:cBhvr>
                                        <p:cTn id="28" dur="500"/>
                                        <p:tgtEl>
                                          <p:spTgt spid="25">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5">
                                            <p:txEl>
                                              <p:pRg st="3" end="3"/>
                                            </p:txEl>
                                          </p:spTgt>
                                        </p:tgtEl>
                                        <p:attrNameLst>
                                          <p:attrName>style.visibility</p:attrName>
                                        </p:attrNameLst>
                                      </p:cBhvr>
                                      <p:to>
                                        <p:strVal val="visible"/>
                                      </p:to>
                                    </p:set>
                                    <p:animEffect transition="in" filter="fade">
                                      <p:cBhvr>
                                        <p:cTn id="33" dur="500"/>
                                        <p:tgtEl>
                                          <p:spTgt spid="25">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5">
                                            <p:txEl>
                                              <p:pRg st="4" end="4"/>
                                            </p:txEl>
                                          </p:spTgt>
                                        </p:tgtEl>
                                        <p:attrNameLst>
                                          <p:attrName>style.visibility</p:attrName>
                                        </p:attrNameLst>
                                      </p:cBhvr>
                                      <p:to>
                                        <p:strVal val="visible"/>
                                      </p:to>
                                    </p:set>
                                    <p:animEffect transition="in" filter="fade">
                                      <p:cBhvr>
                                        <p:cTn id="38" dur="500"/>
                                        <p:tgtEl>
                                          <p:spTgt spid="25">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5">
                                            <p:txEl>
                                              <p:pRg st="5" end="5"/>
                                            </p:txEl>
                                          </p:spTgt>
                                        </p:tgtEl>
                                        <p:attrNameLst>
                                          <p:attrName>style.visibility</p:attrName>
                                        </p:attrNameLst>
                                      </p:cBhvr>
                                      <p:to>
                                        <p:strVal val="visible"/>
                                      </p:to>
                                    </p:set>
                                    <p:animEffect transition="in" filter="fade">
                                      <p:cBhvr>
                                        <p:cTn id="43" dur="500"/>
                                        <p:tgtEl>
                                          <p:spTgt spid="25">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5">
                                            <p:txEl>
                                              <p:pRg st="6" end="6"/>
                                            </p:txEl>
                                          </p:spTgt>
                                        </p:tgtEl>
                                        <p:attrNameLst>
                                          <p:attrName>style.visibility</p:attrName>
                                        </p:attrNameLst>
                                      </p:cBhvr>
                                      <p:to>
                                        <p:strVal val="visible"/>
                                      </p:to>
                                    </p:set>
                                    <p:animEffect transition="in" filter="fade">
                                      <p:cBhvr>
                                        <p:cTn id="48" dur="500"/>
                                        <p:tgtEl>
                                          <p:spTgt spid="2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noChangeArrowheads="1"/>
          </p:cNvSpPr>
          <p:nvPr>
            <p:ph type="title"/>
          </p:nvPr>
        </p:nvSpPr>
        <p:spPr>
          <a:xfrm>
            <a:off x="457202" y="1062037"/>
            <a:ext cx="6229295" cy="871538"/>
          </a:xfrm>
        </p:spPr>
        <p:txBody>
          <a:bodyPr/>
          <a:lstStyle/>
          <a:p>
            <a:r>
              <a:rPr lang="en-US" altLang="zh-CN" sz="4950" dirty="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4. </a:t>
            </a:r>
            <a:r>
              <a:rPr lang="zh-CN" altLang="en-US" sz="4950" dirty="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高斯公式</a:t>
            </a:r>
            <a:endParaRPr lang="zh-CN" altLang="en-US" sz="4950" dirty="0">
              <a:solidFill>
                <a:srgbClr val="00B050"/>
              </a:solidFill>
              <a:latin typeface="全新硬笔行书简" panose="02010600040101010101" pitchFamily="2" charset="-122"/>
              <a:ea typeface="全新硬笔行书简" panose="02010600040101010101" pitchFamily="2" charset="-122"/>
            </a:endParaRPr>
          </a:p>
        </p:txBody>
      </p:sp>
      <mc:AlternateContent xmlns:mc="http://schemas.openxmlformats.org/markup-compatibility/2006">
        <mc:Choice xmlns:a14="http://schemas.microsoft.com/office/drawing/2010/main" Requires="a14">
          <p:sp>
            <p:nvSpPr>
              <p:cNvPr id="25" name="文本框 24"/>
              <p:cNvSpPr txBox="1"/>
              <p:nvPr/>
            </p:nvSpPr>
            <p:spPr bwMode="auto">
              <a:xfrm>
                <a:off x="343011" y="1890146"/>
                <a:ext cx="8686692" cy="4026615"/>
              </a:xfrm>
              <a:prstGeom prst="rect">
                <a:avLst/>
              </a:prstGeom>
              <a:noFill/>
              <a:ln>
                <a:noFill/>
              </a:ln>
            </p:spPr>
            <p:txBody>
              <a:bodyPr wrap="square" rtlCol="0">
                <a:spAutoFit/>
              </a:bodyPr>
              <a:lstStyle/>
              <a:p>
                <a:pPr eaLnBrk="0" hangingPunct="0">
                  <a:buFontTx/>
                  <a:buNone/>
                </a:pP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4.2 </a:t>
                </a: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高斯点和高斯公式</a:t>
                </a:r>
                <a:endPar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 </a:t>
                </a: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   </a:t>
                </a: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例：推导两点高斯公式。</a:t>
                </a:r>
                <a:endPar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解：设两点高斯公式为</a:t>
                </a:r>
                <a14:m>
                  <m:oMath xmlns:m="http://schemas.openxmlformats.org/officeDocument/2006/math">
                    <m:nary>
                      <m:naryPr>
                        <m:ctrlPr>
                          <a:rPr lang="zh-CN" altLang="en-US"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d>
                          <m:d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e>
                    </m:nary>
                    <m: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sSub>
                      <m:sSub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Sub>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d>
                      <m:d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sSub>
                          <m:sSub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Sub>
                      </m:e>
                    </m:d>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d>
                      <m:d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sSub>
                          <m:sSub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e>
                    </m:d>
                  </m:oMath>
                </a14:m>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p>
              <a:p>
                <a:pPr eaLnBrk="0" hangingPunct="0">
                  <a:buFontTx/>
                  <a:buNone/>
                </a:pP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将</a:t>
                </a:r>
                <a14:m>
                  <m:oMath xmlns:m="http://schemas.openxmlformats.org/officeDocument/2006/math">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d>
                      <m:d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p>
                      <m:sSup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p>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p>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p>
                      <m:sSup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p>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3</m:t>
                        </m:r>
                      </m:sup>
                    </m:sSup>
                  </m:oMath>
                </a14:m>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分别代入公式使其准确成立，可建立如下方程组：</a:t>
                </a:r>
                <a:endPar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14:m>
                  <m:oMathPara xmlns:m="http://schemas.openxmlformats.org/officeDocument/2006/math">
                    <m:oMathParaPr>
                      <m:jc m:val="centerGroup"/>
                    </m:oMathParaPr>
                    <m:oMath xmlns:m="http://schemas.openxmlformats.org/officeDocument/2006/math">
                      <m:d>
                        <m:dPr>
                          <m:begChr m:val="{"/>
                          <m:endChr m:val=""/>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eqArr>
                            <m:eqArr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eqArrPr>
                            <m:e>
                              <m:sSub>
                                <m:sSub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Sub>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e>
                            <m:e>
                              <m:sSub>
                                <m:sSub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Sub>
                              <m:sSub>
                                <m:sSub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Sub>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sSub>
                                <m:sSub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e>
                            <m:e>
                              <m:sSub>
                                <m:sSub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Sub>
                              <m:sSubSup>
                                <m:sSubSup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Sup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up>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bSup>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sSubSup>
                                <m:sSubSup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Sup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bSup>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num>
                                <m:den>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3</m:t>
                                  </m:r>
                                </m:den>
                              </m:f>
                            </m:e>
                            <m:e>
                              <m:sSub>
                                <m:sSub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Sub>
                              <m:sSubSup>
                                <m:sSubSup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Sup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up>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3</m:t>
                                  </m:r>
                                </m:sup>
                              </m:sSubSup>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sSubSup>
                                <m:sSubSup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Sup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3</m:t>
                                  </m:r>
                                </m:sup>
                              </m:sSubSup>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e>
                          </m:eqArr>
                        </m:e>
                      </m:d>
                    </m:oMath>
                  </m:oMathPara>
                </a14:m>
                <a:endPar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解得</a:t>
                </a:r>
                <a14:m>
                  <m:oMath xmlns:m="http://schemas.openxmlformats.org/officeDocument/2006/math">
                    <m:sSub>
                      <m:sSub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Sub>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r>
                      <a:rPr lang="zh-CN" altLang="en-US"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0,1</m:t>
                        </m:r>
                      </m:sub>
                    </m:sSub>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±1/</m:t>
                    </m:r>
                    <m:rad>
                      <m:radPr>
                        <m:degHide m:val="on"/>
                        <m:ctrlP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radPr>
                      <m:deg/>
                      <m:e>
                        <m:r>
                          <a:rPr lang="en-US" altLang="zh-CN" sz="21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3</m:t>
                        </m:r>
                      </m:e>
                    </m:rad>
                  </m:oMath>
                </a14:m>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p>
              <a:p>
                <a:pPr eaLnBrk="0" hangingPunct="0">
                  <a:buFontTx/>
                  <a:buNone/>
                </a:pP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两点高斯公式为：</a:t>
                </a:r>
                <a14:m>
                  <m:oMath xmlns:m="http://schemas.openxmlformats.org/officeDocument/2006/math">
                    <m:nary>
                      <m:naryPr>
                        <m:ctrlPr>
                          <a:rPr lang="zh-CN" altLang="en-US" sz="21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1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1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1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r>
                          <a:rPr lang="en-US" altLang="zh-CN" sz="21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d>
                          <m:dPr>
                            <m:ctrlPr>
                              <a:rPr lang="en-US" altLang="zh-CN" sz="21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1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1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e>
                    </m:nary>
                    <m:r>
                      <a:rPr lang="en-US" altLang="zh-CN" sz="2100" i="1">
                        <a:solidFill>
                          <a:srgbClr val="FFFF00"/>
                        </a:solidFill>
                        <a:latin typeface="Cambria Math" panose="02040503050406030204" pitchFamily="18" charset="0"/>
                        <a:ea typeface="Cambria Math" panose="02040503050406030204" pitchFamily="18" charset="0"/>
                        <a:cs typeface="Times New Roman" panose="02020603050405020304" pitchFamily="18" charset="0"/>
                        <a:sym typeface="+mn-ea"/>
                      </a:rPr>
                      <m:t>≈</m:t>
                    </m:r>
                    <m:r>
                      <a:rPr lang="en-US" altLang="zh-CN" sz="21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d>
                      <m:dPr>
                        <m:ctrlPr>
                          <a:rPr lang="en-US" altLang="zh-CN" sz="21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1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100" i="1">
                            <a:solidFill>
                              <a:srgbClr val="FFFF00"/>
                            </a:solidFill>
                            <a:latin typeface="Cambria Math" panose="02040503050406030204" pitchFamily="18" charset="0"/>
                            <a:ea typeface="Cambria Math" panose="02040503050406030204" pitchFamily="18" charset="0"/>
                            <a:cs typeface="Times New Roman" panose="02020603050405020304" pitchFamily="18" charset="0"/>
                            <a:sym typeface="+mn-ea"/>
                          </a:rPr>
                          <m:t>1/</m:t>
                        </m:r>
                        <m:rad>
                          <m:radPr>
                            <m:degHide m:val="on"/>
                            <m:ctrlPr>
                              <a:rPr lang="en-US" altLang="zh-CN" sz="2100" i="1">
                                <a:solidFill>
                                  <a:srgbClr val="FFFF00"/>
                                </a:solidFill>
                                <a:latin typeface="Cambria Math" panose="02040503050406030204" pitchFamily="18" charset="0"/>
                                <a:ea typeface="Cambria Math" panose="02040503050406030204" pitchFamily="18" charset="0"/>
                                <a:cs typeface="Times New Roman" panose="02020603050405020304" pitchFamily="18" charset="0"/>
                                <a:sym typeface="+mn-ea"/>
                              </a:rPr>
                            </m:ctrlPr>
                          </m:radPr>
                          <m:deg/>
                          <m:e>
                            <m:r>
                              <a:rPr lang="en-US" altLang="zh-CN" sz="2100" i="1">
                                <a:solidFill>
                                  <a:srgbClr val="FFFF00"/>
                                </a:solidFill>
                                <a:latin typeface="Cambria Math" panose="02040503050406030204" pitchFamily="18" charset="0"/>
                                <a:ea typeface="Cambria Math" panose="02040503050406030204" pitchFamily="18" charset="0"/>
                                <a:cs typeface="Times New Roman" panose="02020603050405020304" pitchFamily="18" charset="0"/>
                                <a:sym typeface="+mn-ea"/>
                              </a:rPr>
                              <m:t>3</m:t>
                            </m:r>
                          </m:e>
                        </m:rad>
                      </m:e>
                    </m:d>
                    <m:r>
                      <a:rPr lang="en-US" altLang="zh-CN" sz="21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1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d>
                      <m:dPr>
                        <m:ctrlPr>
                          <a:rPr lang="en-US" altLang="zh-CN" sz="21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100" i="1">
                            <a:solidFill>
                              <a:srgbClr val="FFFF00"/>
                            </a:solidFill>
                            <a:latin typeface="Cambria Math" panose="02040503050406030204" pitchFamily="18" charset="0"/>
                            <a:ea typeface="Cambria Math" panose="02040503050406030204" pitchFamily="18" charset="0"/>
                            <a:cs typeface="Times New Roman" panose="02020603050405020304" pitchFamily="18" charset="0"/>
                            <a:sym typeface="+mn-ea"/>
                          </a:rPr>
                          <m:t>1/</m:t>
                        </m:r>
                        <m:rad>
                          <m:radPr>
                            <m:degHide m:val="on"/>
                            <m:ctrlPr>
                              <a:rPr lang="en-US" altLang="zh-CN" sz="2100" i="1">
                                <a:solidFill>
                                  <a:srgbClr val="FFFF00"/>
                                </a:solidFill>
                                <a:latin typeface="Cambria Math" panose="02040503050406030204" pitchFamily="18" charset="0"/>
                                <a:ea typeface="Cambria Math" panose="02040503050406030204" pitchFamily="18" charset="0"/>
                                <a:cs typeface="Times New Roman" panose="02020603050405020304" pitchFamily="18" charset="0"/>
                                <a:sym typeface="+mn-ea"/>
                              </a:rPr>
                            </m:ctrlPr>
                          </m:radPr>
                          <m:deg/>
                          <m:e>
                            <m:r>
                              <a:rPr lang="en-US" altLang="zh-CN" sz="2100" i="1">
                                <a:solidFill>
                                  <a:srgbClr val="FFFF00"/>
                                </a:solidFill>
                                <a:latin typeface="Cambria Math" panose="02040503050406030204" pitchFamily="18" charset="0"/>
                                <a:ea typeface="Cambria Math" panose="02040503050406030204" pitchFamily="18" charset="0"/>
                                <a:cs typeface="Times New Roman" panose="02020603050405020304" pitchFamily="18" charset="0"/>
                                <a:sym typeface="+mn-ea"/>
                              </a:rPr>
                              <m:t>3</m:t>
                            </m:r>
                          </m:e>
                        </m:rad>
                      </m:e>
                    </m:d>
                  </m:oMath>
                </a14:m>
                <a:endPar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343011" y="1890146"/>
                <a:ext cx="8686692" cy="4026615"/>
              </a:xfrm>
              <a:prstGeom prst="rect">
                <a:avLst/>
              </a:prstGeom>
              <a:blipFill>
                <a:blip r:embed="rId2"/>
                <a:stretch>
                  <a:fillRect l="-842" t="-1059" b="-908"/>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236355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fade">
                                      <p:cBhvr>
                                        <p:cTn id="18" dur="500"/>
                                        <p:tgtEl>
                                          <p:spTgt spid="2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xEl>
                                              <p:pRg st="1" end="1"/>
                                            </p:txEl>
                                          </p:spTgt>
                                        </p:tgtEl>
                                        <p:attrNameLst>
                                          <p:attrName>style.visibility</p:attrName>
                                        </p:attrNameLst>
                                      </p:cBhvr>
                                      <p:to>
                                        <p:strVal val="visible"/>
                                      </p:to>
                                    </p:set>
                                    <p:animEffect transition="in" filter="fade">
                                      <p:cBhvr>
                                        <p:cTn id="23" dur="500"/>
                                        <p:tgtEl>
                                          <p:spTgt spid="2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xEl>
                                              <p:pRg st="2" end="2"/>
                                            </p:txEl>
                                          </p:spTgt>
                                        </p:tgtEl>
                                        <p:attrNameLst>
                                          <p:attrName>style.visibility</p:attrName>
                                        </p:attrNameLst>
                                      </p:cBhvr>
                                      <p:to>
                                        <p:strVal val="visible"/>
                                      </p:to>
                                    </p:set>
                                    <p:animEffect transition="in" filter="fade">
                                      <p:cBhvr>
                                        <p:cTn id="28" dur="500"/>
                                        <p:tgtEl>
                                          <p:spTgt spid="25">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5">
                                            <p:txEl>
                                              <p:pRg st="3" end="3"/>
                                            </p:txEl>
                                          </p:spTgt>
                                        </p:tgtEl>
                                        <p:attrNameLst>
                                          <p:attrName>style.visibility</p:attrName>
                                        </p:attrNameLst>
                                      </p:cBhvr>
                                      <p:to>
                                        <p:strVal val="visible"/>
                                      </p:to>
                                    </p:set>
                                    <p:animEffect transition="in" filter="fade">
                                      <p:cBhvr>
                                        <p:cTn id="33" dur="500"/>
                                        <p:tgtEl>
                                          <p:spTgt spid="25">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5">
                                            <p:txEl>
                                              <p:pRg st="4" end="4"/>
                                            </p:txEl>
                                          </p:spTgt>
                                        </p:tgtEl>
                                        <p:attrNameLst>
                                          <p:attrName>style.visibility</p:attrName>
                                        </p:attrNameLst>
                                      </p:cBhvr>
                                      <p:to>
                                        <p:strVal val="visible"/>
                                      </p:to>
                                    </p:set>
                                    <p:animEffect transition="in" filter="fade">
                                      <p:cBhvr>
                                        <p:cTn id="38" dur="500"/>
                                        <p:tgtEl>
                                          <p:spTgt spid="25">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5">
                                            <p:txEl>
                                              <p:pRg st="5" end="5"/>
                                            </p:txEl>
                                          </p:spTgt>
                                        </p:tgtEl>
                                        <p:attrNameLst>
                                          <p:attrName>style.visibility</p:attrName>
                                        </p:attrNameLst>
                                      </p:cBhvr>
                                      <p:to>
                                        <p:strVal val="visible"/>
                                      </p:to>
                                    </p:set>
                                    <p:animEffect transition="in" filter="fade">
                                      <p:cBhvr>
                                        <p:cTn id="43" dur="500"/>
                                        <p:tgtEl>
                                          <p:spTgt spid="25">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5">
                                            <p:txEl>
                                              <p:pRg st="6" end="6"/>
                                            </p:txEl>
                                          </p:spTgt>
                                        </p:tgtEl>
                                        <p:attrNameLst>
                                          <p:attrName>style.visibility</p:attrName>
                                        </p:attrNameLst>
                                      </p:cBhvr>
                                      <p:to>
                                        <p:strVal val="visible"/>
                                      </p:to>
                                    </p:set>
                                    <p:animEffect transition="in" filter="fade">
                                      <p:cBhvr>
                                        <p:cTn id="48" dur="500"/>
                                        <p:tgtEl>
                                          <p:spTgt spid="2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noChangeArrowheads="1"/>
          </p:cNvSpPr>
          <p:nvPr>
            <p:ph type="title"/>
          </p:nvPr>
        </p:nvSpPr>
        <p:spPr>
          <a:xfrm>
            <a:off x="457202" y="228684"/>
            <a:ext cx="6229295" cy="871538"/>
          </a:xfrm>
        </p:spPr>
        <p:txBody>
          <a:bodyPr/>
          <a:lstStyle/>
          <a:p>
            <a:r>
              <a:rPr lang="en-US" altLang="zh-CN" sz="4950" dirty="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4. </a:t>
            </a:r>
            <a:r>
              <a:rPr lang="zh-CN" altLang="en-US" sz="4950" dirty="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高斯公式</a:t>
            </a:r>
            <a:endParaRPr lang="zh-CN" altLang="en-US" sz="4950" dirty="0">
              <a:solidFill>
                <a:srgbClr val="00B050"/>
              </a:solidFill>
              <a:latin typeface="全新硬笔行书简" panose="02010600040101010101" pitchFamily="2" charset="-122"/>
              <a:ea typeface="全新硬笔行书简" panose="02010600040101010101" pitchFamily="2" charset="-122"/>
            </a:endParaRPr>
          </a:p>
        </p:txBody>
      </p:sp>
      <mc:AlternateContent xmlns:mc="http://schemas.openxmlformats.org/markup-compatibility/2006">
        <mc:Choice xmlns:a14="http://schemas.microsoft.com/office/drawing/2010/main" Requires="a14">
          <p:sp>
            <p:nvSpPr>
              <p:cNvPr id="25" name="文本框 24"/>
              <p:cNvSpPr txBox="1"/>
              <p:nvPr/>
            </p:nvSpPr>
            <p:spPr bwMode="auto">
              <a:xfrm>
                <a:off x="343011" y="1143060"/>
                <a:ext cx="8686692" cy="5433410"/>
              </a:xfrm>
              <a:prstGeom prst="rect">
                <a:avLst/>
              </a:prstGeom>
              <a:noFill/>
              <a:ln>
                <a:noFill/>
              </a:ln>
            </p:spPr>
            <p:txBody>
              <a:bodyPr wrap="square" rtlCol="0">
                <a:spAutoFit/>
              </a:bodyPr>
              <a:lstStyle/>
              <a:p>
                <a:pPr eaLnBrk="0" hangingPunct="0">
                  <a:buFontTx/>
                  <a:buNone/>
                </a:pPr>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4.2 </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高斯点的基本特性</a:t>
                </a: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 </a:t>
                </a:r>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   </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设</a:t>
                </a:r>
                <a14:m>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=0,1,⋯,</m:t>
                    </m:r>
                    <m: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是</a:t>
                </a:r>
                <a14:m>
                  <m:oMath xmlns:m="http://schemas.openxmlformats.org/officeDocument/2006/math">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点高斯公式的高斯点，</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取</a:t>
                </a: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14:m>
                  <m:oMathPara xmlns:m="http://schemas.openxmlformats.org/officeDocument/2006/math">
                    <m:oMathParaPr>
                      <m:jc m:val="centerGroup"/>
                    </m:oMathParaPr>
                    <m:oMath xmlns:m="http://schemas.openxmlformats.org/officeDocument/2006/math">
                      <m: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𝜔</m:t>
                      </m:r>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nary>
                        <m:naryPr>
                          <m:chr m:val="∏"/>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p>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e>
                      </m:nary>
                    </m:oMath>
                  </m:oMathPara>
                </a14:m>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这是一个</a:t>
                </a:r>
                <a14:m>
                  <m:oMath xmlns:m="http://schemas.openxmlformats.org/officeDocument/2006/math">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次多项式，由于高斯公式具有</a:t>
                </a:r>
                <a14:m>
                  <m:oMath xmlns:m="http://schemas.openxmlformats.org/officeDocument/2006/math">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次的代数精度，故对一切次数不超过</a:t>
                </a:r>
                <a14:m>
                  <m:oMath xmlns:m="http://schemas.openxmlformats.org/officeDocument/2006/math">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次的多项式</a:t>
                </a:r>
                <a14:m>
                  <m:oMath xmlns:m="http://schemas.openxmlformats.org/officeDocument/2006/math">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𝑝</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都有：</a:t>
                </a: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14:m>
                  <m:oMathPara xmlns:m="http://schemas.openxmlformats.org/officeDocument/2006/math">
                    <m:oMathParaPr>
                      <m:jc m:val="centerGroup"/>
                    </m:oMathParaPr>
                    <m:oMath xmlns:m="http://schemas.openxmlformats.org/officeDocument/2006/math">
                      <m:nary>
                        <m:nary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𝑝</m:t>
                          </m:r>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𝜔</m:t>
                          </m:r>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e>
                      </m:nary>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nary>
                        <m:naryPr>
                          <m:chr m:val="∑"/>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p>
                        <m:e>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e>
                      </m:nary>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𝑝</m:t>
                      </m:r>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e>
                      </m:d>
                      <m: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𝜔</m:t>
                      </m:r>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oMath>
                  </m:oMathPara>
                </a14:m>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即：</a:t>
                </a:r>
                <a:r>
                  <a:rPr lang="zh-CN" altLang="en-US" sz="24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以高斯点为零点的</a:t>
                </a:r>
                <a14:m>
                  <m:oMath xmlns:m="http://schemas.openxmlformats.org/officeDocument/2006/math">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oMath>
                </a14:m>
                <a:r>
                  <a:rPr lang="zh-CN" altLang="en-US" sz="24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次多项式与一切次数不超过</a:t>
                </a:r>
                <a14:m>
                  <m:oMath xmlns:m="http://schemas.openxmlformats.org/officeDocument/2006/math">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zh-CN" altLang="en-US"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次的</m:t>
                    </m:r>
                  </m:oMath>
                </a14:m>
                <a:r>
                  <a:rPr lang="zh-CN" altLang="en-US" sz="24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多项式在区间</a:t>
                </a:r>
                <a14:m>
                  <m:oMath xmlns:m="http://schemas.openxmlformats.org/officeDocument/2006/math">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[−1,1]</m:t>
                    </m:r>
                  </m:oMath>
                </a14:m>
                <a:r>
                  <a:rPr lang="zh-CN" altLang="en-US" sz="24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上正交</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反之，可以证明，</a:t>
                </a:r>
                <a:r>
                  <a:rPr lang="zh-CN" altLang="en-US" sz="24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若</a:t>
                </a:r>
                <a14:m>
                  <m:oMath xmlns:m="http://schemas.openxmlformats.org/officeDocument/2006/math">
                    <m:r>
                      <a:rPr lang="zh-CN" altLang="en-US"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𝜔</m:t>
                    </m:r>
                    <m:d>
                      <m:dPr>
                        <m:ctrlP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nary>
                      <m:naryPr>
                        <m:chr m:val="∏"/>
                        <m:ctrlP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up>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p>
                      <m:e>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e>
                    </m:nary>
                  </m:oMath>
                </a14:m>
                <a:r>
                  <a:rPr lang="zh-CN" altLang="en-US" sz="24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与一切次数</a:t>
                </a:r>
                <a:r>
                  <a:rPr lang="zh-CN" altLang="en-US" sz="24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不超过</a:t>
                </a:r>
                <a14:m>
                  <m:oMath xmlns:m="http://schemas.openxmlformats.org/officeDocument/2006/math">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zh-CN" altLang="en-US"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次的</m:t>
                    </m:r>
                  </m:oMath>
                </a14:m>
                <a:r>
                  <a:rPr lang="zh-CN" altLang="en-US" sz="24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多项式在区间</a:t>
                </a:r>
                <a14:m>
                  <m:oMath xmlns:m="http://schemas.openxmlformats.org/officeDocument/2006/math">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[−1,1]</m:t>
                    </m:r>
                  </m:oMath>
                </a14:m>
                <a:r>
                  <a:rPr lang="zh-CN" altLang="en-US" sz="24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上</a:t>
                </a:r>
                <a:r>
                  <a:rPr lang="zh-CN" altLang="en-US" sz="24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正交，则</a:t>
                </a:r>
                <a14:m>
                  <m:oMath xmlns:m="http://schemas.openxmlformats.org/officeDocument/2006/math">
                    <m:r>
                      <a:rPr lang="zh-CN" altLang="en-US"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𝜔</m:t>
                    </m:r>
                    <m:d>
                      <m:dPr>
                        <m:ctrlP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oMath>
                </a14:m>
                <a:r>
                  <a:rPr lang="zh-CN" altLang="en-US" sz="24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的零点</a:t>
                </a:r>
                <a14:m>
                  <m:oMath xmlns:m="http://schemas.openxmlformats.org/officeDocument/2006/math">
                    <m:sSub>
                      <m:sSubPr>
                        <m:ctrlP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=0,1,⋯,</m:t>
                    </m:r>
                    <m:r>
                      <a:rPr lang="en-US" altLang="zh-CN" sz="2400" i="1">
                        <a:solidFill>
                          <a:srgbClr val="FFFF00"/>
                        </a:solidFill>
                        <a:latin typeface="Cambria Math" panose="02040503050406030204" pitchFamily="18" charset="0"/>
                        <a:ea typeface="Cambria Math" panose="02040503050406030204" pitchFamily="18" charset="0"/>
                        <a:cs typeface="Times New Roman" panose="02020603050405020304" pitchFamily="18" charset="0"/>
                        <a:sym typeface="+mn-ea"/>
                      </a:rPr>
                      <m:t>𝑛</m:t>
                    </m:r>
                    <m:r>
                      <a:rPr lang="en-US" altLang="zh-CN" sz="2400" i="1">
                        <a:solidFill>
                          <a:srgbClr val="FFFF00"/>
                        </a:solidFill>
                        <a:latin typeface="Cambria Math" panose="02040503050406030204" pitchFamily="18" charset="0"/>
                        <a:ea typeface="Cambria Math" panose="02040503050406030204" pitchFamily="18" charset="0"/>
                        <a:cs typeface="Times New Roman" panose="02020603050405020304" pitchFamily="18" charset="0"/>
                        <a:sym typeface="+mn-ea"/>
                      </a:rPr>
                      <m:t>)</m:t>
                    </m:r>
                  </m:oMath>
                </a14:m>
                <a:r>
                  <a:rPr lang="zh-CN" altLang="en-US" sz="24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必为高斯点。</a:t>
                </a:r>
                <a:endParaRPr lang="en-US" altLang="zh-CN" sz="24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343011" y="1143060"/>
                <a:ext cx="8686692" cy="5433410"/>
              </a:xfrm>
              <a:prstGeom prst="rect">
                <a:avLst/>
              </a:prstGeom>
              <a:blipFill>
                <a:blip r:embed="rId2"/>
                <a:stretch>
                  <a:fillRect l="-1053" t="-1010" b="-2357"/>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04817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fade">
                                      <p:cBhvr>
                                        <p:cTn id="18" dur="500"/>
                                        <p:tgtEl>
                                          <p:spTgt spid="2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xEl>
                                              <p:pRg st="1" end="1"/>
                                            </p:txEl>
                                          </p:spTgt>
                                        </p:tgtEl>
                                        <p:attrNameLst>
                                          <p:attrName>style.visibility</p:attrName>
                                        </p:attrNameLst>
                                      </p:cBhvr>
                                      <p:to>
                                        <p:strVal val="visible"/>
                                      </p:to>
                                    </p:set>
                                    <p:animEffect transition="in" filter="fade">
                                      <p:cBhvr>
                                        <p:cTn id="23" dur="500"/>
                                        <p:tgtEl>
                                          <p:spTgt spid="2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xEl>
                                              <p:pRg st="2" end="2"/>
                                            </p:txEl>
                                          </p:spTgt>
                                        </p:tgtEl>
                                        <p:attrNameLst>
                                          <p:attrName>style.visibility</p:attrName>
                                        </p:attrNameLst>
                                      </p:cBhvr>
                                      <p:to>
                                        <p:strVal val="visible"/>
                                      </p:to>
                                    </p:set>
                                    <p:animEffect transition="in" filter="fade">
                                      <p:cBhvr>
                                        <p:cTn id="28" dur="500"/>
                                        <p:tgtEl>
                                          <p:spTgt spid="25">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5">
                                            <p:txEl>
                                              <p:pRg st="3" end="3"/>
                                            </p:txEl>
                                          </p:spTgt>
                                        </p:tgtEl>
                                        <p:attrNameLst>
                                          <p:attrName>style.visibility</p:attrName>
                                        </p:attrNameLst>
                                      </p:cBhvr>
                                      <p:to>
                                        <p:strVal val="visible"/>
                                      </p:to>
                                    </p:set>
                                    <p:animEffect transition="in" filter="fade">
                                      <p:cBhvr>
                                        <p:cTn id="33" dur="500"/>
                                        <p:tgtEl>
                                          <p:spTgt spid="25">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5">
                                            <p:txEl>
                                              <p:pRg st="4" end="4"/>
                                            </p:txEl>
                                          </p:spTgt>
                                        </p:tgtEl>
                                        <p:attrNameLst>
                                          <p:attrName>style.visibility</p:attrName>
                                        </p:attrNameLst>
                                      </p:cBhvr>
                                      <p:to>
                                        <p:strVal val="visible"/>
                                      </p:to>
                                    </p:set>
                                    <p:animEffect transition="in" filter="fade">
                                      <p:cBhvr>
                                        <p:cTn id="38" dur="500"/>
                                        <p:tgtEl>
                                          <p:spTgt spid="25">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5">
                                            <p:txEl>
                                              <p:pRg st="5" end="5"/>
                                            </p:txEl>
                                          </p:spTgt>
                                        </p:tgtEl>
                                        <p:attrNameLst>
                                          <p:attrName>style.visibility</p:attrName>
                                        </p:attrNameLst>
                                      </p:cBhvr>
                                      <p:to>
                                        <p:strVal val="visible"/>
                                      </p:to>
                                    </p:set>
                                    <p:animEffect transition="in" filter="fade">
                                      <p:cBhvr>
                                        <p:cTn id="43" dur="500"/>
                                        <p:tgtEl>
                                          <p:spTgt spid="25">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5">
                                            <p:txEl>
                                              <p:pRg st="6" end="6"/>
                                            </p:txEl>
                                          </p:spTgt>
                                        </p:tgtEl>
                                        <p:attrNameLst>
                                          <p:attrName>style.visibility</p:attrName>
                                        </p:attrNameLst>
                                      </p:cBhvr>
                                      <p:to>
                                        <p:strVal val="visible"/>
                                      </p:to>
                                    </p:set>
                                    <p:animEffect transition="in" filter="fade">
                                      <p:cBhvr>
                                        <p:cTn id="48" dur="500"/>
                                        <p:tgtEl>
                                          <p:spTgt spid="2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5" name="文本框 24"/>
              <p:cNvSpPr txBox="1"/>
              <p:nvPr/>
            </p:nvSpPr>
            <p:spPr bwMode="auto">
              <a:xfrm>
                <a:off x="400040" y="304882"/>
                <a:ext cx="8686692" cy="6529929"/>
              </a:xfrm>
              <a:prstGeom prst="rect">
                <a:avLst/>
              </a:prstGeom>
              <a:noFill/>
              <a:ln>
                <a:noFill/>
              </a:ln>
            </p:spPr>
            <p:txBody>
              <a:bodyPr wrap="square" rtlCol="0">
                <a:spAutoFit/>
              </a:bodyPr>
              <a:lstStyle/>
              <a:p>
                <a:pPr eaLnBrk="0" hangingPunct="0">
                  <a:buFontTx/>
                  <a:buNone/>
                </a:pPr>
                <a:r>
                  <a:rPr lang="en-US" altLang="zh-CN" sz="24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4.2 </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高斯点的基本特性</a:t>
                </a: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4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         若</a:t>
                </a:r>
                <a14:m>
                  <m:oMath xmlns:m="http://schemas.openxmlformats.org/officeDocument/2006/math">
                    <m:r>
                      <a:rPr lang="zh-CN" altLang="en-US"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𝜔</m:t>
                    </m:r>
                    <m:d>
                      <m:dPr>
                        <m:ctrlP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nary>
                      <m:naryPr>
                        <m:chr m:val="∏"/>
                        <m:ctrlP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up>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p>
                      <m:e>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e>
                    </m:nary>
                  </m:oMath>
                </a14:m>
                <a:r>
                  <a:rPr lang="zh-CN" altLang="en-US" sz="24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与一切次数</a:t>
                </a:r>
                <a:r>
                  <a:rPr lang="zh-CN" altLang="en-US" sz="24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不超过</a:t>
                </a:r>
                <a14:m>
                  <m:oMath xmlns:m="http://schemas.openxmlformats.org/officeDocument/2006/math">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zh-CN" altLang="en-US"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次的</m:t>
                    </m:r>
                  </m:oMath>
                </a14:m>
                <a:r>
                  <a:rPr lang="zh-CN" altLang="en-US" sz="24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多项式在区间</a:t>
                </a:r>
                <a14:m>
                  <m:oMath xmlns:m="http://schemas.openxmlformats.org/officeDocument/2006/math">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[−1,1]</m:t>
                    </m:r>
                  </m:oMath>
                </a14:m>
                <a:r>
                  <a:rPr lang="zh-CN" altLang="en-US" sz="24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上</a:t>
                </a:r>
                <a:r>
                  <a:rPr lang="zh-CN" altLang="en-US" sz="24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正交，则</a:t>
                </a:r>
                <a14:m>
                  <m:oMath xmlns:m="http://schemas.openxmlformats.org/officeDocument/2006/math">
                    <m:r>
                      <a:rPr lang="zh-CN" altLang="en-US"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𝜔</m:t>
                    </m:r>
                    <m:d>
                      <m:dPr>
                        <m:ctrlP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oMath>
                </a14:m>
                <a:r>
                  <a:rPr lang="zh-CN" altLang="en-US" sz="24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的零点</a:t>
                </a:r>
                <a14:m>
                  <m:oMath xmlns:m="http://schemas.openxmlformats.org/officeDocument/2006/math">
                    <m:sSub>
                      <m:sSubPr>
                        <m:ctrlP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=0,1,⋯,</m:t>
                    </m:r>
                    <m:r>
                      <a:rPr lang="en-US" altLang="zh-CN" sz="2400" i="1">
                        <a:solidFill>
                          <a:srgbClr val="FFFF00"/>
                        </a:solidFill>
                        <a:latin typeface="Cambria Math" panose="02040503050406030204" pitchFamily="18" charset="0"/>
                        <a:ea typeface="Cambria Math" panose="02040503050406030204" pitchFamily="18" charset="0"/>
                        <a:cs typeface="Times New Roman" panose="02020603050405020304" pitchFamily="18" charset="0"/>
                        <a:sym typeface="+mn-ea"/>
                      </a:rPr>
                      <m:t>𝑛</m:t>
                    </m:r>
                    <m:r>
                      <a:rPr lang="en-US" altLang="zh-CN" sz="2400" i="1">
                        <a:solidFill>
                          <a:srgbClr val="FFFF00"/>
                        </a:solidFill>
                        <a:latin typeface="Cambria Math" panose="02040503050406030204" pitchFamily="18" charset="0"/>
                        <a:ea typeface="Cambria Math" panose="02040503050406030204" pitchFamily="18" charset="0"/>
                        <a:cs typeface="Times New Roman" panose="02020603050405020304" pitchFamily="18" charset="0"/>
                        <a:sym typeface="+mn-ea"/>
                      </a:rPr>
                      <m:t>)</m:t>
                    </m:r>
                  </m:oMath>
                </a14:m>
                <a:r>
                  <a:rPr lang="zh-CN" altLang="en-US" sz="24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必为高斯点。</a:t>
                </a:r>
                <a:endParaRPr lang="en-US" altLang="zh-CN" sz="24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证明：设</a:t>
                </a:r>
                <a14:m>
                  <m:oMath xmlns:m="http://schemas.openxmlformats.org/officeDocument/2006/math">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是</m:t>
                    </m:r>
                  </m:oMath>
                </a14:m>
                <a:r>
                  <a:rPr lang="zh-CN" altLang="en-US" sz="24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任意次数</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不超过</a:t>
                </a:r>
                <a14:m>
                  <m:oMath xmlns:m="http://schemas.openxmlformats.org/officeDocument/2006/math">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次的多项式</a:t>
                </a:r>
                <a:r>
                  <a:rPr lang="zh-CN" altLang="en-US" sz="24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，关于节点</a:t>
                </a:r>
                <a14:m>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=0,1,⋯,</m:t>
                    </m:r>
                    <m: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的</a:t>
                </a:r>
                <a14:m>
                  <m:oMath xmlns:m="http://schemas.openxmlformats.org/officeDocument/2006/math">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次插值多项式为</a:t>
                </a:r>
                <a14:m>
                  <m:oMath xmlns:m="http://schemas.openxmlformats.org/officeDocument/2006/math">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𝑞</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oMath>
                </a14:m>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r>
                  <a:rPr lang="zh-CN" altLang="en-US" sz="24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则</a:t>
                </a:r>
                <a14:m>
                  <m:oMath xmlns:m="http://schemas.openxmlformats.org/officeDocument/2006/math">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𝑞</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是一个以</a:t>
                </a:r>
                <a14:m>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=0,1,⋯,</m:t>
                    </m:r>
                    <m: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为零点的</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次数不超过</a:t>
                </a:r>
                <a14:m>
                  <m:oMath xmlns:m="http://schemas.openxmlformats.org/officeDocument/2006/math">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次的多项式，</a:t>
                </a:r>
                <a:r>
                  <a:rPr lang="zh-CN" altLang="en-US" sz="24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因此存在</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次数不超过</a:t>
                </a:r>
                <a14:m>
                  <m:oMath xmlns:m="http://schemas.openxmlformats.org/officeDocument/2006/math">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次的</m:t>
                    </m:r>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多项式</a:t>
                </a:r>
                <a14:m>
                  <m:oMath xmlns:m="http://schemas.openxmlformats.org/officeDocument/2006/math">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𝑝</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oMath>
                </a14:m>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使</a:t>
                </a:r>
                <a14:m>
                  <m:oMath xmlns:m="http://schemas.openxmlformats.org/officeDocument/2006/math">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𝑞</m:t>
                    </m:r>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𝑝</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𝜔</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oMath>
                </a14:m>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p>
              <a:p>
                <a:pPr eaLnBrk="0" hangingPunct="0">
                  <a:buFontTx/>
                  <a:buNone/>
                </a:pP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若</a:t>
                </a:r>
                <a14:m>
                  <m:oMath xmlns:m="http://schemas.openxmlformats.org/officeDocument/2006/math">
                    <m: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𝜔</m:t>
                    </m:r>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oMath>
                </a14:m>
                <a:r>
                  <a:rPr lang="zh-CN" altLang="en-US" sz="24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与</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一切次数不超过</a:t>
                </a:r>
                <a14:m>
                  <m:oMath xmlns:m="http://schemas.openxmlformats.org/officeDocument/2006/math">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次的</m:t>
                    </m:r>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多项式在区间</a:t>
                </a:r>
                <a14:m>
                  <m:oMath xmlns:m="http://schemas.openxmlformats.org/officeDocument/2006/math">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[−1,1]</m:t>
                    </m:r>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上</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正交</a:t>
                </a:r>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即有</a:t>
                </a:r>
                <a14:m>
                  <m:oMath xmlns:m="http://schemas.openxmlformats.org/officeDocument/2006/math">
                    <m:nary>
                      <m:nary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𝑝</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𝜔</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e>
                    </m:nary>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则</a:t>
                </a:r>
                <a14:m>
                  <m:oMath xmlns:m="http://schemas.openxmlformats.org/officeDocument/2006/math">
                    <m:nary>
                      <m:nary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e>
                    </m:nary>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nary>
                      <m:nary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𝑞</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e>
                    </m:nary>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oMath>
                </a14:m>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p>
              <a:p>
                <a:pPr eaLnBrk="0" hangingPunct="0">
                  <a:buFontTx/>
                  <a:buNone/>
                </a:pP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对于以</a:t>
                </a:r>
                <a14:m>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=0,1,⋯,</m:t>
                    </m:r>
                    <m: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为节点的插值型求积公式，其</a:t>
                </a:r>
                <a:r>
                  <a:rPr lang="zh-CN" altLang="en-US" sz="24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代数精度至少为</a:t>
                </a:r>
                <a:r>
                  <a:rPr lang="en-US" altLang="zh-CN" sz="24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n,</a:t>
                </a:r>
                <a:r>
                  <a:rPr lang="zh-CN" altLang="en-US" sz="24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故</a:t>
                </a:r>
                <a14:m>
                  <m:oMath xmlns:m="http://schemas.openxmlformats.org/officeDocument/2006/math">
                    <m:nary>
                      <m:nary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𝑞</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e>
                    </m:nary>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nary>
                      <m:naryPr>
                        <m:chr m:val="∑"/>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p>
                      <m:e>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𝑞</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e>
                    </m:nary>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准确成立，所以，</a:t>
                </a: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14:m>
                  <m:oMathPara xmlns:m="http://schemas.openxmlformats.org/officeDocument/2006/math">
                    <m:oMathParaPr>
                      <m:jc m:val="centerGroup"/>
                    </m:oMathParaPr>
                    <m:oMath xmlns:m="http://schemas.openxmlformats.org/officeDocument/2006/math">
                      <m:nary>
                        <m:nary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e>
                      </m:nary>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nary>
                        <m:naryPr>
                          <m:chr m:val="∑"/>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p>
                        <m:e>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𝑞</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e>
                      </m:nary>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nary>
                        <m:naryPr>
                          <m:chr m:val="∑"/>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p>
                        <m:e>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e>
                      </m:nary>
                    </m:oMath>
                  </m:oMathPara>
                </a14:m>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这说明这个</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以</a:t>
                </a:r>
                <a14:m>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=0,1,⋯,</m:t>
                    </m:r>
                    <m: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为节点</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的求积公式具有至少</a:t>
                </a:r>
                <a14:m>
                  <m:oMath xmlns:m="http://schemas.openxmlformats.org/officeDocument/2006/math">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次的代数精度。从而</a:t>
                </a:r>
                <a14:m>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=0,1,⋯,</m:t>
                    </m:r>
                    <m: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必为高斯</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点。</a:t>
                </a: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400040" y="304882"/>
                <a:ext cx="8686692" cy="6529929"/>
              </a:xfrm>
              <a:prstGeom prst="rect">
                <a:avLst/>
              </a:prstGeom>
              <a:blipFill>
                <a:blip r:embed="rId2"/>
                <a:stretch>
                  <a:fillRect l="-1123" t="-3641" r="-491" b="-1214"/>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63827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5">
                                            <p:txEl>
                                              <p:pRg st="0" end="0"/>
                                            </p:txEl>
                                          </p:spTgt>
                                        </p:tgtEl>
                                        <p:attrNameLst>
                                          <p:attrName>style.visibility</p:attrName>
                                        </p:attrNameLst>
                                      </p:cBhvr>
                                      <p:to>
                                        <p:strVal val="visible"/>
                                      </p:to>
                                    </p:set>
                                    <p:animEffect transition="in" filter="fade">
                                      <p:cBhvr>
                                        <p:cTn id="14" dur="500"/>
                                        <p:tgtEl>
                                          <p:spTgt spid="2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animEffect transition="in" filter="fade">
                                      <p:cBhvr>
                                        <p:cTn id="19" dur="500"/>
                                        <p:tgtEl>
                                          <p:spTgt spid="2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
                                            <p:txEl>
                                              <p:pRg st="3" end="3"/>
                                            </p:txEl>
                                          </p:spTgt>
                                        </p:tgtEl>
                                        <p:attrNameLst>
                                          <p:attrName>style.visibility</p:attrName>
                                        </p:attrNameLst>
                                      </p:cBhvr>
                                      <p:to>
                                        <p:strVal val="visible"/>
                                      </p:to>
                                    </p:set>
                                    <p:animEffect transition="in" filter="fade">
                                      <p:cBhvr>
                                        <p:cTn id="29" dur="500"/>
                                        <p:tgtEl>
                                          <p:spTgt spid="2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xEl>
                                              <p:pRg st="4" end="4"/>
                                            </p:txEl>
                                          </p:spTgt>
                                        </p:tgtEl>
                                        <p:attrNameLst>
                                          <p:attrName>style.visibility</p:attrName>
                                        </p:attrNameLst>
                                      </p:cBhvr>
                                      <p:to>
                                        <p:strVal val="visible"/>
                                      </p:to>
                                    </p:set>
                                    <p:animEffect transition="in" filter="fade">
                                      <p:cBhvr>
                                        <p:cTn id="34" dur="500"/>
                                        <p:tgtEl>
                                          <p:spTgt spid="2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xEl>
                                              <p:pRg st="5" end="5"/>
                                            </p:txEl>
                                          </p:spTgt>
                                        </p:tgtEl>
                                        <p:attrNameLst>
                                          <p:attrName>style.visibility</p:attrName>
                                        </p:attrNameLst>
                                      </p:cBhvr>
                                      <p:to>
                                        <p:strVal val="visible"/>
                                      </p:to>
                                    </p:set>
                                    <p:animEffect transition="in" filter="fade">
                                      <p:cBhvr>
                                        <p:cTn id="39" dur="500"/>
                                        <p:tgtEl>
                                          <p:spTgt spid="25">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
                                            <p:txEl>
                                              <p:pRg st="6" end="6"/>
                                            </p:txEl>
                                          </p:spTgt>
                                        </p:tgtEl>
                                        <p:attrNameLst>
                                          <p:attrName>style.visibility</p:attrName>
                                        </p:attrNameLst>
                                      </p:cBhvr>
                                      <p:to>
                                        <p:strVal val="visible"/>
                                      </p:to>
                                    </p:set>
                                    <p:animEffect transition="in" filter="fade">
                                      <p:cBhvr>
                                        <p:cTn id="44" dur="500"/>
                                        <p:tgtEl>
                                          <p:spTgt spid="2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5" name="文本框 24"/>
              <p:cNvSpPr txBox="1"/>
              <p:nvPr/>
            </p:nvSpPr>
            <p:spPr bwMode="auto">
              <a:xfrm>
                <a:off x="400040" y="457278"/>
                <a:ext cx="8686692" cy="5913478"/>
              </a:xfrm>
              <a:prstGeom prst="rect">
                <a:avLst/>
              </a:prstGeom>
              <a:noFill/>
              <a:ln>
                <a:noFill/>
              </a:ln>
            </p:spPr>
            <p:txBody>
              <a:bodyPr wrap="square" rtlCol="0">
                <a:spAutoFit/>
              </a:bodyPr>
              <a:lstStyle/>
              <a:p>
                <a:pPr eaLnBrk="0" hangingPunct="0">
                  <a:buFontTx/>
                  <a:buNone/>
                </a:pPr>
                <a:r>
                  <a:rPr lang="en-US" altLang="zh-CN"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4.2 </a:t>
                </a:r>
                <a:r>
                  <a:rPr lang="zh-CN" altLang="en-US"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高斯点的基本特性</a:t>
                </a:r>
                <a:endParaRPr lang="en-US" altLang="zh-CN"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0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      </a:t>
                </a:r>
                <a:r>
                  <a:rPr lang="zh-CN" altLang="en-US"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利用高斯点的基本特性，就能先根据</a:t>
                </a:r>
                <a:endParaRPr lang="en-US" altLang="zh-CN"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14:m>
                  <m:oMathPara xmlns:m="http://schemas.openxmlformats.org/officeDocument/2006/math">
                    <m:oMathParaPr>
                      <m:jc m:val="centerGroup"/>
                    </m:oMathParaPr>
                    <m:oMath xmlns:m="http://schemas.openxmlformats.org/officeDocument/2006/math">
                      <m:nary>
                        <m:nary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sSup>
                            <m:sSup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p>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p>
                          </m:sSup>
                          <m:r>
                            <a:rPr lang="zh-CN" altLang="en-US"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𝜔</m:t>
                          </m:r>
                          <m:d>
                            <m:d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e>
                      </m:nary>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d>
                        <m:d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=0,1,⋯,</m:t>
                          </m:r>
                          <m:r>
                            <a:rPr lang="en-US" altLang="zh-CN" sz="20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𝑛</m:t>
                          </m:r>
                        </m:e>
                      </m:d>
                    </m:oMath>
                  </m:oMathPara>
                </a14:m>
                <a:endParaRPr lang="en-US" altLang="zh-CN" sz="20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sym typeface="+mn-ea"/>
                </a:endParaRPr>
              </a:p>
              <a:p>
                <a:pPr eaLnBrk="0" hangingPunct="0">
                  <a:buFontTx/>
                  <a:buNone/>
                </a:pPr>
                <a:r>
                  <a:rPr lang="zh-CN" altLang="en-US"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确定出高斯点</a:t>
                </a:r>
                <a14:m>
                  <m:oMath xmlns:m="http://schemas.openxmlformats.org/officeDocument/2006/math">
                    <m:sSub>
                      <m:sSub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=0,1,⋯,</m:t>
                    </m:r>
                    <m:r>
                      <a:rPr lang="en-US" altLang="zh-CN" sz="20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𝑛</m:t>
                    </m:r>
                    <m:r>
                      <a:rPr lang="en-US" altLang="zh-CN" sz="20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oMath>
                </a14:m>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r>
                  <a:rPr lang="zh-CN" altLang="en-US"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再</a:t>
                </a:r>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由插值</a:t>
                </a:r>
                <a:r>
                  <a:rPr lang="zh-CN" altLang="en-US"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型</a:t>
                </a:r>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求积系数得到</a:t>
                </a:r>
                <a:r>
                  <a:rPr lang="zh-CN" altLang="en-US"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相应的高斯</a:t>
                </a:r>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公式。</a:t>
                </a:r>
                <a:endParaRPr lang="en-US" altLang="zh-CN"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例，为了</a:t>
                </a:r>
                <a:r>
                  <a:rPr lang="zh-CN" altLang="en-US"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确定三点高斯公式，设三次函数</a:t>
                </a:r>
                <a14:m>
                  <m:oMath xmlns:m="http://schemas.openxmlformats.org/officeDocument/2006/math">
                    <m:r>
                      <a:rPr lang="zh-CN" altLang="en-US"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𝜔</m:t>
                    </m:r>
                    <m:d>
                      <m:d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p>
                      <m:sSup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p>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3</m:t>
                        </m:r>
                      </m:sup>
                    </m:sSup>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𝑎</m:t>
                        </m:r>
                      </m:e>
                      <m: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b>
                    </m:sSub>
                    <m:sSup>
                      <m:sSup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p>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p>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𝑎</m:t>
                        </m:r>
                      </m:e>
                      <m: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𝑎</m:t>
                        </m:r>
                      </m:e>
                      <m: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Sub>
                  </m:oMath>
                </a14:m>
                <a:r>
                  <a:rPr lang="zh-CN" altLang="en-US" sz="20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以</a:t>
                </a:r>
                <a:r>
                  <a:rPr lang="zh-CN" altLang="en-US"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高斯点为零点，则</a:t>
                </a:r>
                <a14:m>
                  <m:oMath xmlns:m="http://schemas.openxmlformats.org/officeDocument/2006/math">
                    <m:nary>
                      <m:nary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sSup>
                          <m:sSup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p>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p>
                        </m:sSup>
                        <m:r>
                          <a:rPr lang="zh-CN" altLang="en-US"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𝜔</m:t>
                        </m:r>
                        <m:d>
                          <m:d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e>
                    </m:nary>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d>
                      <m:d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=0,1,2</m:t>
                        </m:r>
                      </m:e>
                    </m:d>
                  </m:oMath>
                </a14:m>
                <a:r>
                  <a:rPr lang="zh-CN" altLang="en-US"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，得如下方程组：</a:t>
                </a:r>
                <a:endParaRPr lang="en-US" altLang="zh-CN"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14:m>
                  <m:oMathPara xmlns:m="http://schemas.openxmlformats.org/officeDocument/2006/math">
                    <m:oMathParaPr>
                      <m:jc m:val="centerGroup"/>
                    </m:oMathParaPr>
                    <m:oMath xmlns:m="http://schemas.openxmlformats.org/officeDocument/2006/math">
                      <m:d>
                        <m:dPr>
                          <m:begChr m:val="{"/>
                          <m:endChr m:val=""/>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eqArr>
                            <m:eqArr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eqArrPr>
                            <m:e>
                              <m:sSub>
                                <m:sSub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𝑎</m:t>
                                  </m:r>
                                </m:e>
                                <m: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𝑎</m:t>
                                  </m:r>
                                </m:e>
                                <m: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b>
                              </m:s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/3=0</m:t>
                              </m:r>
                            </m:e>
                            <m:e>
                              <m:sSub>
                                <m:sSub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𝑎</m:t>
                                  </m:r>
                                </m:e>
                                <m: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/3+</m:t>
                              </m:r>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/5=0</m:t>
                              </m:r>
                            </m:e>
                            <m:e>
                              <m:sSub>
                                <m:sSub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𝑎</m:t>
                                  </m:r>
                                </m:e>
                                <m: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/3+</m:t>
                              </m:r>
                              <m:sSub>
                                <m:sSub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𝑎</m:t>
                                  </m:r>
                                </m:e>
                                <m: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b>
                              </m:s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/5=0</m:t>
                              </m:r>
                            </m:e>
                          </m:eqArr>
                        </m:e>
                      </m:d>
                    </m:oMath>
                  </m:oMathPara>
                </a14:m>
                <a:endParaRPr lang="en-US" altLang="zh-CN"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解出</a:t>
                </a:r>
                <a14:m>
                  <m:oMath xmlns:m="http://schemas.openxmlformats.org/officeDocument/2006/math">
                    <m:sSub>
                      <m:sSub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𝑎</m:t>
                        </m:r>
                      </m:e>
                      <m: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𝑎</m:t>
                        </m:r>
                      </m:e>
                      <m: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b>
                    </m:s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Sub>
                      <m:sSub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𝑎</m:t>
                        </m:r>
                      </m:e>
                      <m: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3</m:t>
                        </m:r>
                      </m:num>
                      <m:den>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5</m:t>
                        </m:r>
                      </m:den>
                    </m:f>
                  </m:oMath>
                </a14:m>
                <a:r>
                  <a:rPr lang="en-US" altLang="zh-CN"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p>
              <a:p>
                <a:pPr eaLnBrk="0" hangingPunct="0">
                  <a:buFontTx/>
                  <a:buNone/>
                </a:pPr>
                <a:r>
                  <a:rPr lang="zh-CN" altLang="en-US"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所以</a:t>
                </a:r>
                <a14:m>
                  <m:oMath xmlns:m="http://schemas.openxmlformats.org/officeDocument/2006/math">
                    <m:r>
                      <a:rPr lang="zh-CN" altLang="en-US"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𝜔</m:t>
                    </m:r>
                    <m:d>
                      <m:d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p>
                      <m:sSup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p>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3</m:t>
                        </m:r>
                      </m:sup>
                    </m:sSup>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3</m:t>
                        </m:r>
                      </m:num>
                      <m:den>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5</m:t>
                        </m:r>
                      </m:den>
                    </m:f>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00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d>
                      <m:d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ad>
                              <m:radPr>
                                <m:degHide m:val="on"/>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radPr>
                              <m:deg/>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5</m:t>
                                </m:r>
                              </m:e>
                            </m:rad>
                          </m:num>
                          <m:den>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5</m:t>
                            </m:r>
                          </m:den>
                        </m:f>
                      </m:e>
                    </m:d>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d>
                      <m:d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ad>
                              <m:radPr>
                                <m:degHide m:val="on"/>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radPr>
                              <m:deg/>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5</m:t>
                                </m:r>
                              </m:e>
                            </m:rad>
                          </m:num>
                          <m:den>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5</m:t>
                            </m:r>
                          </m:den>
                        </m:f>
                      </m:e>
                    </m:d>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oMath>
                </a14:m>
                <a:r>
                  <a:rPr lang="zh-CN" altLang="en-US"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三点高斯公式的高斯点为</a:t>
                </a:r>
                <a14:m>
                  <m:oMath xmlns:m="http://schemas.openxmlformats.org/officeDocument/2006/math">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ad>
                          <m:radPr>
                            <m:degHide m:val="on"/>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radPr>
                          <m:deg/>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15</m:t>
                            </m:r>
                          </m:e>
                        </m:rad>
                      </m:num>
                      <m:den>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5</m:t>
                        </m:r>
                      </m:den>
                    </m:f>
                    <m:r>
                      <a:rPr lang="zh-CN" altLang="en-US"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r>
                      <a:rPr lang="zh-CN" altLang="en-US"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ad>
                          <m:radPr>
                            <m:degHide m:val="on"/>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radPr>
                          <m:deg/>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15</m:t>
                            </m:r>
                          </m:e>
                        </m:rad>
                      </m:num>
                      <m:den>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5</m:t>
                        </m:r>
                      </m:den>
                    </m:f>
                    <m:r>
                      <a:rPr lang="en-US" altLang="zh-CN" sz="200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oMath>
                </a14:m>
                <a:endParaRPr lang="en-US" altLang="zh-CN"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然后利用插值型求积公式的求积系数计算法求出：</a:t>
                </a:r>
                <a:endParaRPr lang="en-US" altLang="zh-CN"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14:m>
                  <m:oMathPara xmlns:m="http://schemas.openxmlformats.org/officeDocument/2006/math">
                    <m:oMathParaPr>
                      <m:jc m:val="centerGroup"/>
                    </m:oMathParaPr>
                    <m:oMath xmlns:m="http://schemas.openxmlformats.org/officeDocument/2006/math">
                      <m:sSub>
                        <m:sSub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nary>
                        <m:nary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sSub>
                            <m:sSub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𝑙</m:t>
                              </m:r>
                            </m:e>
                            <m: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Sub>
                          <m:d>
                            <m:d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e>
                      </m:nary>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nary>
                        <m:nary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f>
                            <m:f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5</m:t>
                              </m:r>
                            </m:num>
                            <m:den>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6</m:t>
                              </m:r>
                            </m:den>
                          </m:f>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ad>
                                <m:radPr>
                                  <m:degHide m:val="on"/>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radPr>
                                <m:deg/>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15</m:t>
                                  </m:r>
                                </m:e>
                              </m:rad>
                            </m:num>
                            <m:den>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5</m:t>
                              </m:r>
                            </m:den>
                          </m:f>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e>
                      </m:nary>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5</m:t>
                          </m:r>
                        </m:num>
                        <m:den>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9</m:t>
                          </m:r>
                        </m:den>
                      </m:f>
                      <m:r>
                        <a:rPr lang="en-US" altLang="zh-CN" sz="200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8</m:t>
                          </m:r>
                        </m:num>
                        <m:den>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9</m:t>
                          </m:r>
                        </m:den>
                      </m:f>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b>
                      </m:s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5</m:t>
                          </m:r>
                        </m:num>
                        <m:den>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9</m:t>
                          </m:r>
                        </m:den>
                      </m:f>
                      <m:r>
                        <a:rPr lang="en-US" altLang="zh-CN" sz="200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oMath>
                  </m:oMathPara>
                </a14:m>
                <a:endParaRPr lang="en-US" altLang="zh-CN"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400040" y="457278"/>
                <a:ext cx="8686692" cy="5913478"/>
              </a:xfrm>
              <a:prstGeom prst="rect">
                <a:avLst/>
              </a:prstGeom>
              <a:blipFill>
                <a:blip r:embed="rId2"/>
                <a:stretch>
                  <a:fillRect l="-772" t="-619" r="-702"/>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30798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5">
                                            <p:txEl>
                                              <p:pRg st="0" end="0"/>
                                            </p:txEl>
                                          </p:spTgt>
                                        </p:tgtEl>
                                        <p:attrNameLst>
                                          <p:attrName>style.visibility</p:attrName>
                                        </p:attrNameLst>
                                      </p:cBhvr>
                                      <p:to>
                                        <p:strVal val="visible"/>
                                      </p:to>
                                    </p:set>
                                    <p:animEffect transition="in" filter="fade">
                                      <p:cBhvr>
                                        <p:cTn id="14" dur="500"/>
                                        <p:tgtEl>
                                          <p:spTgt spid="2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animEffect transition="in" filter="fade">
                                      <p:cBhvr>
                                        <p:cTn id="19" dur="500"/>
                                        <p:tgtEl>
                                          <p:spTgt spid="2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
                                            <p:txEl>
                                              <p:pRg st="3" end="3"/>
                                            </p:txEl>
                                          </p:spTgt>
                                        </p:tgtEl>
                                        <p:attrNameLst>
                                          <p:attrName>style.visibility</p:attrName>
                                        </p:attrNameLst>
                                      </p:cBhvr>
                                      <p:to>
                                        <p:strVal val="visible"/>
                                      </p:to>
                                    </p:set>
                                    <p:animEffect transition="in" filter="fade">
                                      <p:cBhvr>
                                        <p:cTn id="29" dur="500"/>
                                        <p:tgtEl>
                                          <p:spTgt spid="2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xEl>
                                              <p:pRg st="4" end="4"/>
                                            </p:txEl>
                                          </p:spTgt>
                                        </p:tgtEl>
                                        <p:attrNameLst>
                                          <p:attrName>style.visibility</p:attrName>
                                        </p:attrNameLst>
                                      </p:cBhvr>
                                      <p:to>
                                        <p:strVal val="visible"/>
                                      </p:to>
                                    </p:set>
                                    <p:animEffect transition="in" filter="fade">
                                      <p:cBhvr>
                                        <p:cTn id="34" dur="500"/>
                                        <p:tgtEl>
                                          <p:spTgt spid="2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xEl>
                                              <p:pRg st="5" end="5"/>
                                            </p:txEl>
                                          </p:spTgt>
                                        </p:tgtEl>
                                        <p:attrNameLst>
                                          <p:attrName>style.visibility</p:attrName>
                                        </p:attrNameLst>
                                      </p:cBhvr>
                                      <p:to>
                                        <p:strVal val="visible"/>
                                      </p:to>
                                    </p:set>
                                    <p:animEffect transition="in" filter="fade">
                                      <p:cBhvr>
                                        <p:cTn id="39" dur="500"/>
                                        <p:tgtEl>
                                          <p:spTgt spid="25">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
                                            <p:txEl>
                                              <p:pRg st="6" end="6"/>
                                            </p:txEl>
                                          </p:spTgt>
                                        </p:tgtEl>
                                        <p:attrNameLst>
                                          <p:attrName>style.visibility</p:attrName>
                                        </p:attrNameLst>
                                      </p:cBhvr>
                                      <p:to>
                                        <p:strVal val="visible"/>
                                      </p:to>
                                    </p:set>
                                    <p:animEffect transition="in" filter="fade">
                                      <p:cBhvr>
                                        <p:cTn id="44" dur="500"/>
                                        <p:tgtEl>
                                          <p:spTgt spid="25">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5">
                                            <p:txEl>
                                              <p:pRg st="7" end="7"/>
                                            </p:txEl>
                                          </p:spTgt>
                                        </p:tgtEl>
                                        <p:attrNameLst>
                                          <p:attrName>style.visibility</p:attrName>
                                        </p:attrNameLst>
                                      </p:cBhvr>
                                      <p:to>
                                        <p:strVal val="visible"/>
                                      </p:to>
                                    </p:set>
                                    <p:animEffect transition="in" filter="fade">
                                      <p:cBhvr>
                                        <p:cTn id="49" dur="500"/>
                                        <p:tgtEl>
                                          <p:spTgt spid="25">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5">
                                            <p:txEl>
                                              <p:pRg st="8" end="8"/>
                                            </p:txEl>
                                          </p:spTgt>
                                        </p:tgtEl>
                                        <p:attrNameLst>
                                          <p:attrName>style.visibility</p:attrName>
                                        </p:attrNameLst>
                                      </p:cBhvr>
                                      <p:to>
                                        <p:strVal val="visible"/>
                                      </p:to>
                                    </p:set>
                                    <p:animEffect transition="in" filter="fade">
                                      <p:cBhvr>
                                        <p:cTn id="54" dur="500"/>
                                        <p:tgtEl>
                                          <p:spTgt spid="25">
                                            <p:txEl>
                                              <p:pRg st="8" end="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5">
                                            <p:txEl>
                                              <p:pRg st="9" end="9"/>
                                            </p:txEl>
                                          </p:spTgt>
                                        </p:tgtEl>
                                        <p:attrNameLst>
                                          <p:attrName>style.visibility</p:attrName>
                                        </p:attrNameLst>
                                      </p:cBhvr>
                                      <p:to>
                                        <p:strVal val="visible"/>
                                      </p:to>
                                    </p:set>
                                    <p:animEffect transition="in" filter="fade">
                                      <p:cBhvr>
                                        <p:cTn id="59" dur="500"/>
                                        <p:tgtEl>
                                          <p:spTgt spid="2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5" name="文本框 24"/>
              <p:cNvSpPr txBox="1"/>
              <p:nvPr/>
            </p:nvSpPr>
            <p:spPr bwMode="auto">
              <a:xfrm>
                <a:off x="304912" y="304882"/>
                <a:ext cx="8381780" cy="3548664"/>
              </a:xfrm>
              <a:prstGeom prst="rect">
                <a:avLst/>
              </a:prstGeom>
              <a:noFill/>
              <a:ln>
                <a:noFill/>
              </a:ln>
            </p:spPr>
            <p:txBody>
              <a:bodyPr wrap="square" rtlCol="0">
                <a:spAutoFit/>
              </a:bodyPr>
              <a:lstStyle/>
              <a:p>
                <a:pPr eaLnBrk="0" hangingPunct="0">
                  <a:buFontTx/>
                  <a:buNone/>
                </a:pPr>
                <a:r>
                  <a:rPr lang="en-US" altLang="zh-CN" sz="32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4.3 </a:t>
                </a:r>
                <a:r>
                  <a:rPr lang="zh-CN" altLang="en-US" sz="32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勒让德多项式</a:t>
                </a:r>
                <a:endParaRPr lang="en-US" altLang="zh-CN" sz="32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8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      </a:t>
                </a:r>
                <a:r>
                  <a:rPr lang="zh-CN" altLang="en-US" sz="2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为了求出高斯公式中的高斯点，常常需要先求出以高斯点</a:t>
                </a:r>
                <a14:m>
                  <m:oMath xmlns:m="http://schemas.openxmlformats.org/officeDocument/2006/math">
                    <m:sSub>
                      <m:sSub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=0,1,⋯,</m:t>
                    </m:r>
                    <m:r>
                      <a:rPr lang="en-US" altLang="zh-CN"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𝑛</m:t>
                    </m:r>
                    <m:r>
                      <a:rPr lang="en-US" altLang="zh-CN"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oMath>
                </a14:m>
                <a:r>
                  <a:rPr lang="zh-CN" altLang="en-US" sz="2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为零点的多项式  </a:t>
                </a:r>
                <a14:m>
                  <m:oMath xmlns:m="http://schemas.openxmlformats.org/officeDocument/2006/math">
                    <m:sSub>
                      <m:sSub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𝑎</m:t>
                        </m:r>
                      </m:e>
                      <m:sub>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Sub>
                    <m:r>
                      <a:rPr lang="zh-CN" altLang="en-US"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𝜔</m:t>
                    </m:r>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oMath>
                </a14:m>
                <a:r>
                  <a:rPr lang="en-US" altLang="zh-CN" sz="2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r>
                  <a:rPr lang="zh-CN" altLang="en-US" sz="2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这种多项式称为勒让德多项式。</a:t>
                </a:r>
                <a:endParaRPr lang="en-US" altLang="zh-CN" sz="2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        记</a:t>
                </a:r>
                <a:r>
                  <a:rPr lang="zh-CN" altLang="en-US" sz="2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次数最高项</a:t>
                </a:r>
                <a:r>
                  <a:rPr lang="zh-CN" altLang="en-US" sz="2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系数</a:t>
                </a:r>
                <a:r>
                  <a:rPr lang="zh-CN" altLang="en-US" sz="2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是</a:t>
                </a:r>
                <a:r>
                  <a:rPr lang="en-US" altLang="zh-CN" sz="2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1</a:t>
                </a:r>
                <a:r>
                  <a:rPr lang="zh-CN" altLang="en-US" sz="2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的</a:t>
                </a:r>
                <a14:m>
                  <m:oMath xmlns:m="http://schemas.openxmlformats.org/officeDocument/2006/math">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oMath>
                </a14:m>
                <a:r>
                  <a:rPr lang="zh-CN" altLang="en-US" sz="2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次勒让德多项式为</a:t>
                </a:r>
                <a14:m>
                  <m:oMath xmlns:m="http://schemas.openxmlformats.org/officeDocument/2006/math">
                    <m:sSub>
                      <m:sSub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b>
                    </m:sSub>
                    <m:r>
                      <a:rPr lang="en-US" altLang="zh-CN" sz="28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8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8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oMath>
                </a14:m>
                <a:r>
                  <a:rPr lang="zh-CN" altLang="en-US" sz="2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，显然，</a:t>
                </a:r>
                <a:endParaRPr lang="en-US" altLang="zh-CN" sz="2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14:m>
                  <m:oMathPara xmlns:m="http://schemas.openxmlformats.org/officeDocument/2006/math">
                    <m:oMathParaPr>
                      <m:jc m:val="centerGroup"/>
                    </m:oMathParaPr>
                    <m:oMath xmlns:m="http://schemas.openxmlformats.org/officeDocument/2006/math">
                      <m:sSub>
                        <m:sSub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Sub>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Sub>
                        <m:sSub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b>
                      </m:sSub>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p>
                        <m:sSup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p>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p>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num>
                        <m:den>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3</m:t>
                          </m:r>
                        </m:den>
                      </m:f>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3</m:t>
                          </m:r>
                        </m:sub>
                      </m:sSub>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p>
                        <m:sSup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p>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3</m:t>
                          </m:r>
                        </m:sup>
                      </m:sSup>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3</m:t>
                          </m:r>
                        </m:num>
                        <m:den>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5</m:t>
                          </m:r>
                        </m:den>
                      </m:f>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oMath>
                  </m:oMathPara>
                </a14:m>
                <a:endParaRPr lang="en-US" altLang="zh-CN" sz="28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304912" y="304882"/>
                <a:ext cx="8381780" cy="3548664"/>
              </a:xfrm>
              <a:prstGeom prst="rect">
                <a:avLst/>
              </a:prstGeom>
              <a:blipFill>
                <a:blip r:embed="rId2"/>
                <a:stretch>
                  <a:fillRect l="-1818" t="-2577"/>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63029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5">
                                            <p:txEl>
                                              <p:pRg st="0" end="0"/>
                                            </p:txEl>
                                          </p:spTgt>
                                        </p:tgtEl>
                                        <p:attrNameLst>
                                          <p:attrName>style.visibility</p:attrName>
                                        </p:attrNameLst>
                                      </p:cBhvr>
                                      <p:to>
                                        <p:strVal val="visible"/>
                                      </p:to>
                                    </p:set>
                                    <p:animEffect transition="in" filter="fade">
                                      <p:cBhvr>
                                        <p:cTn id="14" dur="500"/>
                                        <p:tgtEl>
                                          <p:spTgt spid="2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animEffect transition="in" filter="fade">
                                      <p:cBhvr>
                                        <p:cTn id="19" dur="500"/>
                                        <p:tgtEl>
                                          <p:spTgt spid="2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
                                            <p:txEl>
                                              <p:pRg st="3" end="3"/>
                                            </p:txEl>
                                          </p:spTgt>
                                        </p:tgtEl>
                                        <p:attrNameLst>
                                          <p:attrName>style.visibility</p:attrName>
                                        </p:attrNameLst>
                                      </p:cBhvr>
                                      <p:to>
                                        <p:strVal val="visible"/>
                                      </p:to>
                                    </p:set>
                                    <p:animEffect transition="in" filter="fade">
                                      <p:cBhvr>
                                        <p:cTn id="29" dur="500"/>
                                        <p:tgtEl>
                                          <p:spTgt spid="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5" name="文本框 24"/>
              <p:cNvSpPr txBox="1"/>
              <p:nvPr/>
            </p:nvSpPr>
            <p:spPr bwMode="auto">
              <a:xfrm>
                <a:off x="228714" y="304882"/>
                <a:ext cx="8858018" cy="5662832"/>
              </a:xfrm>
              <a:prstGeom prst="rect">
                <a:avLst/>
              </a:prstGeom>
              <a:noFill/>
              <a:ln>
                <a:noFill/>
              </a:ln>
            </p:spPr>
            <p:txBody>
              <a:bodyPr wrap="square" rtlCol="0">
                <a:spAutoFit/>
              </a:bodyPr>
              <a:lstStyle/>
              <a:p>
                <a:pPr eaLnBrk="0" hangingPunct="0">
                  <a:buFontTx/>
                  <a:buNone/>
                </a:pPr>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4.3 </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勒让德多项式</a:t>
                </a: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4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        考察</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函数</a:t>
                </a:r>
                <a14:m>
                  <m:oMath xmlns:m="http://schemas.openxmlformats.org/officeDocument/2006/math">
                    <m: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𝜑</m:t>
                    </m:r>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e>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p>
                    </m:s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e>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p>
                    </m:sSup>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e>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p>
                    </m:sSup>
                  </m:oMath>
                </a14:m>
                <a:r>
                  <a:rPr lang="en-US" altLang="zh-CN" sz="24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r>
                  <a:rPr lang="zh-CN" altLang="en-US" sz="24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则</a:t>
                </a:r>
                <a:endParaRPr lang="en-US" altLang="zh-CN" sz="24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4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 </a:t>
                </a:r>
                <a14:m>
                  <m:oMath xmlns:m="http://schemas.openxmlformats.org/officeDocument/2006/math">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𝜑</m:t>
                        </m:r>
                      </m:e>
                      <m:sup>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e>
                        </m:d>
                      </m:sup>
                    </m:sSup>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𝜑</m:t>
                        </m:r>
                      </m:e>
                      <m:sup>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e>
                        </m:d>
                      </m:sup>
                    </m:sSup>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=0,1,⋯,</m:t>
                        </m:r>
                        <m: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−1</m:t>
                        </m:r>
                      </m:e>
                    </m:d>
                    <m: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oMath>
                </a14:m>
                <a:r>
                  <a:rPr lang="en-US" altLang="zh-CN" sz="2400" dirty="0">
                    <a:solidFill>
                      <a:schemeClr val="bg1"/>
                    </a:solidFill>
                    <a:ea typeface="全新硬笔行书简" panose="02010600040101010101" pitchFamily="2" charset="-122"/>
                    <a:cs typeface="Times New Roman" panose="02020603050405020304" pitchFamily="18" charset="0"/>
                    <a:sym typeface="+mn-ea"/>
                  </a:rPr>
                  <a:t> </a:t>
                </a:r>
              </a:p>
              <a:p>
                <a:pPr eaLnBrk="0" hangingPunct="0">
                  <a:buFontTx/>
                  <a:buNone/>
                </a:pPr>
                <a14:m>
                  <m:oMathPara xmlns:m="http://schemas.openxmlformats.org/officeDocument/2006/math">
                    <m:oMathParaPr>
                      <m:jc m:val="centerGroup"/>
                    </m:oMathParaPr>
                    <m:oMath xmlns:m="http://schemas.openxmlformats.org/officeDocument/2006/math">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𝜑</m:t>
                          </m:r>
                        </m:e>
                        <m:sup>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e>
                          </m:d>
                        </m:sup>
                      </m:sSup>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e>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p>
                      </m:s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𝜑</m:t>
                          </m:r>
                        </m:e>
                        <m:sup>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e>
                          </m:d>
                        </m:sup>
                      </m:sSup>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e>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p>
                      </m:s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zh-CN" altLang="en-US" sz="240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oMath>
                  </m:oMathPara>
                </a14:m>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由于</a:t>
                </a:r>
                <a14:m>
                  <m:oMath xmlns:m="http://schemas.openxmlformats.org/officeDocument/2006/math">
                    <m:nary>
                      <m:naryPr>
                        <m:ctrlP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𝑝</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𝜑</m:t>
                            </m:r>
                          </m:e>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up>
                        </m:sSup>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e>
                    </m:nary>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nary>
                      <m:naryPr>
                        <m:ctrlP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𝑝</m:t>
                        </m:r>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m:t>
                        </m:r>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𝜑</m:t>
                            </m:r>
                          </m:e>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up>
                        </m:sSup>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e>
                    </m:nary>
                  </m:oMath>
                </a14:m>
                <a:endPar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endParaRPr>
              </a:p>
              <a:p>
                <a:pPr eaLnBrk="0" hangingPunct="0">
                  <a:buFontTx/>
                  <a:buNone/>
                </a:pPr>
                <a14:m>
                  <m:oMathPara xmlns:m="http://schemas.openxmlformats.org/officeDocument/2006/math">
                    <m:oMathParaPr>
                      <m:jc m:val="left"/>
                    </m:oMathParaPr>
                    <m:oMath xmlns:m="http://schemas.openxmlformats.org/officeDocument/2006/math">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𝑝</m:t>
                      </m:r>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𝜑</m:t>
                          </m:r>
                        </m:e>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sSup>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sSubSup>
                        <m:sSub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sSub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nary>
                        <m:naryPr>
                          <m:ctrlP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𝜑</m:t>
                              </m:r>
                            </m:e>
                            <m:sup>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e>
                              </m:d>
                            </m:sup>
                          </m:sSup>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e>
                      </m:nary>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𝑝</m:t>
                      </m:r>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nary>
                        <m:naryPr>
                          <m:ctrlP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𝑝</m:t>
                              </m:r>
                            </m:e>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up>
                          </m:sSup>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𝜑</m:t>
                              </m:r>
                            </m:e>
                            <m:sup>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e>
                              </m:d>
                            </m:sup>
                          </m:sSup>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e>
                      </m:nary>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oMath>
                  </m:oMathPara>
                </a14:m>
                <a:endPar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endParaRPr>
              </a:p>
              <a:p>
                <a:pPr eaLnBrk="0" hangingPunct="0">
                  <a:buFontTx/>
                  <a:buNone/>
                </a:pPr>
                <a14:m>
                  <m:oMath xmlns:m="http://schemas.openxmlformats.org/officeDocument/2006/math">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nary>
                      <m:naryPr>
                        <m:ctrlP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𝑝</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𝜑</m:t>
                            </m:r>
                          </m:e>
                          <m:sup>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e>
                            </m:d>
                          </m:sup>
                        </m:sSup>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e>
                    </m:nary>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sSup>
                      <m:sSupPr>
                        <m:ctrlP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sSupPr>
                      <m:e>
                        <m: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=(−1)</m:t>
                        </m:r>
                      </m:e>
                      <m:sup>
                        <m: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1)</m:t>
                        </m:r>
                      </m:sup>
                    </m:sSup>
                  </m:oMath>
                </a14:m>
                <a:r>
                  <a:rPr lang="zh-CN" altLang="en-US" sz="2400" dirty="0">
                    <a:solidFill>
                      <a:schemeClr val="bg1"/>
                    </a:solidFill>
                    <a:ea typeface="全新硬笔行书简" panose="02010600040101010101" pitchFamily="2" charset="-122"/>
                    <a:cs typeface="Times New Roman" panose="02020603050405020304" pitchFamily="18" charset="0"/>
                    <a:sym typeface="+mn-ea"/>
                  </a:rPr>
                  <a:t> </a:t>
                </a:r>
                <a14:m>
                  <m:oMath xmlns:m="http://schemas.openxmlformats.org/officeDocument/2006/math">
                    <m:nary>
                      <m:naryPr>
                        <m:ctrlP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𝑝</m:t>
                            </m:r>
                          </m:e>
                          <m:sup>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e>
                            </m:d>
                          </m:sup>
                        </m:s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𝜑</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e>
                    </m:nary>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oMath>
                </a14:m>
                <a:endPar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endParaRPr>
              </a:p>
              <a:p>
                <a:pPr eaLnBrk="0" hangingPunct="0">
                  <a:buFontTx/>
                  <a:buNone/>
                </a:pPr>
                <a14:m>
                  <m:oMath xmlns:m="http://schemas.openxmlformats.org/officeDocument/2006/math">
                    <m: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sSup>
                      <m:sSupPr>
                        <m:ctrlP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sSupPr>
                      <m:e>
                        <m: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(−1)</m:t>
                        </m:r>
                      </m:e>
                      <m:sup>
                        <m: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𝑛</m:t>
                        </m:r>
                      </m:sup>
                    </m:sSup>
                  </m:oMath>
                </a14:m>
                <a:r>
                  <a:rPr lang="zh-CN" altLang="en-US" sz="2400" dirty="0">
                    <a:solidFill>
                      <a:schemeClr val="bg1"/>
                    </a:solidFill>
                    <a:ea typeface="全新硬笔行书简" panose="02010600040101010101" pitchFamily="2" charset="-122"/>
                    <a:cs typeface="Times New Roman" panose="02020603050405020304" pitchFamily="18" charset="0"/>
                    <a:sym typeface="+mn-ea"/>
                  </a:rPr>
                  <a:t> </a:t>
                </a:r>
                <a14:m>
                  <m:oMath xmlns:m="http://schemas.openxmlformats.org/officeDocument/2006/math">
                    <m:nary>
                      <m:naryPr>
                        <m:ctrlP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𝑝</m:t>
                            </m:r>
                          </m:e>
                          <m:sup>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e>
                            </m:d>
                          </m:sup>
                        </m:s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𝜑</m:t>
                        </m:r>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e>
                    </m:nary>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oMath>
                </a14:m>
                <a:r>
                  <a:rPr lang="zh-CN" altLang="en-US" sz="2400"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sym typeface="+mn-ea"/>
                  </a:rPr>
                  <a:t>，</a:t>
                </a:r>
                <a:endParaRPr lang="en-US" altLang="zh-CN" sz="2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sym typeface="+mn-ea"/>
                </a:endParaRPr>
              </a:p>
              <a:p>
                <a:pPr eaLnBrk="0" hangingPunct="0">
                  <a:buFontTx/>
                  <a:buNone/>
                </a:pP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若</a:t>
                </a:r>
                <a14:m>
                  <m:oMath xmlns:m="http://schemas.openxmlformats.org/officeDocument/2006/math">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𝑝</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是次数不超过</a:t>
                </a:r>
                <a14:m>
                  <m:oMath xmlns:m="http://schemas.openxmlformats.org/officeDocument/2006/math">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次的多项式，则</a:t>
                </a:r>
                <a14:m>
                  <m:oMath xmlns:m="http://schemas.openxmlformats.org/officeDocument/2006/math">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𝑝</m:t>
                        </m:r>
                      </m:e>
                      <m:sup>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e>
                        </m:d>
                      </m:sup>
                    </m:s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oMath>
                </a14:m>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0</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，有</a:t>
                </a:r>
                <a14:m>
                  <m:oMath xmlns:m="http://schemas.openxmlformats.org/officeDocument/2006/math">
                    <m:nary>
                      <m:naryPr>
                        <m:ctrlP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𝑝</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𝜑</m:t>
                            </m:r>
                          </m:e>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up>
                        </m:sSup>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e>
                    </m:nary>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oMath>
                </a14:m>
                <a:r>
                  <a:rPr lang="en-US" altLang="zh-CN" sz="24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0</a:t>
                </a:r>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p>
            </p:txBody>
          </p:sp>
        </mc:Choice>
        <mc:Fallback>
          <p:sp>
            <p:nvSpPr>
              <p:cNvPr id="25" name="文本框 24"/>
              <p:cNvSpPr txBox="1">
                <a:spLocks noRot="1" noChangeAspect="1" noMove="1" noResize="1" noEditPoints="1" noAdjustHandles="1" noChangeArrowheads="1" noChangeShapeType="1" noTextEdit="1"/>
              </p:cNvSpPr>
              <p:nvPr/>
            </p:nvSpPr>
            <p:spPr bwMode="auto">
              <a:xfrm>
                <a:off x="228714" y="304882"/>
                <a:ext cx="8858018" cy="5662832"/>
              </a:xfrm>
              <a:prstGeom prst="rect">
                <a:avLst/>
              </a:prstGeom>
              <a:blipFill>
                <a:blip r:embed="rId2"/>
                <a:stretch>
                  <a:fillRect l="-1101" t="-969" b="-538"/>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15398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5">
                                            <p:txEl>
                                              <p:pRg st="0" end="0"/>
                                            </p:txEl>
                                          </p:spTgt>
                                        </p:tgtEl>
                                        <p:attrNameLst>
                                          <p:attrName>style.visibility</p:attrName>
                                        </p:attrNameLst>
                                      </p:cBhvr>
                                      <p:to>
                                        <p:strVal val="visible"/>
                                      </p:to>
                                    </p:set>
                                    <p:animEffect transition="in" filter="fade">
                                      <p:cBhvr>
                                        <p:cTn id="14" dur="500"/>
                                        <p:tgtEl>
                                          <p:spTgt spid="2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animEffect transition="in" filter="fade">
                                      <p:cBhvr>
                                        <p:cTn id="19" dur="500"/>
                                        <p:tgtEl>
                                          <p:spTgt spid="2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
                                            <p:txEl>
                                              <p:pRg st="3" end="3"/>
                                            </p:txEl>
                                          </p:spTgt>
                                        </p:tgtEl>
                                        <p:attrNameLst>
                                          <p:attrName>style.visibility</p:attrName>
                                        </p:attrNameLst>
                                      </p:cBhvr>
                                      <p:to>
                                        <p:strVal val="visible"/>
                                      </p:to>
                                    </p:set>
                                    <p:animEffect transition="in" filter="fade">
                                      <p:cBhvr>
                                        <p:cTn id="29" dur="500"/>
                                        <p:tgtEl>
                                          <p:spTgt spid="2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xEl>
                                              <p:pRg st="4" end="4"/>
                                            </p:txEl>
                                          </p:spTgt>
                                        </p:tgtEl>
                                        <p:attrNameLst>
                                          <p:attrName>style.visibility</p:attrName>
                                        </p:attrNameLst>
                                      </p:cBhvr>
                                      <p:to>
                                        <p:strVal val="visible"/>
                                      </p:to>
                                    </p:set>
                                    <p:animEffect transition="in" filter="fade">
                                      <p:cBhvr>
                                        <p:cTn id="34" dur="500"/>
                                        <p:tgtEl>
                                          <p:spTgt spid="2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xEl>
                                              <p:pRg st="5" end="5"/>
                                            </p:txEl>
                                          </p:spTgt>
                                        </p:tgtEl>
                                        <p:attrNameLst>
                                          <p:attrName>style.visibility</p:attrName>
                                        </p:attrNameLst>
                                      </p:cBhvr>
                                      <p:to>
                                        <p:strVal val="visible"/>
                                      </p:to>
                                    </p:set>
                                    <p:animEffect transition="in" filter="fade">
                                      <p:cBhvr>
                                        <p:cTn id="39" dur="500"/>
                                        <p:tgtEl>
                                          <p:spTgt spid="25">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
                                            <p:txEl>
                                              <p:pRg st="6" end="6"/>
                                            </p:txEl>
                                          </p:spTgt>
                                        </p:tgtEl>
                                        <p:attrNameLst>
                                          <p:attrName>style.visibility</p:attrName>
                                        </p:attrNameLst>
                                      </p:cBhvr>
                                      <p:to>
                                        <p:strVal val="visible"/>
                                      </p:to>
                                    </p:set>
                                    <p:animEffect transition="in" filter="fade">
                                      <p:cBhvr>
                                        <p:cTn id="44" dur="500"/>
                                        <p:tgtEl>
                                          <p:spTgt spid="25">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5">
                                            <p:txEl>
                                              <p:pRg st="7" end="7"/>
                                            </p:txEl>
                                          </p:spTgt>
                                        </p:tgtEl>
                                        <p:attrNameLst>
                                          <p:attrName>style.visibility</p:attrName>
                                        </p:attrNameLst>
                                      </p:cBhvr>
                                      <p:to>
                                        <p:strVal val="visible"/>
                                      </p:to>
                                    </p:set>
                                    <p:animEffect transition="in" filter="fade">
                                      <p:cBhvr>
                                        <p:cTn id="49" dur="500"/>
                                        <p:tgtEl>
                                          <p:spTgt spid="25">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5">
                                            <p:txEl>
                                              <p:pRg st="8" end="8"/>
                                            </p:txEl>
                                          </p:spTgt>
                                        </p:tgtEl>
                                        <p:attrNameLst>
                                          <p:attrName>style.visibility</p:attrName>
                                        </p:attrNameLst>
                                      </p:cBhvr>
                                      <p:to>
                                        <p:strVal val="visible"/>
                                      </p:to>
                                    </p:set>
                                    <p:animEffect transition="in" filter="fade">
                                      <p:cBhvr>
                                        <p:cTn id="54" dur="500"/>
                                        <p:tgtEl>
                                          <p:spTgt spid="2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5" name="文本框 24"/>
              <p:cNvSpPr txBox="1"/>
              <p:nvPr/>
            </p:nvSpPr>
            <p:spPr bwMode="auto">
              <a:xfrm>
                <a:off x="400040" y="381080"/>
                <a:ext cx="8686692" cy="4081117"/>
              </a:xfrm>
              <a:prstGeom prst="rect">
                <a:avLst/>
              </a:prstGeom>
              <a:noFill/>
              <a:ln>
                <a:noFill/>
              </a:ln>
            </p:spPr>
            <p:txBody>
              <a:bodyPr wrap="square" rtlCol="0">
                <a:spAutoFit/>
              </a:bodyPr>
              <a:lstStyle/>
              <a:p>
                <a:pPr eaLnBrk="0" hangingPunct="0">
                  <a:buFontTx/>
                  <a:buNone/>
                </a:pPr>
                <a:r>
                  <a:rPr lang="en-US" altLang="zh-CN" sz="2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4.3 </a:t>
                </a:r>
                <a:r>
                  <a:rPr lang="zh-CN" altLang="en-US" sz="2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勒让德多项式</a:t>
                </a:r>
                <a:endParaRPr lang="en-US" altLang="zh-CN" sz="2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         即函数</a:t>
                </a:r>
                <a14:m>
                  <m:oMath xmlns:m="http://schemas.openxmlformats.org/officeDocument/2006/math">
                    <m:r>
                      <a:rPr lang="zh-CN" altLang="en-US"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𝜑</m:t>
                    </m:r>
                    <m:d>
                      <m:d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p>
                      <m:sSup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p>
                          <m:sSup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p>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p>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e>
                      <m:sup>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p>
                    </m:sSup>
                  </m:oMath>
                </a14:m>
                <a:r>
                  <a:rPr lang="zh-CN" altLang="en-US" sz="2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的</a:t>
                </a:r>
                <a:r>
                  <a:rPr lang="en-US" altLang="zh-CN" sz="2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n</a:t>
                </a:r>
                <a:r>
                  <a:rPr lang="zh-CN" altLang="en-US" sz="2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阶导数</a:t>
                </a:r>
                <a14:m>
                  <m:oMath xmlns:m="http://schemas.openxmlformats.org/officeDocument/2006/math">
                    <m:sSup>
                      <m:sSup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zh-CN" altLang="en-US"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𝜑</m:t>
                        </m:r>
                      </m:e>
                      <m:sup>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up>
                    </m:sSup>
                    <m:d>
                      <m:d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oMath>
                </a14:m>
                <a:r>
                  <a:rPr lang="zh-CN" altLang="en-US" sz="2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与任何</a:t>
                </a:r>
                <a:r>
                  <a:rPr lang="zh-CN" altLang="en-US" sz="2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次数不超过</a:t>
                </a:r>
                <a14:m>
                  <m:oMath xmlns:m="http://schemas.openxmlformats.org/officeDocument/2006/math">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oMath>
                </a14:m>
                <a:r>
                  <a:rPr lang="zh-CN" altLang="en-US" sz="2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次的</a:t>
                </a:r>
                <a:r>
                  <a:rPr lang="zh-CN" altLang="en-US" sz="2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多项式正交</a:t>
                </a:r>
                <a:r>
                  <a:rPr lang="zh-CN" altLang="en-US" sz="2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endParaRPr lang="en-US" altLang="zh-CN" sz="2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因此</a:t>
                </a:r>
                <a:r>
                  <a:rPr lang="zh-CN" altLang="en-US" sz="2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14:m>
                  <m:oMath xmlns:m="http://schemas.openxmlformats.org/officeDocument/2006/math">
                    <m:sSup>
                      <m:sSup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zh-CN" altLang="en-US"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𝜑</m:t>
                        </m:r>
                      </m:e>
                      <m:sup>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up>
                    </m:sSup>
                    <m:d>
                      <m:d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oMath>
                </a14:m>
                <a:r>
                  <a:rPr lang="zh-CN" altLang="en-US" sz="2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的零点都是高斯点</a:t>
                </a:r>
                <a:r>
                  <a:rPr lang="zh-CN" altLang="en-US" sz="2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endParaRPr lang="en-US" altLang="zh-CN" sz="2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容易</a:t>
                </a:r>
                <a:r>
                  <a:rPr lang="zh-CN" altLang="en-US" sz="2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知道</a:t>
                </a:r>
                <a:r>
                  <a:rPr lang="zh-CN" altLang="en-US" sz="2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14:m>
                  <m:oMath xmlns:m="http://schemas.openxmlformats.org/officeDocument/2006/math">
                    <m:sSup>
                      <m:sSup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zh-CN" altLang="en-US"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𝜑</m:t>
                        </m:r>
                      </m:e>
                      <m:sup>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up>
                    </m:sSup>
                    <m:d>
                      <m:d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oMath>
                </a14:m>
                <a:r>
                  <a:rPr lang="zh-CN" altLang="en-US" sz="2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是一个</a:t>
                </a:r>
                <a:r>
                  <a:rPr lang="en-US" altLang="zh-CN" sz="2800" i="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n</a:t>
                </a:r>
                <a:r>
                  <a:rPr lang="zh-CN" altLang="en-US" sz="28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次多项式，</a:t>
                </a:r>
                <a:r>
                  <a:rPr lang="zh-CN" altLang="en-US" sz="2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最高次项系数为</a:t>
                </a:r>
                <a14:m>
                  <m:oMath xmlns:m="http://schemas.openxmlformats.org/officeDocument/2006/math">
                    <m:f>
                      <m:f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d>
                          <m:d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e>
                        </m:d>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num>
                      <m:den>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den>
                    </m:f>
                  </m:oMath>
                </a14:m>
                <a:r>
                  <a:rPr lang="en-US" altLang="zh-CN" sz="2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r>
                  <a:rPr lang="zh-CN" altLang="en-US" sz="2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所以有：</a:t>
                </a:r>
                <a:endParaRPr lang="en-US" altLang="zh-CN" sz="2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algn="ctr" eaLnBrk="0" hangingPunct="0">
                  <a:buFontTx/>
                  <a:buNone/>
                </a:pPr>
                <a14:m>
                  <m:oMath xmlns:m="http://schemas.openxmlformats.org/officeDocument/2006/math">
                    <m:sSub>
                      <m:sSub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b>
                    </m:sSub>
                    <m:d>
                      <m:d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num>
                      <m:den>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den>
                    </m:f>
                    <m:sSup>
                      <m:sSup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zh-CN" altLang="en-US"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𝜑</m:t>
                        </m:r>
                      </m:e>
                      <m:sup>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up>
                    </m:sSup>
                    <m:d>
                      <m:d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num>
                      <m:den>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den>
                    </m:f>
                    <m:f>
                      <m:f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sSup>
                          <m:sSup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m:t>
                            </m:r>
                          </m:e>
                          <m:sup>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p>
                        </m:sSup>
                      </m:num>
                      <m:den>
                        <m:sSup>
                          <m:sSup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e>
                          <m:sup>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p>
                        </m:sSup>
                      </m:den>
                    </m:f>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p>
                      <m:sSup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p>
                          <m:sSupPr>
                            <m:ctrlP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p>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p>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e>
                      <m:sup>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p>
                    </m:sSup>
                    <m:r>
                      <a:rPr lang="en-US" altLang="zh-CN" sz="28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oMath>
                </a14:m>
                <a:r>
                  <a:rPr lang="en-US" altLang="zh-CN" sz="2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endParaRPr lang="en-US" altLang="zh-CN" sz="2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endParaRPr lang="en-US" altLang="zh-CN" sz="28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400040" y="381080"/>
                <a:ext cx="8686692" cy="4081117"/>
              </a:xfrm>
              <a:prstGeom prst="rect">
                <a:avLst/>
              </a:prstGeom>
              <a:blipFill>
                <a:blip r:embed="rId2"/>
                <a:stretch>
                  <a:fillRect l="-1474" t="-1794" r="-351"/>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36296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5">
                                            <p:txEl>
                                              <p:pRg st="0" end="0"/>
                                            </p:txEl>
                                          </p:spTgt>
                                        </p:tgtEl>
                                        <p:attrNameLst>
                                          <p:attrName>style.visibility</p:attrName>
                                        </p:attrNameLst>
                                      </p:cBhvr>
                                      <p:to>
                                        <p:strVal val="visible"/>
                                      </p:to>
                                    </p:set>
                                    <p:animEffect transition="in" filter="fade">
                                      <p:cBhvr>
                                        <p:cTn id="14" dur="500"/>
                                        <p:tgtEl>
                                          <p:spTgt spid="2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animEffect transition="in" filter="fade">
                                      <p:cBhvr>
                                        <p:cTn id="19" dur="500"/>
                                        <p:tgtEl>
                                          <p:spTgt spid="2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
                                            <p:txEl>
                                              <p:pRg st="3" end="3"/>
                                            </p:txEl>
                                          </p:spTgt>
                                        </p:tgtEl>
                                        <p:attrNameLst>
                                          <p:attrName>style.visibility</p:attrName>
                                        </p:attrNameLst>
                                      </p:cBhvr>
                                      <p:to>
                                        <p:strVal val="visible"/>
                                      </p:to>
                                    </p:set>
                                    <p:animEffect transition="in" filter="fade">
                                      <p:cBhvr>
                                        <p:cTn id="29" dur="500"/>
                                        <p:tgtEl>
                                          <p:spTgt spid="2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xEl>
                                              <p:pRg st="4" end="4"/>
                                            </p:txEl>
                                          </p:spTgt>
                                        </p:tgtEl>
                                        <p:attrNameLst>
                                          <p:attrName>style.visibility</p:attrName>
                                        </p:attrNameLst>
                                      </p:cBhvr>
                                      <p:to>
                                        <p:strVal val="visible"/>
                                      </p:to>
                                    </p:set>
                                    <p:animEffect transition="in" filter="fade">
                                      <p:cBhvr>
                                        <p:cTn id="34" dur="500"/>
                                        <p:tgtEl>
                                          <p:spTgt spid="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noChangeArrowheads="1"/>
          </p:cNvSpPr>
          <p:nvPr>
            <p:ph type="title"/>
          </p:nvPr>
        </p:nvSpPr>
        <p:spPr>
          <a:xfrm>
            <a:off x="457202" y="1062037"/>
            <a:ext cx="3486167" cy="871538"/>
          </a:xfrm>
        </p:spPr>
        <p:txBody>
          <a:bodyPr/>
          <a:lstStyle/>
          <a:p>
            <a:r>
              <a:rPr lang="en-US" altLang="zh-CN" sz="4950" dirty="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1. </a:t>
            </a:r>
            <a:r>
              <a:rPr lang="zh-CN" altLang="en-US" sz="4950" dirty="0">
                <a:solidFill>
                  <a:srgbClr val="00B050"/>
                </a:solidFill>
                <a:latin typeface="全新硬笔行书简" panose="02010600040101010101" pitchFamily="2" charset="-122"/>
                <a:ea typeface="全新硬笔行书简" panose="02010600040101010101" pitchFamily="2" charset="-122"/>
              </a:rPr>
              <a:t>机械求积</a:t>
            </a:r>
          </a:p>
        </p:txBody>
      </p:sp>
      <mc:AlternateContent xmlns:mc="http://schemas.openxmlformats.org/markup-compatibility/2006">
        <mc:Choice xmlns:a14="http://schemas.microsoft.com/office/drawing/2010/main" Requires="a14">
          <p:sp>
            <p:nvSpPr>
              <p:cNvPr id="25" name="文本框 24"/>
              <p:cNvSpPr txBox="1"/>
              <p:nvPr/>
            </p:nvSpPr>
            <p:spPr bwMode="auto">
              <a:xfrm>
                <a:off x="343011" y="1771695"/>
                <a:ext cx="8686692" cy="4124847"/>
              </a:xfrm>
              <a:prstGeom prst="rect">
                <a:avLst/>
              </a:prstGeom>
              <a:noFill/>
              <a:ln>
                <a:noFill/>
              </a:ln>
            </p:spPr>
            <p:txBody>
              <a:bodyPr wrap="square" rtlCol="0">
                <a:spAutoFit/>
              </a:bodyPr>
              <a:lstStyle/>
              <a:p>
                <a:pPr eaLnBrk="0" hangingPunct="0">
                  <a:buFontTx/>
                  <a:buNone/>
                </a:pPr>
                <a:r>
                  <a:rPr lang="en-US" altLang="zh-CN" sz="2100" dirty="0">
                    <a:solidFill>
                      <a:schemeClr val="bg1"/>
                    </a:solidFill>
                    <a:sym typeface="+mn-ea"/>
                  </a:rPr>
                  <a:t>       </a:t>
                </a:r>
                <a:r>
                  <a:rPr lang="zh-CN" altLang="en-US" sz="2100" dirty="0">
                    <a:solidFill>
                      <a:schemeClr val="bg1"/>
                    </a:solidFill>
                    <a:sym typeface="+mn-ea"/>
                  </a:rPr>
                  <a:t>只要对平均高度</a:t>
                </a:r>
                <a14:m>
                  <m:oMath xmlns:m="http://schemas.openxmlformats.org/officeDocument/2006/math">
                    <m:r>
                      <a:rPr lang="en-US" altLang="zh-CN" sz="2100" i="1">
                        <a:solidFill>
                          <a:schemeClr val="bg1"/>
                        </a:solidFill>
                        <a:latin typeface="Cambria Math" panose="02040503050406030204" pitchFamily="18" charset="0"/>
                        <a:sym typeface="+mn-ea"/>
                      </a:rPr>
                      <m:t>𝑓</m:t>
                    </m:r>
                    <m:r>
                      <a:rPr lang="en-US" altLang="zh-CN" sz="2100" i="1">
                        <a:solidFill>
                          <a:schemeClr val="bg1"/>
                        </a:solidFill>
                        <a:latin typeface="Cambria Math" panose="02040503050406030204" pitchFamily="18" charset="0"/>
                        <a:sym typeface="+mn-ea"/>
                      </a:rPr>
                      <m:t>(</m:t>
                    </m:r>
                    <m:r>
                      <a:rPr lang="en-US" altLang="zh-CN" sz="2100" i="1">
                        <a:solidFill>
                          <a:schemeClr val="bg1"/>
                        </a:solidFill>
                        <a:latin typeface="Cambria Math" panose="02040503050406030204" pitchFamily="18" charset="0"/>
                        <a:sym typeface="+mn-ea"/>
                      </a:rPr>
                      <m:t>𝑐</m:t>
                    </m:r>
                    <m:r>
                      <a:rPr lang="en-US" altLang="zh-CN" sz="2100" i="1">
                        <a:solidFill>
                          <a:schemeClr val="bg1"/>
                        </a:solidFill>
                        <a:latin typeface="Cambria Math" panose="02040503050406030204" pitchFamily="18" charset="0"/>
                        <a:sym typeface="+mn-ea"/>
                      </a:rPr>
                      <m:t>)</m:t>
                    </m:r>
                    <m:r>
                      <a:rPr lang="zh-CN" altLang="en-US" sz="2100" i="1">
                        <a:solidFill>
                          <a:schemeClr val="bg1"/>
                        </a:solidFill>
                        <a:latin typeface="Cambria Math" panose="02040503050406030204" pitchFamily="18" charset="0"/>
                        <a:sym typeface="+mn-ea"/>
                      </a:rPr>
                      <m:t>提供</m:t>
                    </m:r>
                  </m:oMath>
                </a14:m>
                <a:r>
                  <a:rPr lang="zh-CN" altLang="en-US" sz="2100" dirty="0">
                    <a:solidFill>
                      <a:schemeClr val="bg1"/>
                    </a:solidFill>
                    <a:sym typeface="+mn-ea"/>
                  </a:rPr>
                  <a:t>一种数值算法，就能得到一种数值计算积分的方法。例如，</a:t>
                </a:r>
                <a:endParaRPr lang="en-US" altLang="zh-CN" sz="2100" dirty="0">
                  <a:solidFill>
                    <a:schemeClr val="bg1"/>
                  </a:solidFill>
                  <a:sym typeface="+mn-ea"/>
                </a:endParaRPr>
              </a:p>
              <a:p>
                <a:pPr marL="342900" indent="-342900" eaLnBrk="0" hangingPunct="0">
                  <a:buFont typeface="Arial" panose="020B0604020202020204" pitchFamily="34" charset="0"/>
                  <a:buChar char="•"/>
                </a:pPr>
                <a:r>
                  <a:rPr lang="zh-CN" altLang="en-US" sz="2100" dirty="0">
                    <a:solidFill>
                      <a:schemeClr val="bg1"/>
                    </a:solidFill>
                    <a:sym typeface="+mn-ea"/>
                  </a:rPr>
                  <a:t>梯形公式：</a:t>
                </a:r>
                <a:endParaRPr lang="en-US" altLang="zh-CN" sz="2100" dirty="0">
                  <a:solidFill>
                    <a:schemeClr val="bg1"/>
                  </a:solidFill>
                  <a:sym typeface="+mn-ea"/>
                </a:endParaRPr>
              </a:p>
              <a:p>
                <a:pPr eaLnBrk="0" hangingPunct="0"/>
                <a14:m>
                  <m:oMathPara xmlns:m="http://schemas.openxmlformats.org/officeDocument/2006/math">
                    <m:oMathParaPr>
                      <m:jc m:val="centerGroup"/>
                    </m:oMathParaPr>
                    <m:oMath xmlns:m="http://schemas.openxmlformats.org/officeDocument/2006/math">
                      <m:nary>
                        <m:naryPr>
                          <m:ctrlPr>
                            <a:rPr lang="zh-CN" altLang="en-US" sz="2100" i="1">
                              <a:solidFill>
                                <a:schemeClr val="bg1"/>
                              </a:solidFill>
                              <a:latin typeface="Cambria Math" panose="02040503050406030204" pitchFamily="18" charset="0"/>
                            </a:rPr>
                          </m:ctrlPr>
                        </m:naryPr>
                        <m:sub>
                          <m:r>
                            <m:rPr>
                              <m:brk m:alnAt="23"/>
                            </m:rPr>
                            <a:rPr lang="en-US" altLang="zh-CN" sz="2100" i="1">
                              <a:solidFill>
                                <a:schemeClr val="bg1"/>
                              </a:solidFill>
                              <a:latin typeface="Cambria Math" panose="02040503050406030204" pitchFamily="18" charset="0"/>
                            </a:rPr>
                            <m:t>𝑎</m:t>
                          </m:r>
                        </m:sub>
                        <m:sup>
                          <m:r>
                            <a:rPr lang="en-US" altLang="zh-CN" sz="2100" i="1">
                              <a:solidFill>
                                <a:schemeClr val="bg1"/>
                              </a:solidFill>
                              <a:latin typeface="Cambria Math" panose="02040503050406030204" pitchFamily="18" charset="0"/>
                            </a:rPr>
                            <m:t>𝑏</m:t>
                          </m:r>
                        </m:sup>
                        <m:e>
                          <m:r>
                            <a:rPr lang="en-US" altLang="zh-CN" sz="2100" i="1">
                              <a:solidFill>
                                <a:schemeClr val="bg1"/>
                              </a:solidFill>
                              <a:latin typeface="Cambria Math" panose="02040503050406030204" pitchFamily="18" charset="0"/>
                            </a:rPr>
                            <m:t>𝑓</m:t>
                          </m:r>
                          <m:d>
                            <m:dPr>
                              <m:ctrlPr>
                                <a:rPr lang="en-US" altLang="zh-CN" sz="2100" i="1">
                                  <a:solidFill>
                                    <a:schemeClr val="bg1"/>
                                  </a:solidFill>
                                  <a:latin typeface="Cambria Math" panose="02040503050406030204" pitchFamily="18" charset="0"/>
                                </a:rPr>
                              </m:ctrlPr>
                            </m:dPr>
                            <m:e>
                              <m:r>
                                <a:rPr lang="en-US" altLang="zh-CN" sz="2100" i="1">
                                  <a:solidFill>
                                    <a:schemeClr val="bg1"/>
                                  </a:solidFill>
                                  <a:latin typeface="Cambria Math" panose="02040503050406030204" pitchFamily="18" charset="0"/>
                                </a:rPr>
                                <m:t>𝑥</m:t>
                              </m:r>
                            </m:e>
                          </m:d>
                          <m:r>
                            <a:rPr lang="en-US" altLang="zh-CN" sz="2100" i="1">
                              <a:solidFill>
                                <a:schemeClr val="bg1"/>
                              </a:solidFill>
                              <a:latin typeface="Cambria Math" panose="02040503050406030204" pitchFamily="18" charset="0"/>
                            </a:rPr>
                            <m:t>𝑑𝑥</m:t>
                          </m:r>
                        </m:e>
                      </m:nary>
                      <m:r>
                        <a:rPr lang="en-US" altLang="zh-CN" sz="2100" i="1">
                          <a:solidFill>
                            <a:schemeClr val="bg1"/>
                          </a:solidFill>
                          <a:latin typeface="Cambria Math" panose="02040503050406030204" pitchFamily="18" charset="0"/>
                          <a:ea typeface="Cambria Math" panose="02040503050406030204" pitchFamily="18" charset="0"/>
                        </a:rPr>
                        <m:t>≈</m:t>
                      </m:r>
                      <m:f>
                        <m:fPr>
                          <m:ctrlPr>
                            <a:rPr lang="en-US" altLang="zh-CN" sz="2100" i="1">
                              <a:solidFill>
                                <a:schemeClr val="bg1"/>
                              </a:solidFill>
                              <a:latin typeface="Cambria Math" panose="02040503050406030204" pitchFamily="18" charset="0"/>
                            </a:rPr>
                          </m:ctrlPr>
                        </m:fPr>
                        <m:num>
                          <m:r>
                            <a:rPr lang="en-US" altLang="zh-CN" sz="2100" i="1">
                              <a:solidFill>
                                <a:schemeClr val="bg1"/>
                              </a:solidFill>
                              <a:latin typeface="Cambria Math" panose="02040503050406030204" pitchFamily="18" charset="0"/>
                            </a:rPr>
                            <m:t>𝑓</m:t>
                          </m:r>
                          <m:d>
                            <m:dPr>
                              <m:ctrlPr>
                                <a:rPr lang="en-US" altLang="zh-CN" sz="2100" i="1">
                                  <a:solidFill>
                                    <a:schemeClr val="bg1"/>
                                  </a:solidFill>
                                  <a:latin typeface="Cambria Math" panose="02040503050406030204" pitchFamily="18" charset="0"/>
                                </a:rPr>
                              </m:ctrlPr>
                            </m:dPr>
                            <m:e>
                              <m:r>
                                <a:rPr lang="en-US" altLang="zh-CN" sz="2100" i="1">
                                  <a:solidFill>
                                    <a:schemeClr val="bg1"/>
                                  </a:solidFill>
                                  <a:latin typeface="Cambria Math" panose="02040503050406030204" pitchFamily="18" charset="0"/>
                                </a:rPr>
                                <m:t>𝑎</m:t>
                              </m:r>
                            </m:e>
                          </m:d>
                          <m:r>
                            <a:rPr lang="en-US" altLang="zh-CN" sz="2100" i="1">
                              <a:solidFill>
                                <a:schemeClr val="bg1"/>
                              </a:solidFill>
                              <a:latin typeface="Cambria Math" panose="02040503050406030204" pitchFamily="18" charset="0"/>
                            </a:rPr>
                            <m:t>+</m:t>
                          </m:r>
                          <m:r>
                            <a:rPr lang="en-US" altLang="zh-CN" sz="2100" i="1">
                              <a:solidFill>
                                <a:schemeClr val="bg1"/>
                              </a:solidFill>
                              <a:latin typeface="Cambria Math" panose="02040503050406030204" pitchFamily="18" charset="0"/>
                            </a:rPr>
                            <m:t>𝑓</m:t>
                          </m:r>
                          <m:d>
                            <m:dPr>
                              <m:ctrlPr>
                                <a:rPr lang="en-US" altLang="zh-CN" sz="2100" i="1">
                                  <a:solidFill>
                                    <a:schemeClr val="bg1"/>
                                  </a:solidFill>
                                  <a:latin typeface="Cambria Math" panose="02040503050406030204" pitchFamily="18" charset="0"/>
                                </a:rPr>
                              </m:ctrlPr>
                            </m:dPr>
                            <m:e>
                              <m:r>
                                <a:rPr lang="en-US" altLang="zh-CN" sz="2100" i="1">
                                  <a:solidFill>
                                    <a:schemeClr val="bg1"/>
                                  </a:solidFill>
                                  <a:latin typeface="Cambria Math" panose="02040503050406030204" pitchFamily="18" charset="0"/>
                                </a:rPr>
                                <m:t>𝑏</m:t>
                              </m:r>
                            </m:e>
                          </m:d>
                        </m:num>
                        <m:den>
                          <m:r>
                            <a:rPr lang="en-US" altLang="zh-CN" sz="2100" i="1">
                              <a:solidFill>
                                <a:schemeClr val="bg1"/>
                              </a:solidFill>
                              <a:latin typeface="Cambria Math" panose="02040503050406030204" pitchFamily="18" charset="0"/>
                            </a:rPr>
                            <m:t>2</m:t>
                          </m:r>
                        </m:den>
                      </m:f>
                      <m:r>
                        <a:rPr lang="en-US" altLang="zh-CN" sz="2100" i="1">
                          <a:solidFill>
                            <a:schemeClr val="bg1"/>
                          </a:solidFill>
                          <a:latin typeface="Cambria Math" panose="02040503050406030204" pitchFamily="18" charset="0"/>
                        </a:rPr>
                        <m:t>(</m:t>
                      </m:r>
                      <m:r>
                        <a:rPr lang="en-US" altLang="zh-CN" sz="2100" i="1">
                          <a:solidFill>
                            <a:schemeClr val="bg1"/>
                          </a:solidFill>
                          <a:latin typeface="Cambria Math" panose="02040503050406030204" pitchFamily="18" charset="0"/>
                        </a:rPr>
                        <m:t>𝑏</m:t>
                      </m:r>
                      <m:r>
                        <a:rPr lang="en-US" altLang="zh-CN" sz="2100" i="1">
                          <a:solidFill>
                            <a:schemeClr val="bg1"/>
                          </a:solidFill>
                          <a:latin typeface="Cambria Math" panose="02040503050406030204" pitchFamily="18" charset="0"/>
                        </a:rPr>
                        <m:t>−</m:t>
                      </m:r>
                      <m:r>
                        <a:rPr lang="en-US" altLang="zh-CN" sz="2100" i="1">
                          <a:solidFill>
                            <a:schemeClr val="bg1"/>
                          </a:solidFill>
                          <a:latin typeface="Cambria Math" panose="02040503050406030204" pitchFamily="18" charset="0"/>
                        </a:rPr>
                        <m:t>𝑎</m:t>
                      </m:r>
                      <m:r>
                        <a:rPr lang="en-US" altLang="zh-CN" sz="2100" i="1">
                          <a:solidFill>
                            <a:schemeClr val="bg1"/>
                          </a:solidFill>
                          <a:latin typeface="Cambria Math" panose="02040503050406030204" pitchFamily="18" charset="0"/>
                        </a:rPr>
                        <m:t>)</m:t>
                      </m:r>
                    </m:oMath>
                  </m:oMathPara>
                </a14:m>
                <a:endParaRPr lang="en-US" altLang="zh-CN" sz="2100" dirty="0">
                  <a:solidFill>
                    <a:schemeClr val="bg1"/>
                  </a:solidFill>
                </a:endParaRPr>
              </a:p>
              <a:p>
                <a:pPr marL="342900" indent="-342900" eaLnBrk="0" hangingPunct="0">
                  <a:buFont typeface="Arial" panose="020B0604020202020204" pitchFamily="34" charset="0"/>
                  <a:buChar char="•"/>
                </a:pPr>
                <a:r>
                  <a:rPr lang="zh-CN" altLang="en-US" sz="2100" dirty="0">
                    <a:solidFill>
                      <a:schemeClr val="bg1"/>
                    </a:solidFill>
                  </a:rPr>
                  <a:t>中矩形公式：</a:t>
                </a:r>
                <a:endParaRPr lang="en-US" altLang="zh-CN" sz="2100" dirty="0">
                  <a:solidFill>
                    <a:schemeClr val="bg1"/>
                  </a:solidFill>
                </a:endParaRPr>
              </a:p>
              <a:p>
                <a:pPr eaLnBrk="0" hangingPunct="0"/>
                <a14:m>
                  <m:oMathPara xmlns:m="http://schemas.openxmlformats.org/officeDocument/2006/math">
                    <m:oMathParaPr>
                      <m:jc m:val="centerGroup"/>
                    </m:oMathParaPr>
                    <m:oMath xmlns:m="http://schemas.openxmlformats.org/officeDocument/2006/math">
                      <m:nary>
                        <m:naryPr>
                          <m:ctrlPr>
                            <a:rPr lang="zh-CN" altLang="en-US" sz="2100" i="1">
                              <a:solidFill>
                                <a:schemeClr val="bg1"/>
                              </a:solidFill>
                              <a:latin typeface="Cambria Math" panose="02040503050406030204" pitchFamily="18" charset="0"/>
                            </a:rPr>
                          </m:ctrlPr>
                        </m:naryPr>
                        <m:sub>
                          <m:r>
                            <m:rPr>
                              <m:brk m:alnAt="23"/>
                            </m:rPr>
                            <a:rPr lang="en-US" altLang="zh-CN" sz="2100" i="1">
                              <a:solidFill>
                                <a:schemeClr val="bg1"/>
                              </a:solidFill>
                              <a:latin typeface="Cambria Math" panose="02040503050406030204" pitchFamily="18" charset="0"/>
                            </a:rPr>
                            <m:t>𝑎</m:t>
                          </m:r>
                        </m:sub>
                        <m:sup>
                          <m:r>
                            <a:rPr lang="en-US" altLang="zh-CN" sz="2100" i="1">
                              <a:solidFill>
                                <a:schemeClr val="bg1"/>
                              </a:solidFill>
                              <a:latin typeface="Cambria Math" panose="02040503050406030204" pitchFamily="18" charset="0"/>
                            </a:rPr>
                            <m:t>𝑏</m:t>
                          </m:r>
                        </m:sup>
                        <m:e>
                          <m:r>
                            <a:rPr lang="en-US" altLang="zh-CN" sz="2100" i="1">
                              <a:solidFill>
                                <a:schemeClr val="bg1"/>
                              </a:solidFill>
                              <a:latin typeface="Cambria Math" panose="02040503050406030204" pitchFamily="18" charset="0"/>
                            </a:rPr>
                            <m:t>𝑓</m:t>
                          </m:r>
                          <m:d>
                            <m:dPr>
                              <m:ctrlPr>
                                <a:rPr lang="en-US" altLang="zh-CN" sz="2100" i="1">
                                  <a:solidFill>
                                    <a:schemeClr val="bg1"/>
                                  </a:solidFill>
                                  <a:latin typeface="Cambria Math" panose="02040503050406030204" pitchFamily="18" charset="0"/>
                                </a:rPr>
                              </m:ctrlPr>
                            </m:dPr>
                            <m:e>
                              <m:r>
                                <a:rPr lang="en-US" altLang="zh-CN" sz="2100" i="1">
                                  <a:solidFill>
                                    <a:schemeClr val="bg1"/>
                                  </a:solidFill>
                                  <a:latin typeface="Cambria Math" panose="02040503050406030204" pitchFamily="18" charset="0"/>
                                </a:rPr>
                                <m:t>𝑥</m:t>
                              </m:r>
                            </m:e>
                          </m:d>
                          <m:r>
                            <a:rPr lang="en-US" altLang="zh-CN" sz="2100" i="1">
                              <a:solidFill>
                                <a:schemeClr val="bg1"/>
                              </a:solidFill>
                              <a:latin typeface="Cambria Math" panose="02040503050406030204" pitchFamily="18" charset="0"/>
                            </a:rPr>
                            <m:t>𝑑𝑥</m:t>
                          </m:r>
                        </m:e>
                      </m:nary>
                      <m:r>
                        <a:rPr lang="en-US" altLang="zh-CN" sz="2100" i="1">
                          <a:solidFill>
                            <a:schemeClr val="bg1"/>
                          </a:solidFill>
                          <a:latin typeface="Cambria Math" panose="02040503050406030204" pitchFamily="18" charset="0"/>
                          <a:ea typeface="Cambria Math" panose="02040503050406030204" pitchFamily="18" charset="0"/>
                        </a:rPr>
                        <m:t>≈</m:t>
                      </m:r>
                      <m:r>
                        <a:rPr lang="en-US" altLang="zh-CN" sz="2100" i="1">
                          <a:solidFill>
                            <a:schemeClr val="bg1"/>
                          </a:solidFill>
                          <a:latin typeface="Cambria Math" panose="02040503050406030204" pitchFamily="18" charset="0"/>
                        </a:rPr>
                        <m:t>𝑓</m:t>
                      </m:r>
                      <m:r>
                        <a:rPr lang="en-US" altLang="zh-CN" sz="2100" i="1">
                          <a:solidFill>
                            <a:schemeClr val="bg1"/>
                          </a:solidFill>
                          <a:latin typeface="Cambria Math" panose="02040503050406030204" pitchFamily="18" charset="0"/>
                        </a:rPr>
                        <m:t>(</m:t>
                      </m:r>
                      <m:f>
                        <m:fPr>
                          <m:ctrlPr>
                            <a:rPr lang="en-US" altLang="zh-CN" sz="2100" i="1">
                              <a:solidFill>
                                <a:schemeClr val="bg1"/>
                              </a:solidFill>
                              <a:latin typeface="Cambria Math" panose="02040503050406030204" pitchFamily="18" charset="0"/>
                            </a:rPr>
                          </m:ctrlPr>
                        </m:fPr>
                        <m:num>
                          <m:r>
                            <a:rPr lang="en-US" altLang="zh-CN" sz="2100" i="1">
                              <a:solidFill>
                                <a:schemeClr val="bg1"/>
                              </a:solidFill>
                              <a:latin typeface="Cambria Math" panose="02040503050406030204" pitchFamily="18" charset="0"/>
                            </a:rPr>
                            <m:t>𝑎</m:t>
                          </m:r>
                          <m:r>
                            <a:rPr lang="en-US" altLang="zh-CN" sz="2100" i="1">
                              <a:solidFill>
                                <a:schemeClr val="bg1"/>
                              </a:solidFill>
                              <a:latin typeface="Cambria Math" panose="02040503050406030204" pitchFamily="18" charset="0"/>
                            </a:rPr>
                            <m:t>+</m:t>
                          </m:r>
                          <m:r>
                            <a:rPr lang="en-US" altLang="zh-CN" sz="2100" i="1">
                              <a:solidFill>
                                <a:schemeClr val="bg1"/>
                              </a:solidFill>
                              <a:latin typeface="Cambria Math" panose="02040503050406030204" pitchFamily="18" charset="0"/>
                            </a:rPr>
                            <m:t>𝑏</m:t>
                          </m:r>
                        </m:num>
                        <m:den>
                          <m:r>
                            <a:rPr lang="en-US" altLang="zh-CN" sz="2100" i="1">
                              <a:solidFill>
                                <a:schemeClr val="bg1"/>
                              </a:solidFill>
                              <a:latin typeface="Cambria Math" panose="02040503050406030204" pitchFamily="18" charset="0"/>
                            </a:rPr>
                            <m:t>2</m:t>
                          </m:r>
                        </m:den>
                      </m:f>
                      <m:r>
                        <a:rPr lang="en-US" altLang="zh-CN" sz="2100" i="1">
                          <a:solidFill>
                            <a:schemeClr val="bg1"/>
                          </a:solidFill>
                          <a:latin typeface="Cambria Math" panose="02040503050406030204" pitchFamily="18" charset="0"/>
                        </a:rPr>
                        <m:t>) </m:t>
                      </m:r>
                      <m:r>
                        <a:rPr lang="en-US" altLang="zh-CN" sz="2100" i="1">
                          <a:solidFill>
                            <a:schemeClr val="bg1"/>
                          </a:solidFill>
                          <a:latin typeface="Cambria Math" panose="02040503050406030204" pitchFamily="18" charset="0"/>
                        </a:rPr>
                        <m:t>(</m:t>
                      </m:r>
                      <m:r>
                        <a:rPr lang="en-US" altLang="zh-CN" sz="2100" i="1">
                          <a:solidFill>
                            <a:schemeClr val="bg1"/>
                          </a:solidFill>
                          <a:latin typeface="Cambria Math" panose="02040503050406030204" pitchFamily="18" charset="0"/>
                        </a:rPr>
                        <m:t>𝑏</m:t>
                      </m:r>
                      <m:r>
                        <a:rPr lang="en-US" altLang="zh-CN" sz="2100" i="1">
                          <a:solidFill>
                            <a:schemeClr val="bg1"/>
                          </a:solidFill>
                          <a:latin typeface="Cambria Math" panose="02040503050406030204" pitchFamily="18" charset="0"/>
                        </a:rPr>
                        <m:t>−</m:t>
                      </m:r>
                      <m:r>
                        <a:rPr lang="en-US" altLang="zh-CN" sz="2100" i="1">
                          <a:solidFill>
                            <a:schemeClr val="bg1"/>
                          </a:solidFill>
                          <a:latin typeface="Cambria Math" panose="02040503050406030204" pitchFamily="18" charset="0"/>
                        </a:rPr>
                        <m:t>𝑎</m:t>
                      </m:r>
                      <m:r>
                        <a:rPr lang="en-US" altLang="zh-CN" sz="2100" i="1">
                          <a:solidFill>
                            <a:schemeClr val="bg1"/>
                          </a:solidFill>
                          <a:latin typeface="Cambria Math" panose="02040503050406030204" pitchFamily="18" charset="0"/>
                        </a:rPr>
                        <m:t>)</m:t>
                      </m:r>
                    </m:oMath>
                  </m:oMathPara>
                </a14:m>
                <a:endParaRPr lang="en-US" altLang="zh-CN" sz="2100" dirty="0">
                  <a:solidFill>
                    <a:schemeClr val="bg1"/>
                  </a:solidFill>
                </a:endParaRPr>
              </a:p>
              <a:p>
                <a:pPr marL="342900" indent="-342900" eaLnBrk="0" hangingPunct="0">
                  <a:buFont typeface="Arial" panose="020B0604020202020204" pitchFamily="34" charset="0"/>
                  <a:buChar char="•"/>
                </a:pPr>
                <a:r>
                  <a:rPr lang="zh-CN" altLang="en-US" sz="2100" dirty="0">
                    <a:solidFill>
                      <a:schemeClr val="bg1"/>
                    </a:solidFill>
                  </a:rPr>
                  <a:t>辛甫生</a:t>
                </a:r>
                <a:r>
                  <a:rPr lang="en-US" altLang="zh-CN" sz="2100" dirty="0">
                    <a:solidFill>
                      <a:schemeClr val="bg1"/>
                    </a:solidFill>
                  </a:rPr>
                  <a:t>(Simpson)</a:t>
                </a:r>
                <a:r>
                  <a:rPr lang="zh-CN" altLang="en-US" sz="2100" dirty="0">
                    <a:solidFill>
                      <a:schemeClr val="bg1"/>
                    </a:solidFill>
                  </a:rPr>
                  <a:t>公式：</a:t>
                </a:r>
                <a:endParaRPr lang="en-US" altLang="zh-CN" sz="2100" dirty="0">
                  <a:solidFill>
                    <a:schemeClr val="bg1"/>
                  </a:solidFill>
                </a:endParaRPr>
              </a:p>
              <a:p>
                <a:pPr eaLnBrk="0" hangingPunct="0"/>
                <a14:m>
                  <m:oMathPara xmlns:m="http://schemas.openxmlformats.org/officeDocument/2006/math">
                    <m:oMathParaPr>
                      <m:jc m:val="centerGroup"/>
                    </m:oMathParaPr>
                    <m:oMath xmlns:m="http://schemas.openxmlformats.org/officeDocument/2006/math">
                      <m:nary>
                        <m:naryPr>
                          <m:ctrlPr>
                            <a:rPr lang="zh-CN" altLang="en-US" sz="2100" i="1">
                              <a:solidFill>
                                <a:schemeClr val="bg1"/>
                              </a:solidFill>
                              <a:latin typeface="Cambria Math" panose="02040503050406030204" pitchFamily="18" charset="0"/>
                            </a:rPr>
                          </m:ctrlPr>
                        </m:naryPr>
                        <m:sub>
                          <m:r>
                            <m:rPr>
                              <m:brk m:alnAt="23"/>
                            </m:rPr>
                            <a:rPr lang="en-US" altLang="zh-CN" sz="2100" i="1">
                              <a:solidFill>
                                <a:schemeClr val="bg1"/>
                              </a:solidFill>
                              <a:latin typeface="Cambria Math" panose="02040503050406030204" pitchFamily="18" charset="0"/>
                            </a:rPr>
                            <m:t>𝑎</m:t>
                          </m:r>
                        </m:sub>
                        <m:sup>
                          <m:r>
                            <a:rPr lang="en-US" altLang="zh-CN" sz="2100" i="1">
                              <a:solidFill>
                                <a:schemeClr val="bg1"/>
                              </a:solidFill>
                              <a:latin typeface="Cambria Math" panose="02040503050406030204" pitchFamily="18" charset="0"/>
                            </a:rPr>
                            <m:t>𝑏</m:t>
                          </m:r>
                        </m:sup>
                        <m:e>
                          <m:r>
                            <a:rPr lang="en-US" altLang="zh-CN" sz="2100" i="1">
                              <a:solidFill>
                                <a:schemeClr val="bg1"/>
                              </a:solidFill>
                              <a:latin typeface="Cambria Math" panose="02040503050406030204" pitchFamily="18" charset="0"/>
                            </a:rPr>
                            <m:t>𝑓</m:t>
                          </m:r>
                          <m:d>
                            <m:dPr>
                              <m:ctrlPr>
                                <a:rPr lang="en-US" altLang="zh-CN" sz="2100" i="1">
                                  <a:solidFill>
                                    <a:schemeClr val="bg1"/>
                                  </a:solidFill>
                                  <a:latin typeface="Cambria Math" panose="02040503050406030204" pitchFamily="18" charset="0"/>
                                </a:rPr>
                              </m:ctrlPr>
                            </m:dPr>
                            <m:e>
                              <m:r>
                                <a:rPr lang="en-US" altLang="zh-CN" sz="2100" i="1">
                                  <a:solidFill>
                                    <a:schemeClr val="bg1"/>
                                  </a:solidFill>
                                  <a:latin typeface="Cambria Math" panose="02040503050406030204" pitchFamily="18" charset="0"/>
                                </a:rPr>
                                <m:t>𝑥</m:t>
                              </m:r>
                            </m:e>
                          </m:d>
                          <m:r>
                            <a:rPr lang="en-US" altLang="zh-CN" sz="2100" i="1">
                              <a:solidFill>
                                <a:schemeClr val="bg1"/>
                              </a:solidFill>
                              <a:latin typeface="Cambria Math" panose="02040503050406030204" pitchFamily="18" charset="0"/>
                            </a:rPr>
                            <m:t>𝑑𝑥</m:t>
                          </m:r>
                        </m:e>
                      </m:nary>
                      <m:r>
                        <a:rPr lang="en-US" altLang="zh-CN" sz="2100" i="1">
                          <a:solidFill>
                            <a:schemeClr val="bg1"/>
                          </a:solidFill>
                          <a:latin typeface="Cambria Math" panose="02040503050406030204" pitchFamily="18" charset="0"/>
                          <a:ea typeface="Cambria Math" panose="02040503050406030204" pitchFamily="18" charset="0"/>
                        </a:rPr>
                        <m:t>≈</m:t>
                      </m:r>
                      <m:f>
                        <m:fPr>
                          <m:ctrlPr>
                            <a:rPr lang="en-US" altLang="zh-CN" sz="2100" i="1">
                              <a:solidFill>
                                <a:schemeClr val="bg1"/>
                              </a:solidFill>
                              <a:latin typeface="Cambria Math" panose="02040503050406030204" pitchFamily="18" charset="0"/>
                            </a:rPr>
                          </m:ctrlPr>
                        </m:fPr>
                        <m:num>
                          <m:r>
                            <a:rPr lang="en-US" altLang="zh-CN" sz="2100" i="1">
                              <a:solidFill>
                                <a:schemeClr val="bg1"/>
                              </a:solidFill>
                              <a:latin typeface="Cambria Math" panose="02040503050406030204" pitchFamily="18" charset="0"/>
                            </a:rPr>
                            <m:t>𝑓</m:t>
                          </m:r>
                          <m:d>
                            <m:dPr>
                              <m:ctrlPr>
                                <a:rPr lang="en-US" altLang="zh-CN" sz="2100" i="1">
                                  <a:solidFill>
                                    <a:schemeClr val="bg1"/>
                                  </a:solidFill>
                                  <a:latin typeface="Cambria Math" panose="02040503050406030204" pitchFamily="18" charset="0"/>
                                </a:rPr>
                              </m:ctrlPr>
                            </m:dPr>
                            <m:e>
                              <m:r>
                                <a:rPr lang="en-US" altLang="zh-CN" sz="2100" i="1">
                                  <a:solidFill>
                                    <a:schemeClr val="bg1"/>
                                  </a:solidFill>
                                  <a:latin typeface="Cambria Math" panose="02040503050406030204" pitchFamily="18" charset="0"/>
                                </a:rPr>
                                <m:t>𝑎</m:t>
                              </m:r>
                            </m:e>
                          </m:d>
                          <m:r>
                            <a:rPr lang="en-US" altLang="zh-CN" sz="2100" i="1">
                              <a:solidFill>
                                <a:schemeClr val="bg1"/>
                              </a:solidFill>
                              <a:latin typeface="Cambria Math" panose="02040503050406030204" pitchFamily="18" charset="0"/>
                            </a:rPr>
                            <m:t>+</m:t>
                          </m:r>
                          <m:r>
                            <a:rPr lang="en-US" altLang="zh-CN" sz="2100" i="1">
                              <a:solidFill>
                                <a:schemeClr val="bg1"/>
                              </a:solidFill>
                              <a:latin typeface="Cambria Math" panose="02040503050406030204" pitchFamily="18" charset="0"/>
                            </a:rPr>
                            <m:t>4</m:t>
                          </m:r>
                          <m:r>
                            <a:rPr lang="en-US" altLang="zh-CN" sz="2100" i="1">
                              <a:solidFill>
                                <a:schemeClr val="bg1"/>
                              </a:solidFill>
                              <a:latin typeface="Cambria Math" panose="02040503050406030204" pitchFamily="18" charset="0"/>
                            </a:rPr>
                            <m:t>𝑓</m:t>
                          </m:r>
                          <m:d>
                            <m:dPr>
                              <m:ctrlPr>
                                <a:rPr lang="en-US" altLang="zh-CN" sz="2100" i="1">
                                  <a:solidFill>
                                    <a:schemeClr val="bg1"/>
                                  </a:solidFill>
                                  <a:latin typeface="Cambria Math" panose="02040503050406030204" pitchFamily="18" charset="0"/>
                                </a:rPr>
                              </m:ctrlPr>
                            </m:dPr>
                            <m:e>
                              <m:f>
                                <m:fPr>
                                  <m:ctrlPr>
                                    <a:rPr lang="en-US" altLang="zh-CN" sz="2100" i="1">
                                      <a:solidFill>
                                        <a:schemeClr val="bg1"/>
                                      </a:solidFill>
                                      <a:latin typeface="Cambria Math" panose="02040503050406030204" pitchFamily="18" charset="0"/>
                                    </a:rPr>
                                  </m:ctrlPr>
                                </m:fPr>
                                <m:num>
                                  <m:r>
                                    <a:rPr lang="en-US" altLang="zh-CN" sz="2100" i="1">
                                      <a:solidFill>
                                        <a:schemeClr val="bg1"/>
                                      </a:solidFill>
                                      <a:latin typeface="Cambria Math" panose="02040503050406030204" pitchFamily="18" charset="0"/>
                                    </a:rPr>
                                    <m:t>𝑎</m:t>
                                  </m:r>
                                  <m:r>
                                    <a:rPr lang="en-US" altLang="zh-CN" sz="2100" i="1">
                                      <a:solidFill>
                                        <a:schemeClr val="bg1"/>
                                      </a:solidFill>
                                      <a:latin typeface="Cambria Math" panose="02040503050406030204" pitchFamily="18" charset="0"/>
                                    </a:rPr>
                                    <m:t>+</m:t>
                                  </m:r>
                                  <m:r>
                                    <a:rPr lang="en-US" altLang="zh-CN" sz="2100" i="1">
                                      <a:solidFill>
                                        <a:schemeClr val="bg1"/>
                                      </a:solidFill>
                                      <a:latin typeface="Cambria Math" panose="02040503050406030204" pitchFamily="18" charset="0"/>
                                    </a:rPr>
                                    <m:t>𝑏</m:t>
                                  </m:r>
                                </m:num>
                                <m:den>
                                  <m:r>
                                    <a:rPr lang="en-US" altLang="zh-CN" sz="2100" i="1">
                                      <a:solidFill>
                                        <a:schemeClr val="bg1"/>
                                      </a:solidFill>
                                      <a:latin typeface="Cambria Math" panose="02040503050406030204" pitchFamily="18" charset="0"/>
                                    </a:rPr>
                                    <m:t>2</m:t>
                                  </m:r>
                                </m:den>
                              </m:f>
                            </m:e>
                          </m:d>
                          <m:r>
                            <a:rPr lang="en-US" altLang="zh-CN" sz="2100" i="1">
                              <a:solidFill>
                                <a:schemeClr val="bg1"/>
                              </a:solidFill>
                              <a:latin typeface="Cambria Math" panose="02040503050406030204" pitchFamily="18" charset="0"/>
                            </a:rPr>
                            <m:t>+</m:t>
                          </m:r>
                          <m:r>
                            <a:rPr lang="en-US" altLang="zh-CN" sz="2100" i="1">
                              <a:solidFill>
                                <a:schemeClr val="bg1"/>
                              </a:solidFill>
                              <a:latin typeface="Cambria Math" panose="02040503050406030204" pitchFamily="18" charset="0"/>
                            </a:rPr>
                            <m:t>𝑓</m:t>
                          </m:r>
                          <m:d>
                            <m:dPr>
                              <m:ctrlPr>
                                <a:rPr lang="en-US" altLang="zh-CN" sz="2100" i="1">
                                  <a:solidFill>
                                    <a:schemeClr val="bg1"/>
                                  </a:solidFill>
                                  <a:latin typeface="Cambria Math" panose="02040503050406030204" pitchFamily="18" charset="0"/>
                                </a:rPr>
                              </m:ctrlPr>
                            </m:dPr>
                            <m:e>
                              <m:r>
                                <a:rPr lang="en-US" altLang="zh-CN" sz="2100" i="1">
                                  <a:solidFill>
                                    <a:schemeClr val="bg1"/>
                                  </a:solidFill>
                                  <a:latin typeface="Cambria Math" panose="02040503050406030204" pitchFamily="18" charset="0"/>
                                </a:rPr>
                                <m:t>𝑏</m:t>
                              </m:r>
                            </m:e>
                          </m:d>
                        </m:num>
                        <m:den>
                          <m:r>
                            <a:rPr lang="en-US" altLang="zh-CN" sz="2100" i="1">
                              <a:solidFill>
                                <a:schemeClr val="bg1"/>
                              </a:solidFill>
                              <a:latin typeface="Cambria Math" panose="02040503050406030204" pitchFamily="18" charset="0"/>
                            </a:rPr>
                            <m:t>6</m:t>
                          </m:r>
                        </m:den>
                      </m:f>
                      <m:r>
                        <a:rPr lang="en-US" altLang="zh-CN" sz="2100" i="1">
                          <a:solidFill>
                            <a:schemeClr val="bg1"/>
                          </a:solidFill>
                          <a:latin typeface="Cambria Math" panose="02040503050406030204" pitchFamily="18" charset="0"/>
                        </a:rPr>
                        <m:t>(</m:t>
                      </m:r>
                      <m:r>
                        <a:rPr lang="en-US" altLang="zh-CN" sz="2100" i="1">
                          <a:solidFill>
                            <a:schemeClr val="bg1"/>
                          </a:solidFill>
                          <a:latin typeface="Cambria Math" panose="02040503050406030204" pitchFamily="18" charset="0"/>
                        </a:rPr>
                        <m:t>𝑏</m:t>
                      </m:r>
                      <m:r>
                        <a:rPr lang="en-US" altLang="zh-CN" sz="2100" i="1">
                          <a:solidFill>
                            <a:schemeClr val="bg1"/>
                          </a:solidFill>
                          <a:latin typeface="Cambria Math" panose="02040503050406030204" pitchFamily="18" charset="0"/>
                        </a:rPr>
                        <m:t>−</m:t>
                      </m:r>
                      <m:r>
                        <a:rPr lang="en-US" altLang="zh-CN" sz="2100" i="1">
                          <a:solidFill>
                            <a:schemeClr val="bg1"/>
                          </a:solidFill>
                          <a:latin typeface="Cambria Math" panose="02040503050406030204" pitchFamily="18" charset="0"/>
                        </a:rPr>
                        <m:t>𝑎</m:t>
                      </m:r>
                      <m:r>
                        <a:rPr lang="en-US" altLang="zh-CN" sz="2100" i="1">
                          <a:solidFill>
                            <a:schemeClr val="bg1"/>
                          </a:solidFill>
                          <a:latin typeface="Cambria Math" panose="02040503050406030204" pitchFamily="18" charset="0"/>
                        </a:rPr>
                        <m:t>)</m:t>
                      </m:r>
                    </m:oMath>
                  </m:oMathPara>
                </a14:m>
                <a:endParaRPr lang="zh-CN" altLang="en-US" sz="2100" dirty="0">
                  <a:solidFill>
                    <a:schemeClr val="bg1"/>
                  </a:solidFill>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343011" y="1771695"/>
                <a:ext cx="8686692" cy="4124847"/>
              </a:xfrm>
              <a:prstGeom prst="rect">
                <a:avLst/>
              </a:prstGeom>
              <a:blipFill>
                <a:blip r:embed="rId2"/>
                <a:stretch>
                  <a:fillRect l="-842" t="-1036"/>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40777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fade">
                                      <p:cBhvr>
                                        <p:cTn id="18" dur="1000"/>
                                        <p:tgtEl>
                                          <p:spTgt spid="25">
                                            <p:txEl>
                                              <p:pRg st="0" end="0"/>
                                            </p:txEl>
                                          </p:spTgt>
                                        </p:tgtEl>
                                      </p:cBhvr>
                                    </p:animEffect>
                                    <p:anim calcmode="lin" valueType="num">
                                      <p:cBhvr>
                                        <p:cTn id="19"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5">
                                            <p:txEl>
                                              <p:pRg st="2" end="2"/>
                                            </p:txEl>
                                          </p:spTgt>
                                        </p:tgtEl>
                                        <p:attrNameLst>
                                          <p:attrName>style.visibility</p:attrName>
                                        </p:attrNameLst>
                                      </p:cBhvr>
                                      <p:to>
                                        <p:strVal val="visible"/>
                                      </p:to>
                                    </p:set>
                                    <p:animEffect transition="in" filter="fade">
                                      <p:cBhvr>
                                        <p:cTn id="29" dur="1000"/>
                                        <p:tgtEl>
                                          <p:spTgt spid="25">
                                            <p:txEl>
                                              <p:pRg st="2" end="2"/>
                                            </p:txEl>
                                          </p:spTgt>
                                        </p:tgtEl>
                                      </p:cBhvr>
                                    </p:animEffect>
                                    <p:anim calcmode="lin" valueType="num">
                                      <p:cBhvr>
                                        <p:cTn id="30" dur="1000" fill="hold"/>
                                        <p:tgtEl>
                                          <p:spTgt spid="25">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2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5">
                                            <p:txEl>
                                              <p:pRg st="4" end="4"/>
                                            </p:txEl>
                                          </p:spTgt>
                                        </p:tgtEl>
                                        <p:attrNameLst>
                                          <p:attrName>style.visibility</p:attrName>
                                        </p:attrNameLst>
                                      </p:cBhvr>
                                      <p:to>
                                        <p:strVal val="visible"/>
                                      </p:to>
                                    </p:set>
                                    <p:animEffect transition="in" filter="fade">
                                      <p:cBhvr>
                                        <p:cTn id="40" dur="1000"/>
                                        <p:tgtEl>
                                          <p:spTgt spid="25">
                                            <p:txEl>
                                              <p:pRg st="4" end="4"/>
                                            </p:txEl>
                                          </p:spTgt>
                                        </p:tgtEl>
                                      </p:cBhvr>
                                    </p:animEffect>
                                    <p:anim calcmode="lin" valueType="num">
                                      <p:cBhvr>
                                        <p:cTn id="41" dur="1000" fill="hold"/>
                                        <p:tgtEl>
                                          <p:spTgt spid="25">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2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25">
                                            <p:txEl>
                                              <p:pRg st="6" end="6"/>
                                            </p:txEl>
                                          </p:spTgt>
                                        </p:tgtEl>
                                        <p:attrNameLst>
                                          <p:attrName>style.visibility</p:attrName>
                                        </p:attrNameLst>
                                      </p:cBhvr>
                                      <p:to>
                                        <p:strVal val="visible"/>
                                      </p:to>
                                    </p:set>
                                    <p:animEffect transition="in" filter="fade">
                                      <p:cBhvr>
                                        <p:cTn id="51" dur="1000"/>
                                        <p:tgtEl>
                                          <p:spTgt spid="25">
                                            <p:txEl>
                                              <p:pRg st="6" end="6"/>
                                            </p:txEl>
                                          </p:spTgt>
                                        </p:tgtEl>
                                      </p:cBhvr>
                                    </p:animEffect>
                                    <p:anim calcmode="lin" valueType="num">
                                      <p:cBhvr>
                                        <p:cTn id="52" dur="1000" fill="hold"/>
                                        <p:tgtEl>
                                          <p:spTgt spid="25">
                                            <p:txEl>
                                              <p:pRg st="6" end="6"/>
                                            </p:txEl>
                                          </p:spTgt>
                                        </p:tgtEl>
                                        <p:attrNameLst>
                                          <p:attrName>ppt_x</p:attrName>
                                        </p:attrNameLst>
                                      </p:cBhvr>
                                      <p:tavLst>
                                        <p:tav tm="0">
                                          <p:val>
                                            <p:strVal val="#ppt_x"/>
                                          </p:val>
                                        </p:tav>
                                        <p:tav tm="100000">
                                          <p:val>
                                            <p:strVal val="#ppt_x"/>
                                          </p:val>
                                        </p:tav>
                                      </p:tavLst>
                                    </p:anim>
                                    <p:anim calcmode="lin" valueType="num">
                                      <p:cBhvr>
                                        <p:cTn id="53" dur="1000" fill="hold"/>
                                        <p:tgtEl>
                                          <p:spTgt spid="2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5" name="文本框 24"/>
              <p:cNvSpPr txBox="1"/>
              <p:nvPr/>
            </p:nvSpPr>
            <p:spPr bwMode="auto">
              <a:xfrm>
                <a:off x="400040" y="381080"/>
                <a:ext cx="8686692" cy="6827382"/>
              </a:xfrm>
              <a:prstGeom prst="rect">
                <a:avLst/>
              </a:prstGeom>
              <a:noFill/>
              <a:ln>
                <a:noFill/>
              </a:ln>
            </p:spPr>
            <p:txBody>
              <a:bodyPr wrap="square" rtlCol="0">
                <a:spAutoFit/>
              </a:bodyPr>
              <a:lstStyle/>
              <a:p>
                <a:pPr eaLnBrk="0" hangingPunct="0">
                  <a:buFontTx/>
                  <a:buNone/>
                </a:pPr>
                <a:r>
                  <a:rPr lang="en-US" altLang="zh-CN" sz="32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4.3 </a:t>
                </a:r>
                <a:r>
                  <a:rPr lang="zh-CN" altLang="en-US" sz="32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勒让德多项式    </a:t>
                </a:r>
                <a:endParaRPr lang="en-US" altLang="zh-CN" sz="32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14:m>
                  <m:oMathPara xmlns:m="http://schemas.openxmlformats.org/officeDocument/2006/math">
                    <m:oMathParaPr>
                      <m:jc m:val="centerGroup"/>
                    </m:oMathParaPr>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b>
                      </m:sSub>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num>
                        <m:den>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den>
                      </m:f>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𝜑</m:t>
                          </m:r>
                        </m:e>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up>
                      </m:sSup>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num>
                        <m:den>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den>
                      </m:f>
                      <m:f>
                        <m:f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m:t>
                              </m:r>
                            </m:e>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p>
                          </m:sSup>
                        </m:num>
                        <m:den>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e>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p>
                          </m:sSup>
                        </m:den>
                      </m:f>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e>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p>
                      </m:s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oMath>
                  </m:oMathPara>
                </a14:m>
                <a:endParaRPr lang="en-US" altLang="zh-CN" sz="24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容易得到勒让德多项式的如下性质：</a:t>
                </a: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4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性质</a:t>
                </a:r>
                <a:r>
                  <a:rPr lang="en-US" altLang="zh-CN" sz="24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1</a:t>
                </a:r>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  </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（奇偶性）</a:t>
                </a:r>
                <a:r>
                  <a:rPr lang="en-US" altLang="zh-CN" sz="2400" i="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n</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次勒让德多项式</a:t>
                </a:r>
                <a14:m>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b>
                    </m:sSub>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的函数的奇偶性与</a:t>
                </a:r>
                <a:r>
                  <a:rPr lang="en-US" altLang="zh-CN" sz="2400" i="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n</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的数的奇偶性相同。即</a:t>
                </a:r>
                <a:r>
                  <a:rPr lang="en-US" altLang="zh-CN" sz="2400" i="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n</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为奇数时，</a:t>
                </a:r>
                <a14:m>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b>
                    </m:sSub>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是奇函数；</a:t>
                </a:r>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n</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为偶数时，</a:t>
                </a:r>
                <a14:m>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b>
                    </m:sSub>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是偶函数。</a:t>
                </a: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4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性质</a:t>
                </a:r>
                <a:r>
                  <a:rPr lang="en-US" altLang="zh-CN" sz="24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2    </a:t>
                </a:r>
                <a:r>
                  <a:rPr lang="en-US" altLang="zh-CN" sz="2400" i="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n</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次勒让德多项式的零点都是单根</a:t>
                </a:r>
                <a:r>
                  <a:rPr lang="zh-CN" altLang="en-US" sz="24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按</a:t>
                </a:r>
                <a:r>
                  <a:rPr lang="zh-CN" altLang="en-US" sz="24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原点</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对称地分布在区间</a:t>
                </a:r>
                <a14:m>
                  <m:oMath xmlns:m="http://schemas.openxmlformats.org/officeDocument/2006/math">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−1,1</m:t>
                        </m:r>
                      </m:e>
                    </m:d>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内部。</a:t>
                </a: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4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性质</a:t>
                </a:r>
                <a:r>
                  <a:rPr lang="en-US" altLang="zh-CN" sz="24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3  </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（正交性）</a:t>
                </a:r>
                <a:r>
                  <a:rPr lang="en-US" altLang="zh-CN" sz="2400" i="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n</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次勒让德多项式的零</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点是</a:t>
                </a:r>
                <a:r>
                  <a:rPr lang="en-US" altLang="zh-CN" sz="2400" i="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n</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个节点的高斯公式的高斯点，即</a:t>
                </a:r>
                <a:r>
                  <a:rPr lang="en-US" altLang="zh-CN" sz="2400" i="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n</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次</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勒让德多项式必与次数低于</a:t>
                </a:r>
                <a:r>
                  <a:rPr lang="en-US" altLang="zh-CN" sz="2400" i="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n</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次的多项式在区间</a:t>
                </a:r>
                <a14:m>
                  <m:oMath xmlns:m="http://schemas.openxmlformats.org/officeDocument/2006/math">
                    <m:r>
                      <a:rPr lang="en-US" altLang="zh-CN" sz="240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−1,1]</m:t>
                    </m:r>
                    <m: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上</m:t>
                    </m:r>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正交。从而不同次数的勒让德多项式两两正交。</a:t>
                </a: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4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性质</a:t>
                </a:r>
                <a:r>
                  <a:rPr lang="en-US" altLang="zh-CN" sz="24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4     </a:t>
                </a:r>
                <a:r>
                  <a:rPr lang="en-US" altLang="zh-CN" sz="2400" i="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n</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次勒让德多项式</a:t>
                </a:r>
                <a14:m>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b>
                    </m:sSub>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oMath>
                </a14:m>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最高次项系数为</a:t>
                </a:r>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1)</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满足</a:t>
                </a: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14:m>
                  <m:oMathPara xmlns:m="http://schemas.openxmlformats.org/officeDocument/2006/math">
                    <m:oMathParaPr>
                      <m:jc m:val="centerGroup"/>
                    </m:oMathParaPr>
                    <m:oMath xmlns:m="http://schemas.openxmlformats.org/officeDocument/2006/math">
                      <m:nary>
                        <m:naryPr>
                          <m:ctrlPr>
                            <a:rPr lang="zh-CN" altLang="en-US"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sSubSup>
                            <m:sSubSup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SupPr>
                            <m:e>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b>
                            <m:sup>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bSup>
                          <m:d>
                            <m:d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e>
                      </m:nary>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nary>
                        <m:nary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sSup>
                            <m:sSup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p>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p>
                          </m:sSup>
                          <m:sSub>
                            <m:sSub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b>
                          </m:sSub>
                          <m:d>
                            <m:d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e>
                      </m:nary>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sSup>
                            <m:sSup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e>
                            <m:sup>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sSup>
                          <m:sSup>
                            <m:sSup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e>
                            <m:sup>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4</m:t>
                              </m:r>
                            </m:sup>
                          </m:sSup>
                        </m:num>
                        <m:den>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Sup>
                            <m:sSup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d>
                                <m:d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e>
                              </m:d>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e>
                            <m:sup>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p>
                        </m:den>
                      </m:f>
                      <m:r>
                        <a:rPr lang="en-US" altLang="zh-CN" sz="2400"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oMath>
                  </m:oMathPara>
                </a14:m>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400"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性质</a:t>
                </a:r>
                <a:r>
                  <a:rPr lang="en-US" altLang="zh-CN" sz="2400"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5   </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（递推关系）</a:t>
                </a:r>
                <a14:m>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b>
                    </m:sSub>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e>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p>
                      </m:num>
                      <m:den>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4</m:t>
                        </m:r>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e>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den>
                    </m:f>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b="0" i="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oMath>
                </a14:m>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400040" y="381080"/>
                <a:ext cx="8686692" cy="6827382"/>
              </a:xfrm>
              <a:prstGeom prst="rect">
                <a:avLst/>
              </a:prstGeom>
              <a:blipFill>
                <a:blip r:embed="rId2"/>
                <a:stretch>
                  <a:fillRect l="-1825" t="-1340"/>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89811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5">
                                            <p:txEl>
                                              <p:pRg st="0" end="0"/>
                                            </p:txEl>
                                          </p:spTgt>
                                        </p:tgtEl>
                                        <p:attrNameLst>
                                          <p:attrName>style.visibility</p:attrName>
                                        </p:attrNameLst>
                                      </p:cBhvr>
                                      <p:to>
                                        <p:strVal val="visible"/>
                                      </p:to>
                                    </p:set>
                                    <p:animEffect transition="in" filter="fade">
                                      <p:cBhvr>
                                        <p:cTn id="14" dur="500"/>
                                        <p:tgtEl>
                                          <p:spTgt spid="2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animEffect transition="in" filter="fade">
                                      <p:cBhvr>
                                        <p:cTn id="19" dur="500"/>
                                        <p:tgtEl>
                                          <p:spTgt spid="2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
                                            <p:txEl>
                                              <p:pRg st="3" end="3"/>
                                            </p:txEl>
                                          </p:spTgt>
                                        </p:tgtEl>
                                        <p:attrNameLst>
                                          <p:attrName>style.visibility</p:attrName>
                                        </p:attrNameLst>
                                      </p:cBhvr>
                                      <p:to>
                                        <p:strVal val="visible"/>
                                      </p:to>
                                    </p:set>
                                    <p:animEffect transition="in" filter="fade">
                                      <p:cBhvr>
                                        <p:cTn id="29" dur="500"/>
                                        <p:tgtEl>
                                          <p:spTgt spid="2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xEl>
                                              <p:pRg st="4" end="4"/>
                                            </p:txEl>
                                          </p:spTgt>
                                        </p:tgtEl>
                                        <p:attrNameLst>
                                          <p:attrName>style.visibility</p:attrName>
                                        </p:attrNameLst>
                                      </p:cBhvr>
                                      <p:to>
                                        <p:strVal val="visible"/>
                                      </p:to>
                                    </p:set>
                                    <p:animEffect transition="in" filter="fade">
                                      <p:cBhvr>
                                        <p:cTn id="34" dur="500"/>
                                        <p:tgtEl>
                                          <p:spTgt spid="2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xEl>
                                              <p:pRg st="5" end="5"/>
                                            </p:txEl>
                                          </p:spTgt>
                                        </p:tgtEl>
                                        <p:attrNameLst>
                                          <p:attrName>style.visibility</p:attrName>
                                        </p:attrNameLst>
                                      </p:cBhvr>
                                      <p:to>
                                        <p:strVal val="visible"/>
                                      </p:to>
                                    </p:set>
                                    <p:animEffect transition="in" filter="fade">
                                      <p:cBhvr>
                                        <p:cTn id="39" dur="500"/>
                                        <p:tgtEl>
                                          <p:spTgt spid="25">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
                                            <p:txEl>
                                              <p:pRg st="6" end="6"/>
                                            </p:txEl>
                                          </p:spTgt>
                                        </p:tgtEl>
                                        <p:attrNameLst>
                                          <p:attrName>style.visibility</p:attrName>
                                        </p:attrNameLst>
                                      </p:cBhvr>
                                      <p:to>
                                        <p:strVal val="visible"/>
                                      </p:to>
                                    </p:set>
                                    <p:animEffect transition="in" filter="fade">
                                      <p:cBhvr>
                                        <p:cTn id="44" dur="500"/>
                                        <p:tgtEl>
                                          <p:spTgt spid="25">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5">
                                            <p:txEl>
                                              <p:pRg st="7" end="7"/>
                                            </p:txEl>
                                          </p:spTgt>
                                        </p:tgtEl>
                                        <p:attrNameLst>
                                          <p:attrName>style.visibility</p:attrName>
                                        </p:attrNameLst>
                                      </p:cBhvr>
                                      <p:to>
                                        <p:strVal val="visible"/>
                                      </p:to>
                                    </p:set>
                                    <p:animEffect transition="in" filter="fade">
                                      <p:cBhvr>
                                        <p:cTn id="49" dur="500"/>
                                        <p:tgtEl>
                                          <p:spTgt spid="25">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5">
                                            <p:txEl>
                                              <p:pRg st="8" end="8"/>
                                            </p:txEl>
                                          </p:spTgt>
                                        </p:tgtEl>
                                        <p:attrNameLst>
                                          <p:attrName>style.visibility</p:attrName>
                                        </p:attrNameLst>
                                      </p:cBhvr>
                                      <p:to>
                                        <p:strVal val="visible"/>
                                      </p:to>
                                    </p:set>
                                    <p:animEffect transition="in" filter="fade">
                                      <p:cBhvr>
                                        <p:cTn id="54" dur="500"/>
                                        <p:tgtEl>
                                          <p:spTgt spid="2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5" name="文本框 24"/>
              <p:cNvSpPr txBox="1"/>
              <p:nvPr/>
            </p:nvSpPr>
            <p:spPr bwMode="auto">
              <a:xfrm>
                <a:off x="400040" y="381080"/>
                <a:ext cx="8686692" cy="6596229"/>
              </a:xfrm>
              <a:prstGeom prst="rect">
                <a:avLst/>
              </a:prstGeom>
              <a:noFill/>
              <a:ln>
                <a:noFill/>
              </a:ln>
            </p:spPr>
            <p:txBody>
              <a:bodyPr wrap="square" rtlCol="0">
                <a:spAutoFit/>
              </a:bodyPr>
              <a:lstStyle/>
              <a:p>
                <a:pPr eaLnBrk="0" hangingPunct="0">
                  <a:buFontTx/>
                  <a:buNone/>
                </a:pPr>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4.3 </a:t>
                </a:r>
                <a:r>
                  <a:rPr lang="zh-CN" altLang="en-US" sz="24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勒让德多项式</a:t>
                </a:r>
                <a:endParaRPr lang="en-US" altLang="zh-CN" sz="24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4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性质</a:t>
                </a:r>
                <a:r>
                  <a:rPr lang="en-US" altLang="zh-CN" sz="24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5</a:t>
                </a:r>
                <a:r>
                  <a:rPr lang="zh-CN" altLang="en-US" sz="24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的证明：</a:t>
                </a:r>
                <a14:m>
                  <m:oMath xmlns:m="http://schemas.openxmlformats.org/officeDocument/2006/math">
                    <m:sSub>
                      <m:sSubPr>
                        <m:ctrlP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d>
                      <m:dPr>
                        <m:ctrlP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sSub>
                      <m:sSubPr>
                        <m:ctrlP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b>
                    </m:sSub>
                    <m:d>
                      <m:dPr>
                        <m:ctrlP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sSup>
                          <m:sSupPr>
                            <m:ctrlP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e>
                          <m:sup>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p>
                      </m:num>
                      <m:den>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4</m:t>
                        </m:r>
                        <m:sSup>
                          <m:sSupPr>
                            <m:ctrlP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e>
                          <m:sup>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p>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den>
                    </m:f>
                    <m:sSub>
                      <m:sSubPr>
                        <m:ctrlP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4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oMath>
                </a14:m>
                <a:endParaRPr lang="en-US" altLang="zh-CN" sz="24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证明：由于</a:t>
                </a:r>
                <a14:m>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b>
                    </m:sSub>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是最高次项系数为</a:t>
                </a:r>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1</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的多项式，且要么是奇函数，要么是偶函数，</a:t>
                </a: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则</a:t>
                </a:r>
                <a14:m>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b>
                    </m:sSub>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至多是</a:t>
                </a:r>
                <a14:m>
                  <m:oMath xmlns:m="http://schemas.openxmlformats.org/officeDocument/2006/math">
                    <m:r>
                      <a:rPr lang="en-US" altLang="zh-CN" sz="2400"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dirty="0"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次多项式，不妨令</a:t>
                </a: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14:m>
                  <m:oMathPara xmlns:m="http://schemas.openxmlformats.org/officeDocument/2006/math">
                    <m:oMathParaPr>
                      <m:jc m:val="centerGroup"/>
                    </m:oMathParaPr>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b>
                      </m:sSub>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nary>
                        <m:naryPr>
                          <m:chr m:val="∑"/>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𝑎</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m:rPr>
                              <m:nor/>
                            </m:rP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m:t> </m:t>
                          </m:r>
                        </m:e>
                      </m:nary>
                    </m:oMath>
                  </m:oMathPara>
                </a14:m>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把上式两边分别乘</a:t>
                </a:r>
                <a14:m>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𝑚</m:t>
                        </m:r>
                      </m:sub>
                    </m:s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 (</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𝑚</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=0,1,⋯,</m:t>
                    </m:r>
                    <m: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−2)</m:t>
                    </m:r>
                  </m:oMath>
                </a14:m>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然后在</a:t>
                </a:r>
                <a14:m>
                  <m:oMath xmlns:m="http://schemas.openxmlformats.org/officeDocument/2006/math">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[−1,1]</m:t>
                    </m:r>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上积分，利用勒让德多项式的正交性</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可</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得，</a:t>
                </a:r>
                <a14:m>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𝑎</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𝑚</m:t>
                        </m:r>
                      </m:sub>
                    </m:s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𝑚</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oMath>
                </a14:m>
                <a:r>
                  <a:rPr lang="en-US" altLang="zh-CN" sz="2400" dirty="0">
                    <a:solidFill>
                      <a:schemeClr val="bg1"/>
                    </a:solidFill>
                    <a:ea typeface="全新硬笔行书简" panose="02010600040101010101" pitchFamily="2" charset="-122"/>
                    <a:cs typeface="Times New Roman" panose="02020603050405020304" pitchFamily="18" charset="0"/>
                    <a:sym typeface="+mn-ea"/>
                  </a:rPr>
                  <a:t> </a:t>
                </a:r>
                <a14:m>
                  <m:oMath xmlns:m="http://schemas.openxmlformats.org/officeDocument/2006/math">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0,1,</m:t>
                    </m:r>
                    <m: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−2</m:t>
                    </m:r>
                  </m:oMath>
                </a14:m>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 </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即：</a:t>
                </a: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14:m>
                  <m:oMathPara xmlns:m="http://schemas.openxmlformats.org/officeDocument/2006/math">
                    <m:oMathParaPr>
                      <m:jc m:val="centerGroup"/>
                    </m:oMathParaPr>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b>
                      </m:sSub>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𝑎</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oMath>
                  </m:oMathPara>
                </a14:m>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再将上式两边乘以</a:t>
                </a:r>
                <a14:m>
                  <m:oMath xmlns:m="http://schemas.openxmlformats.org/officeDocument/2006/math">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sSup>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积分</a:t>
                </a:r>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可得：</a:t>
                </a: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14:m>
                  <m:oMathPara xmlns:m="http://schemas.openxmlformats.org/officeDocument/2006/math">
                    <m:oMathParaPr>
                      <m:jc m:val="centerGroup"/>
                    </m:oMathParaPr>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𝑎</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nary>
                        <m:nary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sSup>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e>
                      </m:nary>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nary>
                        <m:nary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p>
                          </m:sSup>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b>
                          </m:sSub>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e>
                      </m:nary>
                    </m:oMath>
                  </m:oMathPara>
                </a14:m>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400040" y="381080"/>
                <a:ext cx="8686692" cy="6596229"/>
              </a:xfrm>
              <a:prstGeom prst="rect">
                <a:avLst/>
              </a:prstGeom>
              <a:blipFill>
                <a:blip r:embed="rId2"/>
                <a:stretch>
                  <a:fillRect l="-1123" t="-832" r="-842"/>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22322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5">
                                            <p:txEl>
                                              <p:pRg st="0" end="0"/>
                                            </p:txEl>
                                          </p:spTgt>
                                        </p:tgtEl>
                                        <p:attrNameLst>
                                          <p:attrName>style.visibility</p:attrName>
                                        </p:attrNameLst>
                                      </p:cBhvr>
                                      <p:to>
                                        <p:strVal val="visible"/>
                                      </p:to>
                                    </p:set>
                                    <p:animEffect transition="in" filter="fade">
                                      <p:cBhvr>
                                        <p:cTn id="14" dur="500"/>
                                        <p:tgtEl>
                                          <p:spTgt spid="2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animEffect transition="in" filter="fade">
                                      <p:cBhvr>
                                        <p:cTn id="19" dur="500"/>
                                        <p:tgtEl>
                                          <p:spTgt spid="2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
                                            <p:txEl>
                                              <p:pRg st="3" end="3"/>
                                            </p:txEl>
                                          </p:spTgt>
                                        </p:tgtEl>
                                        <p:attrNameLst>
                                          <p:attrName>style.visibility</p:attrName>
                                        </p:attrNameLst>
                                      </p:cBhvr>
                                      <p:to>
                                        <p:strVal val="visible"/>
                                      </p:to>
                                    </p:set>
                                    <p:animEffect transition="in" filter="fade">
                                      <p:cBhvr>
                                        <p:cTn id="29" dur="500"/>
                                        <p:tgtEl>
                                          <p:spTgt spid="2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xEl>
                                              <p:pRg st="4" end="4"/>
                                            </p:txEl>
                                          </p:spTgt>
                                        </p:tgtEl>
                                        <p:attrNameLst>
                                          <p:attrName>style.visibility</p:attrName>
                                        </p:attrNameLst>
                                      </p:cBhvr>
                                      <p:to>
                                        <p:strVal val="visible"/>
                                      </p:to>
                                    </p:set>
                                    <p:animEffect transition="in" filter="fade">
                                      <p:cBhvr>
                                        <p:cTn id="34" dur="500"/>
                                        <p:tgtEl>
                                          <p:spTgt spid="2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xEl>
                                              <p:pRg st="5" end="5"/>
                                            </p:txEl>
                                          </p:spTgt>
                                        </p:tgtEl>
                                        <p:attrNameLst>
                                          <p:attrName>style.visibility</p:attrName>
                                        </p:attrNameLst>
                                      </p:cBhvr>
                                      <p:to>
                                        <p:strVal val="visible"/>
                                      </p:to>
                                    </p:set>
                                    <p:animEffect transition="in" filter="fade">
                                      <p:cBhvr>
                                        <p:cTn id="39" dur="500"/>
                                        <p:tgtEl>
                                          <p:spTgt spid="25">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
                                            <p:txEl>
                                              <p:pRg st="6" end="6"/>
                                            </p:txEl>
                                          </p:spTgt>
                                        </p:tgtEl>
                                        <p:attrNameLst>
                                          <p:attrName>style.visibility</p:attrName>
                                        </p:attrNameLst>
                                      </p:cBhvr>
                                      <p:to>
                                        <p:strVal val="visible"/>
                                      </p:to>
                                    </p:set>
                                    <p:animEffect transition="in" filter="fade">
                                      <p:cBhvr>
                                        <p:cTn id="44" dur="500"/>
                                        <p:tgtEl>
                                          <p:spTgt spid="25">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5">
                                            <p:txEl>
                                              <p:pRg st="8" end="8"/>
                                            </p:txEl>
                                          </p:spTgt>
                                        </p:tgtEl>
                                        <p:attrNameLst>
                                          <p:attrName>style.visibility</p:attrName>
                                        </p:attrNameLst>
                                      </p:cBhvr>
                                      <p:to>
                                        <p:strVal val="visible"/>
                                      </p:to>
                                    </p:set>
                                    <p:animEffect transition="in" filter="fade">
                                      <p:cBhvr>
                                        <p:cTn id="49" dur="500"/>
                                        <p:tgtEl>
                                          <p:spTgt spid="25">
                                            <p:txEl>
                                              <p:pRg st="8" end="8"/>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5">
                                            <p:txEl>
                                              <p:pRg st="9" end="9"/>
                                            </p:txEl>
                                          </p:spTgt>
                                        </p:tgtEl>
                                        <p:attrNameLst>
                                          <p:attrName>style.visibility</p:attrName>
                                        </p:attrNameLst>
                                      </p:cBhvr>
                                      <p:to>
                                        <p:strVal val="visible"/>
                                      </p:to>
                                    </p:set>
                                    <p:animEffect transition="in" filter="fade">
                                      <p:cBhvr>
                                        <p:cTn id="54" dur="500"/>
                                        <p:tgtEl>
                                          <p:spTgt spid="2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5" name="文本框 24"/>
              <p:cNvSpPr txBox="1"/>
              <p:nvPr/>
            </p:nvSpPr>
            <p:spPr bwMode="auto">
              <a:xfrm>
                <a:off x="400040" y="381080"/>
                <a:ext cx="8686692" cy="5653407"/>
              </a:xfrm>
              <a:prstGeom prst="rect">
                <a:avLst/>
              </a:prstGeom>
              <a:noFill/>
              <a:ln>
                <a:noFill/>
              </a:ln>
            </p:spPr>
            <p:txBody>
              <a:bodyPr wrap="square" rtlCol="0">
                <a:spAutoFit/>
              </a:bodyPr>
              <a:lstStyle/>
              <a:p>
                <a:pPr eaLnBrk="0" hangingPunct="0">
                  <a:buFontTx/>
                  <a:buNone/>
                </a:pPr>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4.3 </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勒让德多项式</a:t>
                </a: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14:m>
                  <m:oMathPara xmlns:m="http://schemas.openxmlformats.org/officeDocument/2006/math">
                    <m:oMathParaPr>
                      <m:jc m:val="centerGroup"/>
                    </m:oMathParaPr>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𝑎</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nary>
                        <m:nary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sSup>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e>
                      </m:nary>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nary>
                        <m:nary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p>
                          </m:sSup>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b>
                          </m:sSub>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e>
                      </m:nary>
                    </m:oMath>
                  </m:oMathPara>
                </a14:m>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由于</a:t>
                </a:r>
                <a14:m>
                  <m:oMath xmlns:m="http://schemas.openxmlformats.org/officeDocument/2006/math">
                    <m:nary>
                      <m:nary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sSup>
                          <m:sSup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p>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p>
                        </m:sSup>
                        <m:sSub>
                          <m:sSub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b>
                        </m:sSub>
                        <m:d>
                          <m:d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e>
                    </m:nary>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sSup>
                          <m:sSup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e>
                          <m:sup>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sSup>
                        <m:sSup>
                          <m:sSup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e>
                          <m:sup>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4</m:t>
                            </m:r>
                          </m:sup>
                        </m:sSup>
                      </m:num>
                      <m:den>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Sup>
                          <m:sSup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d>
                              <m:d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e>
                            </m:d>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e>
                          <m:sup>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p>
                      </m:den>
                    </m:f>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，所以，</a:t>
                </a: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14:m>
                  <m:oMathPara xmlns:m="http://schemas.openxmlformats.org/officeDocument/2006/math">
                    <m:oMathParaPr>
                      <m:jc m:val="left"/>
                    </m:oMathParaPr>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𝑎</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f>
                            <m:f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sSup>
                                <m:sSup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e>
                                <m:sup>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sSup>
                              <m:sSup>
                                <m:sSup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d>
                                    <m:d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e>
                                  </m:d>
                                </m:e>
                                <m:sup>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4</m:t>
                                  </m:r>
                                </m:sup>
                              </m:sSup>
                            </m:num>
                            <m:den>
                              <m:d>
                                <m:d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e>
                              </m:d>
                              <m:sSup>
                                <m:sSup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d>
                                    <m:d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d>
                                        <m:d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e>
                                      </m:d>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e>
                                  </m:d>
                                </m:e>
                                <m:sup>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p>
                            </m:den>
                          </m:f>
                        </m:num>
                        <m:den>
                          <m:f>
                            <m:f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sSup>
                                <m:sSup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e>
                                <m:sup>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sSup>
                              <m:sSup>
                                <m:sSup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d>
                                    <m:d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d>
                                        <m:d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e>
                                      </m:d>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e>
                                  </m:d>
                                </m:e>
                                <m:sup>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4</m:t>
                                  </m:r>
                                </m:sup>
                              </m:sSup>
                            </m:num>
                            <m:den>
                              <m:d>
                                <m:d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e>
                              </m:d>
                              <m:sSup>
                                <m:sSup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d>
                                    <m:d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d>
                                        <m:d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e>
                                      </m:d>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e>
                                  </m:d>
                                </m:e>
                                <m:sup>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p>
                            </m:den>
                          </m:f>
                        </m:den>
                      </m:f>
                      <m:r>
                        <a:rPr lang="en-US" altLang="zh-CN" sz="2400"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sSup>
                            <m:sSup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e>
                            <m:sup>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p>
                        </m:num>
                        <m:den>
                          <m:d>
                            <m:d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e>
                          </m:d>
                          <m:d>
                            <m:d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e>
                          </m:d>
                        </m:den>
                      </m:f>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sSup>
                            <m:sSup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e>
                            <m:sup>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p>
                        </m:num>
                        <m:den>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4</m:t>
                          </m:r>
                          <m:sSup>
                            <m:sSupPr>
                              <m:ctrlP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e>
                            <m:sup>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p>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den>
                      </m:f>
                    </m:oMath>
                  </m:oMathPara>
                </a14:m>
                <a:endParaRPr lang="en-US" altLang="zh-CN" sz="24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14:m>
                  <m:oMathPara xmlns:m="http://schemas.openxmlformats.org/officeDocument/2006/math">
                    <m:oMathParaPr>
                      <m:jc m:val="left"/>
                    </m:oMathParaPr>
                    <m:oMath xmlns:m="http://schemas.openxmlformats.org/officeDocument/2006/math">
                      <m:r>
                        <a:rPr lang="en-US" altLang="zh-CN" sz="240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b>
                      </m:sSub>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e>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p>
                        </m:num>
                        <m:den>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4</m:t>
                          </m:r>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e>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den>
                      </m:f>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oMath>
                  </m:oMathPara>
                </a14:m>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400040" y="381080"/>
                <a:ext cx="8686692" cy="5653407"/>
              </a:xfrm>
              <a:prstGeom prst="rect">
                <a:avLst/>
              </a:prstGeom>
              <a:blipFill>
                <a:blip r:embed="rId2"/>
                <a:stretch>
                  <a:fillRect l="-1123" t="-971"/>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306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5">
                                            <p:txEl>
                                              <p:pRg st="0" end="0"/>
                                            </p:txEl>
                                          </p:spTgt>
                                        </p:tgtEl>
                                        <p:attrNameLst>
                                          <p:attrName>style.visibility</p:attrName>
                                        </p:attrNameLst>
                                      </p:cBhvr>
                                      <p:to>
                                        <p:strVal val="visible"/>
                                      </p:to>
                                    </p:set>
                                    <p:animEffect transition="in" filter="fade">
                                      <p:cBhvr>
                                        <p:cTn id="14" dur="500"/>
                                        <p:tgtEl>
                                          <p:spTgt spid="2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xEl>
                                              <p:pRg st="2" end="2"/>
                                            </p:txEl>
                                          </p:spTgt>
                                        </p:tgtEl>
                                        <p:attrNameLst>
                                          <p:attrName>style.visibility</p:attrName>
                                        </p:attrNameLst>
                                      </p:cBhvr>
                                      <p:to>
                                        <p:strVal val="visible"/>
                                      </p:to>
                                    </p:set>
                                    <p:animEffect transition="in" filter="fade">
                                      <p:cBhvr>
                                        <p:cTn id="19" dur="500"/>
                                        <p:tgtEl>
                                          <p:spTgt spid="25">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xEl>
                                              <p:pRg st="3" end="3"/>
                                            </p:txEl>
                                          </p:spTgt>
                                        </p:tgtEl>
                                        <p:attrNameLst>
                                          <p:attrName>style.visibility</p:attrName>
                                        </p:attrNameLst>
                                      </p:cBhvr>
                                      <p:to>
                                        <p:strVal val="visible"/>
                                      </p:to>
                                    </p:set>
                                    <p:animEffect transition="in" filter="fade">
                                      <p:cBhvr>
                                        <p:cTn id="24" dur="500"/>
                                        <p:tgtEl>
                                          <p:spTgt spid="25">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
                                            <p:txEl>
                                              <p:pRg st="4" end="4"/>
                                            </p:txEl>
                                          </p:spTgt>
                                        </p:tgtEl>
                                        <p:attrNameLst>
                                          <p:attrName>style.visibility</p:attrName>
                                        </p:attrNameLst>
                                      </p:cBhvr>
                                      <p:to>
                                        <p:strVal val="visible"/>
                                      </p:to>
                                    </p:set>
                                    <p:animEffect transition="in" filter="fade">
                                      <p:cBhvr>
                                        <p:cTn id="29" dur="500"/>
                                        <p:tgtEl>
                                          <p:spTgt spid="2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xEl>
                                              <p:pRg st="5" end="5"/>
                                            </p:txEl>
                                          </p:spTgt>
                                        </p:tgtEl>
                                        <p:attrNameLst>
                                          <p:attrName>style.visibility</p:attrName>
                                        </p:attrNameLst>
                                      </p:cBhvr>
                                      <p:to>
                                        <p:strVal val="visible"/>
                                      </p:to>
                                    </p:set>
                                    <p:animEffect transition="in" filter="fade">
                                      <p:cBhvr>
                                        <p:cTn id="34" dur="500"/>
                                        <p:tgtEl>
                                          <p:spTgt spid="2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5" name="文本框 24"/>
              <p:cNvSpPr txBox="1"/>
              <p:nvPr/>
            </p:nvSpPr>
            <p:spPr bwMode="auto">
              <a:xfrm>
                <a:off x="228714" y="381080"/>
                <a:ext cx="3943367" cy="6528454"/>
              </a:xfrm>
              <a:prstGeom prst="rect">
                <a:avLst/>
              </a:prstGeom>
              <a:noFill/>
              <a:ln>
                <a:noFill/>
              </a:ln>
            </p:spPr>
            <p:txBody>
              <a:bodyPr wrap="square" rtlCol="0">
                <a:spAutoFit/>
              </a:bodyPr>
              <a:lstStyle/>
              <a:p>
                <a:pPr eaLnBrk="0" hangingPunct="0">
                  <a:buFontTx/>
                  <a:buNone/>
                </a:pPr>
                <a:r>
                  <a:rPr lang="en-US" altLang="zh-CN"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4.3 </a:t>
                </a:r>
                <a:r>
                  <a:rPr lang="zh-CN" altLang="en-US"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勒让德多项式</a:t>
                </a:r>
                <a:endParaRPr lang="en-US" altLang="zh-CN"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14:m>
                  <m:oMathPara xmlns:m="http://schemas.openxmlformats.org/officeDocument/2006/math">
                    <m:oMathParaPr>
                      <m:jc m:val="centerGroup"/>
                    </m:oMathParaPr>
                    <m:oMath xmlns:m="http://schemas.openxmlformats.org/officeDocument/2006/math">
                      <m:sSub>
                        <m:sSubPr>
                          <m:ctrlPr>
                            <a:rPr lang="en-US" altLang="zh-CN" sz="20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0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0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0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d>
                        <m:dPr>
                          <m:ctrlPr>
                            <a:rPr lang="en-US" altLang="zh-CN" sz="20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0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0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0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sSub>
                        <m:sSubPr>
                          <m:ctrlPr>
                            <a:rPr lang="en-US" altLang="zh-CN" sz="20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0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0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b>
                      </m:sSub>
                      <m:d>
                        <m:dPr>
                          <m:ctrlPr>
                            <a:rPr lang="en-US" altLang="zh-CN" sz="20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0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0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0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sSup>
                            <m:sSupPr>
                              <m:ctrlPr>
                                <a:rPr lang="en-US" altLang="zh-CN" sz="20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0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e>
                            <m:sup>
                              <m:r>
                                <a:rPr lang="en-US" altLang="zh-CN" sz="20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p>
                        </m:num>
                        <m:den>
                          <m:r>
                            <a:rPr lang="en-US" altLang="zh-CN" sz="20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4</m:t>
                          </m:r>
                          <m:sSup>
                            <m:sSupPr>
                              <m:ctrlPr>
                                <a:rPr lang="en-US" altLang="zh-CN" sz="20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0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e>
                            <m:sup>
                              <m:r>
                                <a:rPr lang="en-US" altLang="zh-CN" sz="20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p>
                          <m:r>
                            <a:rPr lang="en-US" altLang="zh-CN" sz="20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den>
                      </m:f>
                      <m:sSub>
                        <m:sSubPr>
                          <m:ctrlPr>
                            <a:rPr lang="en-US" altLang="zh-CN" sz="20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0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0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r>
                            <a:rPr lang="en-US" altLang="zh-CN" sz="20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r>
                        <a:rPr lang="en-US" altLang="zh-CN" sz="20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0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0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oMath>
                  </m:oMathPara>
                </a14:m>
                <a:endParaRPr lang="en-US" altLang="zh-CN" sz="20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由这个递推公式，已知</a:t>
                </a:r>
                <a14:m>
                  <m:oMath xmlns:m="http://schemas.openxmlformats.org/officeDocument/2006/math">
                    <m:sSub>
                      <m:sSub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Sub>
                      <m:sSub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oMath>
                </a14:m>
                <a:r>
                  <a:rPr lang="zh-CN" altLang="en-US"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则</a:t>
                </a:r>
                <a:endParaRPr lang="en-US" altLang="zh-CN"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14:m>
                  <m:oMathPara xmlns:m="http://schemas.openxmlformats.org/officeDocument/2006/math">
                    <m:oMathParaPr>
                      <m:jc m:val="left"/>
                    </m:oMathParaPr>
                    <m:oMath xmlns:m="http://schemas.openxmlformats.org/officeDocument/2006/math">
                      <m:sSub>
                        <m:sSubPr>
                          <m:ctrlPr>
                            <a:rPr lang="en-US" altLang="zh-CN" sz="20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0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0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b>
                      </m:sSub>
                      <m:r>
                        <a:rPr lang="en-US" altLang="zh-CN" sz="20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0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𝑥</m:t>
                      </m:r>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f>
                        <m:fPr>
                          <m:ctrlP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fPr>
                        <m:num>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1</m:t>
                          </m:r>
                        </m:num>
                        <m:den>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3</m:t>
                          </m:r>
                        </m:den>
                      </m:f>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sSup>
                        <m:sSupPr>
                          <m:ctrlP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sSupPr>
                        <m:e>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𝑥</m:t>
                          </m:r>
                        </m:e>
                        <m:sup>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2</m:t>
                          </m:r>
                        </m:sup>
                      </m:sSup>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f>
                        <m:fPr>
                          <m:ctrlP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fPr>
                        <m:num>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1</m:t>
                          </m:r>
                        </m:num>
                        <m:den>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3</m:t>
                          </m:r>
                        </m:den>
                      </m:f>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oMath>
                  </m:oMathPara>
                </a14:m>
                <a:endPar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endParaRPr>
              </a:p>
              <a:p>
                <a:pPr eaLnBrk="0" hangingPunct="0">
                  <a:buFontTx/>
                  <a:buNone/>
                </a:pPr>
                <a14:m>
                  <m:oMathPara xmlns:m="http://schemas.openxmlformats.org/officeDocument/2006/math">
                    <m:oMathParaPr>
                      <m:jc m:val="left"/>
                    </m:oMathParaPr>
                    <m:oMath xmlns:m="http://schemas.openxmlformats.org/officeDocument/2006/math">
                      <m:sSub>
                        <m:sSubPr>
                          <m:ctrlP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sSubPr>
                        <m:e>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𝑃</m:t>
                          </m:r>
                        </m:e>
                        <m:sub>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3</m:t>
                          </m:r>
                        </m:sub>
                      </m:sSub>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𝑥</m:t>
                      </m:r>
                      <m:d>
                        <m:dPr>
                          <m:ctrlP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dPr>
                        <m:e>
                          <m:sSup>
                            <m:sSupPr>
                              <m:ctrlP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sSupPr>
                            <m:e>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𝑥</m:t>
                              </m:r>
                            </m:e>
                            <m:sup>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2</m:t>
                              </m:r>
                            </m:sup>
                          </m:sSup>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f>
                            <m:fPr>
                              <m:ctrlP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fPr>
                            <m:num>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1</m:t>
                              </m:r>
                            </m:num>
                            <m:den>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3</m:t>
                              </m:r>
                            </m:den>
                          </m:f>
                        </m:e>
                      </m:d>
                      <m:r>
                        <a:rPr lang="en-US" altLang="zh-CN" sz="2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f>
                        <m:fPr>
                          <m:ctrlP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fPr>
                        <m:num>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4</m:t>
                          </m:r>
                        </m:num>
                        <m:den>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15</m:t>
                          </m:r>
                        </m:den>
                      </m:f>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𝑥</m:t>
                      </m:r>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sSup>
                        <m:sSupPr>
                          <m:ctrlP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sSupPr>
                        <m:e>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𝑥</m:t>
                          </m:r>
                        </m:e>
                        <m:sup>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3</m:t>
                          </m:r>
                        </m:sup>
                      </m:sSup>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f>
                        <m:fPr>
                          <m:ctrlP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fPr>
                        <m:num>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3</m:t>
                          </m:r>
                        </m:num>
                        <m:den>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5</m:t>
                          </m:r>
                        </m:den>
                      </m:f>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𝑥</m:t>
                      </m:r>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oMath>
                  </m:oMathPara>
                </a14:m>
                <a:endParaRPr lang="en-US" altLang="zh-CN" sz="20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sym typeface="+mn-ea"/>
                </a:endParaRPr>
              </a:p>
              <a:p>
                <a:pPr eaLnBrk="0" hangingPunct="0">
                  <a:buFontTx/>
                  <a:buNone/>
                </a:pPr>
                <a14:m>
                  <m:oMathPara xmlns:m="http://schemas.openxmlformats.org/officeDocument/2006/math">
                    <m:oMathParaPr>
                      <m:jc m:val="left"/>
                    </m:oMathParaPr>
                    <m:oMath xmlns:m="http://schemas.openxmlformats.org/officeDocument/2006/math">
                      <m:sSub>
                        <m:sSubPr>
                          <m:ctrlP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sSubPr>
                        <m:e>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𝑃</m:t>
                          </m:r>
                        </m:e>
                        <m:sub>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4</m:t>
                          </m:r>
                        </m:sub>
                      </m:sSub>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𝑥</m:t>
                      </m:r>
                      <m:d>
                        <m:dPr>
                          <m:ctrlP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dPr>
                        <m:e>
                          <m:sSup>
                            <m:sSupPr>
                              <m:ctrlP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sSupPr>
                            <m:e>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𝑥</m:t>
                              </m:r>
                            </m:e>
                            <m:sup>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3</m:t>
                              </m:r>
                            </m:sup>
                          </m:sSup>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f>
                            <m:fPr>
                              <m:ctrlP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fPr>
                            <m:num>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3</m:t>
                              </m:r>
                            </m:num>
                            <m:den>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5</m:t>
                              </m:r>
                            </m:den>
                          </m:f>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𝑥</m:t>
                          </m:r>
                        </m:e>
                      </m:d>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f>
                        <m:fPr>
                          <m:ctrlP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fPr>
                        <m:num>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9</m:t>
                          </m:r>
                        </m:num>
                        <m:den>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35</m:t>
                          </m:r>
                        </m:den>
                      </m:f>
                      <m:d>
                        <m:dPr>
                          <m:ctrlP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dPr>
                        <m:e>
                          <m:sSup>
                            <m:sSupPr>
                              <m:ctrlP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sSupPr>
                            <m:e>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𝑥</m:t>
                              </m:r>
                            </m:e>
                            <m:sup>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2</m:t>
                              </m:r>
                            </m:sup>
                          </m:sSup>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f>
                            <m:fPr>
                              <m:ctrlP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fPr>
                            <m:num>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1</m:t>
                              </m:r>
                            </m:num>
                            <m:den>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3</m:t>
                              </m:r>
                            </m:den>
                          </m:f>
                        </m:e>
                      </m:d>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sSup>
                        <m:sSupPr>
                          <m:ctrlP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sSupPr>
                        <m:e>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𝑥</m:t>
                          </m:r>
                        </m:e>
                        <m:sup>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4</m:t>
                          </m:r>
                        </m:sup>
                      </m:sSup>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f>
                        <m:fPr>
                          <m:ctrlP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fPr>
                        <m:num>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6</m:t>
                          </m:r>
                        </m:num>
                        <m:den>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7</m:t>
                          </m:r>
                        </m:den>
                      </m:f>
                      <m:sSup>
                        <m:sSupPr>
                          <m:ctrlP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sSupPr>
                        <m:e>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𝑥</m:t>
                          </m:r>
                        </m:e>
                        <m:sup>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2</m:t>
                          </m:r>
                        </m:sup>
                      </m:sSup>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f>
                        <m:fPr>
                          <m:ctrlP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fPr>
                        <m:num>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3</m:t>
                          </m:r>
                        </m:num>
                        <m:den>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35</m:t>
                          </m:r>
                        </m:den>
                      </m:f>
                      <m:r>
                        <a:rPr lang="en-US" altLang="zh-CN" sz="20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oMath>
                  </m:oMathPara>
                </a14:m>
                <a:endParaRPr lang="en-US" altLang="zh-CN" sz="20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sym typeface="+mn-ea"/>
                </a:endParaRPr>
              </a:p>
              <a:p>
                <a:pPr eaLnBrk="0" hangingPunct="0">
                  <a:buFontTx/>
                  <a:buNone/>
                </a:pPr>
                <a14:m>
                  <m:oMathPara xmlns:m="http://schemas.openxmlformats.org/officeDocument/2006/math">
                    <m:oMathParaPr>
                      <m:jc m:val="left"/>
                    </m:oMathParaPr>
                    <m:oMath xmlns:m="http://schemas.openxmlformats.org/officeDocument/2006/math">
                      <m:sSub>
                        <m:sSub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5</m:t>
                          </m:r>
                        </m:sub>
                      </m:s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p>
                        <m:sSup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p>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5</m:t>
                          </m:r>
                        </m:sup>
                      </m:sSup>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10</m:t>
                          </m:r>
                        </m:num>
                        <m:den>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9</m:t>
                          </m:r>
                        </m:den>
                      </m:f>
                      <m:sSup>
                        <m:sSup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p>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3</m:t>
                          </m:r>
                        </m:sup>
                      </m:sSup>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5</m:t>
                          </m:r>
                        </m:num>
                        <m:den>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21</m:t>
                          </m:r>
                        </m:den>
                      </m:f>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oMath>
                  </m:oMathPara>
                </a14:m>
                <a:endParaRPr lang="en-US" altLang="zh-CN" sz="20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endParaRPr>
              </a:p>
              <a:p>
                <a:pPr eaLnBrk="0" hangingPunct="0">
                  <a:buFontTx/>
                  <a:buNone/>
                </a:pPr>
                <a14:m>
                  <m:oMathPara xmlns:m="http://schemas.openxmlformats.org/officeDocument/2006/math">
                    <m:oMathParaPr>
                      <m:jc m:val="left"/>
                    </m:oMathParaPr>
                    <m:oMath xmlns:m="http://schemas.openxmlformats.org/officeDocument/2006/math">
                      <m:sSub>
                        <m:sSub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𝑃</m:t>
                          </m:r>
                        </m:e>
                        <m: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6</m:t>
                          </m:r>
                        </m:sub>
                      </m:sSub>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p>
                        <m:sSup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p>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6</m:t>
                          </m:r>
                        </m:sup>
                      </m:sSup>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15</m:t>
                          </m:r>
                        </m:num>
                        <m:den>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11</m:t>
                          </m:r>
                        </m:den>
                      </m:f>
                      <m:sSup>
                        <m:sSup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p>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4</m:t>
                          </m:r>
                        </m:sup>
                      </m:sSup>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5</m:t>
                          </m:r>
                        </m:num>
                        <m:den>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11</m:t>
                          </m:r>
                        </m:den>
                      </m:f>
                      <m:sSup>
                        <m:sSup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p>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p>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5</m:t>
                          </m:r>
                        </m:num>
                        <m:den>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231</m:t>
                          </m:r>
                        </m:den>
                      </m:f>
                      <m:r>
                        <a:rPr lang="en-US" altLang="zh-CN" sz="20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oMath>
                  </m:oMathPara>
                </a14:m>
                <a:endParaRPr lang="en-US" altLang="zh-CN" sz="20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endParaRPr>
              </a:p>
              <a:p>
                <a:pPr eaLnBrk="0" hangingPunct="0">
                  <a:buFontTx/>
                  <a:buNone/>
                </a:pPr>
                <a14:m>
                  <m:oMathPara xmlns:m="http://schemas.openxmlformats.org/officeDocument/2006/math">
                    <m:oMathParaPr>
                      <m:jc m:val="centerGroup"/>
                    </m:oMathParaPr>
                    <m:oMath xmlns:m="http://schemas.openxmlformats.org/officeDocument/2006/math">
                      <m:r>
                        <a:rPr lang="en-US" altLang="zh-CN" sz="20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oMath>
                  </m:oMathPara>
                </a14:m>
                <a:endParaRPr lang="en-US" altLang="zh-CN" sz="20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228714" y="381080"/>
                <a:ext cx="3943367" cy="6528454"/>
              </a:xfrm>
              <a:prstGeom prst="rect">
                <a:avLst/>
              </a:prstGeom>
              <a:blipFill>
                <a:blip r:embed="rId2"/>
                <a:stretch>
                  <a:fillRect l="-1703" t="-654"/>
                </a:stretch>
              </a:blipFill>
              <a:ln>
                <a:noFill/>
              </a:ln>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4191009" y="2171733"/>
            <a:ext cx="4797529" cy="3143168"/>
          </a:xfrm>
          <a:prstGeom prst="rect">
            <a:avLst/>
          </a:prstGeom>
        </p:spPr>
      </p:pic>
    </p:spTree>
    <p:extLst>
      <p:ext uri="{BB962C8B-B14F-4D97-AF65-F5344CB8AC3E}">
        <p14:creationId xmlns:p14="http://schemas.microsoft.com/office/powerpoint/2010/main" val="77612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5">
                                            <p:txEl>
                                              <p:pRg st="0" end="0"/>
                                            </p:txEl>
                                          </p:spTgt>
                                        </p:tgtEl>
                                        <p:attrNameLst>
                                          <p:attrName>style.visibility</p:attrName>
                                        </p:attrNameLst>
                                      </p:cBhvr>
                                      <p:to>
                                        <p:strVal val="visible"/>
                                      </p:to>
                                    </p:set>
                                    <p:animEffect transition="in" filter="fade">
                                      <p:cBhvr>
                                        <p:cTn id="14" dur="500"/>
                                        <p:tgtEl>
                                          <p:spTgt spid="2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animEffect transition="in" filter="fade">
                                      <p:cBhvr>
                                        <p:cTn id="19" dur="500"/>
                                        <p:tgtEl>
                                          <p:spTgt spid="2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
                                            <p:txEl>
                                              <p:pRg st="3" end="3"/>
                                            </p:txEl>
                                          </p:spTgt>
                                        </p:tgtEl>
                                        <p:attrNameLst>
                                          <p:attrName>style.visibility</p:attrName>
                                        </p:attrNameLst>
                                      </p:cBhvr>
                                      <p:to>
                                        <p:strVal val="visible"/>
                                      </p:to>
                                    </p:set>
                                    <p:animEffect transition="in" filter="fade">
                                      <p:cBhvr>
                                        <p:cTn id="29" dur="500"/>
                                        <p:tgtEl>
                                          <p:spTgt spid="2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xEl>
                                              <p:pRg st="4" end="4"/>
                                            </p:txEl>
                                          </p:spTgt>
                                        </p:tgtEl>
                                        <p:attrNameLst>
                                          <p:attrName>style.visibility</p:attrName>
                                        </p:attrNameLst>
                                      </p:cBhvr>
                                      <p:to>
                                        <p:strVal val="visible"/>
                                      </p:to>
                                    </p:set>
                                    <p:animEffect transition="in" filter="fade">
                                      <p:cBhvr>
                                        <p:cTn id="34" dur="500"/>
                                        <p:tgtEl>
                                          <p:spTgt spid="2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xEl>
                                              <p:pRg st="5" end="5"/>
                                            </p:txEl>
                                          </p:spTgt>
                                        </p:tgtEl>
                                        <p:attrNameLst>
                                          <p:attrName>style.visibility</p:attrName>
                                        </p:attrNameLst>
                                      </p:cBhvr>
                                      <p:to>
                                        <p:strVal val="visible"/>
                                      </p:to>
                                    </p:set>
                                    <p:animEffect transition="in" filter="fade">
                                      <p:cBhvr>
                                        <p:cTn id="39" dur="500"/>
                                        <p:tgtEl>
                                          <p:spTgt spid="25">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
                                            <p:txEl>
                                              <p:pRg st="6" end="6"/>
                                            </p:txEl>
                                          </p:spTgt>
                                        </p:tgtEl>
                                        <p:attrNameLst>
                                          <p:attrName>style.visibility</p:attrName>
                                        </p:attrNameLst>
                                      </p:cBhvr>
                                      <p:to>
                                        <p:strVal val="visible"/>
                                      </p:to>
                                    </p:set>
                                    <p:animEffect transition="in" filter="fade">
                                      <p:cBhvr>
                                        <p:cTn id="44" dur="500"/>
                                        <p:tgtEl>
                                          <p:spTgt spid="25">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5">
                                            <p:txEl>
                                              <p:pRg st="7" end="7"/>
                                            </p:txEl>
                                          </p:spTgt>
                                        </p:tgtEl>
                                        <p:attrNameLst>
                                          <p:attrName>style.visibility</p:attrName>
                                        </p:attrNameLst>
                                      </p:cBhvr>
                                      <p:to>
                                        <p:strVal val="visible"/>
                                      </p:to>
                                    </p:set>
                                    <p:animEffect transition="in" filter="fade">
                                      <p:cBhvr>
                                        <p:cTn id="49" dur="500"/>
                                        <p:tgtEl>
                                          <p:spTgt spid="25">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5">
                                            <p:txEl>
                                              <p:pRg st="8" end="8"/>
                                            </p:txEl>
                                          </p:spTgt>
                                        </p:tgtEl>
                                        <p:attrNameLst>
                                          <p:attrName>style.visibility</p:attrName>
                                        </p:attrNameLst>
                                      </p:cBhvr>
                                      <p:to>
                                        <p:strVal val="visible"/>
                                      </p:to>
                                    </p:set>
                                    <p:animEffect transition="in" filter="fade">
                                      <p:cBhvr>
                                        <p:cTn id="54" dur="500"/>
                                        <p:tgtEl>
                                          <p:spTgt spid="25">
                                            <p:txEl>
                                              <p:pRg st="8" end="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6" presetClass="entr" presetSubtype="16"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circle(in)">
                                      <p:cBhvr>
                                        <p:cTn id="5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5" name="文本框 24"/>
              <p:cNvSpPr txBox="1"/>
              <p:nvPr/>
            </p:nvSpPr>
            <p:spPr bwMode="auto">
              <a:xfrm>
                <a:off x="400041" y="457278"/>
                <a:ext cx="8439047" cy="5676297"/>
              </a:xfrm>
              <a:prstGeom prst="rect">
                <a:avLst/>
              </a:prstGeom>
              <a:noFill/>
              <a:ln>
                <a:noFill/>
              </a:ln>
            </p:spPr>
            <p:txBody>
              <a:bodyPr wrap="square" rtlCol="0">
                <a:spAutoFit/>
              </a:bodyPr>
              <a:lstStyle/>
              <a:p>
                <a:pPr eaLnBrk="0" hangingPunct="0">
                  <a:buFontTx/>
                  <a:buNone/>
                </a:pP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例：</a:t>
                </a: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设</a:t>
                </a:r>
                <a14:m>
                  <m:oMath xmlns:m="http://schemas.openxmlformats.org/officeDocument/2006/math">
                    <m:nary>
                      <m:naryPr>
                        <m:ctrlP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𝑎</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𝑏</m:t>
                        </m:r>
                      </m:sup>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e>
                    </m:nary>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nary>
                      <m:naryPr>
                        <m:chr m:val="∑"/>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p>
                      <m:e>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e>
                    </m:nary>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是</m:t>
                    </m:r>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高斯公式，若</a:t>
                </a:r>
                <a14:m>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=0,1,⋯,</m:t>
                    </m:r>
                    <m: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𝑛</m:t>
                    </m:r>
                    <m: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是相应的高斯点，求证：</a:t>
                </a: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14:m>
                  <m:oMathPara xmlns:m="http://schemas.openxmlformats.org/officeDocument/2006/math">
                    <m:oMathParaPr>
                      <m:jc m:val="centerGroup"/>
                    </m:oMathParaPr>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nary>
                        <m:nary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𝑙</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nary>
                            <m:nary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sSubSup>
                                <m:sSub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𝑙</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bSup>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e>
                          </m:nary>
                        </m:e>
                      </m:nary>
                    </m:oMath>
                  </m:oMathPara>
                </a14:m>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证：高斯公式的代数精度是</a:t>
                </a:r>
                <a14:m>
                  <m:oMath xmlns:m="http://schemas.openxmlformats.org/officeDocument/2006/math">
                    <m:r>
                      <a:rPr lang="en-US" altLang="zh-CN" sz="2400" i="1" dirty="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oMath>
                </a14:m>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n+1</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次，而多项式</a:t>
                </a:r>
                <a14:m>
                  <m:oMath xmlns:m="http://schemas.openxmlformats.org/officeDocument/2006/math">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𝑙</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是</a:t>
                </a:r>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n</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次的，</a:t>
                </a:r>
                <a14:m>
                  <m:oMath xmlns:m="http://schemas.openxmlformats.org/officeDocument/2006/math">
                    <m:sSubSup>
                      <m:sSub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𝑙</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bSup>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是</a:t>
                </a:r>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2n</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次的，代入高斯公式都能准确成立，故</a:t>
                </a: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14:m>
                  <m:oMathPara xmlns:m="http://schemas.openxmlformats.org/officeDocument/2006/math">
                    <m:oMathParaPr>
                      <m:jc m:val="centerGroup"/>
                    </m:oMathParaPr>
                    <m:oMath xmlns:m="http://schemas.openxmlformats.org/officeDocument/2006/math">
                      <m:nary>
                        <m:nary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𝑙</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e>
                      </m:nary>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nary>
                        <m:naryPr>
                          <m:chr m:val="∑"/>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𝑖</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p>
                        <m:e>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𝑖</m:t>
                              </m:r>
                            </m:sub>
                          </m:sSub>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𝑙</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𝑖</m:t>
                              </m:r>
                            </m:sub>
                          </m:sSub>
                        </m:e>
                      </m:nary>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oMath>
                  </m:oMathPara>
                </a14:m>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14:m>
                  <m:oMathPara xmlns:m="http://schemas.openxmlformats.org/officeDocument/2006/math">
                    <m:oMathParaPr>
                      <m:jc m:val="centerGroup"/>
                    </m:oMathParaPr>
                    <m:oMath xmlns:m="http://schemas.openxmlformats.org/officeDocument/2006/math">
                      <m:nary>
                        <m:nary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m:rPr>
                              <m:brk m:alnAt="23"/>
                            </m:r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sSubSup>
                            <m:sSub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𝑙</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bSup>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e>
                      </m:nary>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nary>
                        <m:naryPr>
                          <m:chr m:val="∑"/>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𝑖</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𝑛</m:t>
                          </m:r>
                        </m:sup>
                        <m:e>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𝑖</m:t>
                              </m:r>
                            </m:sub>
                          </m:sSub>
                          <m:sSubSup>
                            <m:sSub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𝑙</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b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𝑖</m:t>
                              </m:r>
                            </m:sub>
                          </m:sSub>
                        </m:e>
                      </m:nary>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𝑘</m:t>
                          </m:r>
                        </m:sub>
                      </m:sSub>
                    </m:oMath>
                  </m:oMathPara>
                </a14:m>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4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注：这个结论说明，</a:t>
                </a:r>
                <a:r>
                  <a:rPr lang="zh-CN" altLang="en-US" sz="2400" dirty="0" smtClean="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高斯求积系数全为正，因此高斯公式是求积分的一种数值稳定的算法</a:t>
                </a:r>
                <a:r>
                  <a:rPr lang="zh-CN" altLang="en-US" sz="24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400041" y="457278"/>
                <a:ext cx="8439047" cy="5676297"/>
              </a:xfrm>
              <a:prstGeom prst="rect">
                <a:avLst/>
              </a:prstGeom>
              <a:blipFill>
                <a:blip r:embed="rId2"/>
                <a:stretch>
                  <a:fillRect l="-1156" t="-859" r="-795" b="-1611"/>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408250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5">
                                            <p:txEl>
                                              <p:pRg st="0" end="0"/>
                                            </p:txEl>
                                          </p:spTgt>
                                        </p:tgtEl>
                                        <p:attrNameLst>
                                          <p:attrName>style.visibility</p:attrName>
                                        </p:attrNameLst>
                                      </p:cBhvr>
                                      <p:to>
                                        <p:strVal val="visible"/>
                                      </p:to>
                                    </p:set>
                                    <p:animEffect transition="in" filter="fade">
                                      <p:cBhvr>
                                        <p:cTn id="14" dur="500"/>
                                        <p:tgtEl>
                                          <p:spTgt spid="2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animEffect transition="in" filter="fade">
                                      <p:cBhvr>
                                        <p:cTn id="19" dur="500"/>
                                        <p:tgtEl>
                                          <p:spTgt spid="2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
                                            <p:txEl>
                                              <p:pRg st="3" end="3"/>
                                            </p:txEl>
                                          </p:spTgt>
                                        </p:tgtEl>
                                        <p:attrNameLst>
                                          <p:attrName>style.visibility</p:attrName>
                                        </p:attrNameLst>
                                      </p:cBhvr>
                                      <p:to>
                                        <p:strVal val="visible"/>
                                      </p:to>
                                    </p:set>
                                    <p:animEffect transition="in" filter="fade">
                                      <p:cBhvr>
                                        <p:cTn id="29" dur="500"/>
                                        <p:tgtEl>
                                          <p:spTgt spid="2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xEl>
                                              <p:pRg st="4" end="4"/>
                                            </p:txEl>
                                          </p:spTgt>
                                        </p:tgtEl>
                                        <p:attrNameLst>
                                          <p:attrName>style.visibility</p:attrName>
                                        </p:attrNameLst>
                                      </p:cBhvr>
                                      <p:to>
                                        <p:strVal val="visible"/>
                                      </p:to>
                                    </p:set>
                                    <p:animEffect transition="in" filter="fade">
                                      <p:cBhvr>
                                        <p:cTn id="34" dur="500"/>
                                        <p:tgtEl>
                                          <p:spTgt spid="2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xEl>
                                              <p:pRg st="5" end="5"/>
                                            </p:txEl>
                                          </p:spTgt>
                                        </p:tgtEl>
                                        <p:attrNameLst>
                                          <p:attrName>style.visibility</p:attrName>
                                        </p:attrNameLst>
                                      </p:cBhvr>
                                      <p:to>
                                        <p:strVal val="visible"/>
                                      </p:to>
                                    </p:set>
                                    <p:animEffect transition="in" filter="fade">
                                      <p:cBhvr>
                                        <p:cTn id="39" dur="500"/>
                                        <p:tgtEl>
                                          <p:spTgt spid="25">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
                                            <p:txEl>
                                              <p:pRg st="6" end="6"/>
                                            </p:txEl>
                                          </p:spTgt>
                                        </p:tgtEl>
                                        <p:attrNameLst>
                                          <p:attrName>style.visibility</p:attrName>
                                        </p:attrNameLst>
                                      </p:cBhvr>
                                      <p:to>
                                        <p:strVal val="visible"/>
                                      </p:to>
                                    </p:set>
                                    <p:animEffect transition="in" filter="fade">
                                      <p:cBhvr>
                                        <p:cTn id="44" dur="500"/>
                                        <p:tgtEl>
                                          <p:spTgt spid="2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框 3"/>
              <p:cNvSpPr txBox="1"/>
              <p:nvPr/>
            </p:nvSpPr>
            <p:spPr bwMode="auto">
              <a:xfrm>
                <a:off x="304912" y="533476"/>
                <a:ext cx="8381780" cy="5357813"/>
              </a:xfrm>
              <a:prstGeom prst="rect">
                <a:avLst/>
              </a:prstGeom>
              <a:noFill/>
              <a:ln>
                <a:noFill/>
              </a:ln>
            </p:spPr>
            <p:txBody>
              <a:bodyPr wrap="square" rtlCol="0">
                <a:spAutoFit/>
              </a:bodyPr>
              <a:lstStyle/>
              <a:p>
                <a:pPr eaLnBrk="0" hangingPunct="0">
                  <a:buFontTx/>
                  <a:buNone/>
                </a:pPr>
                <a:r>
                  <a:rPr lang="zh-CN" altLang="en-US" sz="24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例：</a:t>
                </a: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试设计一个带权的高斯公式</a:t>
                </a: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14:m>
                  <m:oMathPara xmlns:m="http://schemas.openxmlformats.org/officeDocument/2006/math">
                    <m:oMathParaPr>
                      <m:jc m:val="centerGroup"/>
                    </m:oMathParaPr>
                    <m:oMath xmlns:m="http://schemas.openxmlformats.org/officeDocument/2006/math">
                      <m:nary>
                        <m:nary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naryPr>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p>
                        <m:e>
                          <m:rad>
                            <m:radPr>
                              <m:degHide m:val="on"/>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radPr>
                            <m:deg/>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ra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𝑑𝑥</m:t>
                          </m:r>
                        </m:e>
                      </m:nary>
                      <m:r>
                        <a:rPr lang="en-US" altLang="zh-CN"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Sub>
                        </m:e>
                      </m:d>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d>
                        <m:d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e>
                      </m:d>
                    </m:oMath>
                  </m:oMathPara>
                </a14:m>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解：由于公式中有</a:t>
                </a:r>
                <a:r>
                  <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4</a:t>
                </a: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个待定参数，故可将</a:t>
                </a:r>
                <a14:m>
                  <m:oMath xmlns:m="http://schemas.openxmlformats.org/officeDocument/2006/math">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p>
                      <m:s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3</m:t>
                        </m:r>
                      </m:sup>
                    </m:sSup>
                    <m:r>
                      <a:rPr lang="zh-CN" altLang="en-US"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代</m:t>
                    </m:r>
                  </m:oMath>
                </a14:m>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入公式使其准确成立，</a:t>
                </a: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14:m>
                  <m:oMathPara xmlns:m="http://schemas.openxmlformats.org/officeDocument/2006/math">
                    <m:oMathParaPr>
                      <m:jc m:val="centerGroup"/>
                    </m:oMathParaPr>
                    <m:oMath xmlns:m="http://schemas.openxmlformats.org/officeDocument/2006/math">
                      <m:d>
                        <m:dPr>
                          <m:begChr m:val="{"/>
                          <m:endChr m:val=""/>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eqArr>
                            <m:eqArr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eqArrPr>
                            <m:e>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3</m:t>
                              </m:r>
                            </m:e>
                            <m:e>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Sub>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=2/5</m:t>
                              </m:r>
                            </m:e>
                            <m:e>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Sub>
                              <m:sSubSup>
                                <m:sSub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b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sSubSup>
                                <m:sSub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b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=2/7</m:t>
                              </m:r>
                            </m:e>
                            <m:e>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Sub>
                              <m:sSubSup>
                                <m:sSub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3</m:t>
                                  </m:r>
                                </m:sup>
                              </m:sSub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Sub>
                              <m:sSubSup>
                                <m:sSubSupPr>
                                  <m:ctrlP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SupPr>
                                <m:e>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sub>
                                <m: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3</m:t>
                                  </m:r>
                                </m:sup>
                              </m:sSubSup>
                              <m:r>
                                <a:rPr lang="en-US" altLang="zh-CN" sz="24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=2/9</m:t>
                              </m:r>
                            </m:e>
                          </m:eqArr>
                        </m:e>
                      </m:d>
                    </m:oMath>
                  </m:oMathPara>
                </a14:m>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解得</a:t>
                </a:r>
                <a:r>
                  <a:rPr lang="zh-CN" altLang="en-US" sz="2400" dirty="0" smtClean="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14:m>
                  <m:oMath xmlns:m="http://schemas.openxmlformats.org/officeDocument/2006/math">
                    <m:sSub>
                      <m:sSubPr>
                        <m:ctrlPr>
                          <a:rPr lang="en-US" altLang="zh-CN" sz="240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b>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0,1</m:t>
                        </m:r>
                      </m:sub>
                    </m:sSub>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num>
                      <m:den>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63</m:t>
                        </m:r>
                      </m:den>
                    </m:f>
                    <m:d>
                      <m:dPr>
                        <m:ctrlP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dPr>
                      <m:e>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35</m:t>
                        </m:r>
                        <m:r>
                          <a:rPr lang="en-US" altLang="zh-CN" sz="24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rad>
                          <m:radPr>
                            <m:degHide m:val="on"/>
                            <m:ctrlP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radPr>
                          <m:deg/>
                          <m:e>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70</m:t>
                            </m:r>
                          </m:e>
                        </m:rad>
                      </m:e>
                    </m:d>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sSub>
                      <m:sSubPr>
                        <m:ctrlP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bPr>
                      <m:e>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𝐴</m:t>
                        </m:r>
                      </m:e>
                      <m:sub>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0,1</m:t>
                        </m:r>
                      </m:sub>
                    </m:sSub>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f>
                      <m:fPr>
                        <m:ctrlP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fPr>
                      <m:num>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m:t>
                        </m:r>
                      </m:num>
                      <m:den>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150</m:t>
                        </m:r>
                      </m:den>
                    </m:f>
                    <m:r>
                      <a:rPr lang="en-US" altLang="zh-CN" sz="2400" b="0" i="1" smtClean="0">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(50</m:t>
                    </m:r>
                    <m:r>
                      <a:rPr lang="en-US" altLang="zh-CN" sz="24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rad>
                      <m:radPr>
                        <m:degHide m:val="on"/>
                        <m:ctrlPr>
                          <a:rPr lang="en-US" altLang="zh-CN" sz="24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ctrlPr>
                      </m:radPr>
                      <m:deg/>
                      <m:e>
                        <m:r>
                          <a:rPr lang="en-US" altLang="zh-CN" sz="24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70</m:t>
                        </m:r>
                      </m:e>
                    </m:rad>
                    <m:r>
                      <a:rPr lang="en-US" altLang="zh-CN" sz="24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oMath>
                </a14:m>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endParaRPr lang="en-US" altLang="zh-CN" sz="24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p:txBody>
          </p:sp>
        </mc:Choice>
        <mc:Fallback>
          <p:sp>
            <p:nvSpPr>
              <p:cNvPr id="4" name="文本框 3"/>
              <p:cNvSpPr txBox="1">
                <a:spLocks noRot="1" noChangeAspect="1" noMove="1" noResize="1" noEditPoints="1" noAdjustHandles="1" noChangeArrowheads="1" noChangeShapeType="1" noTextEdit="1"/>
              </p:cNvSpPr>
              <p:nvPr/>
            </p:nvSpPr>
            <p:spPr bwMode="auto">
              <a:xfrm>
                <a:off x="304912" y="533476"/>
                <a:ext cx="8381780" cy="5357813"/>
              </a:xfrm>
              <a:prstGeom prst="rect">
                <a:avLst/>
              </a:prstGeom>
              <a:blipFill>
                <a:blip r:embed="rId2"/>
                <a:stretch>
                  <a:fillRect l="-1091" t="-911" r="-873"/>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71892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500"/>
                                        <p:tgtEl>
                                          <p:spTgt spid="4">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Effect transition="in" filter="fade">
                                      <p:cBhvr>
                                        <p:cTn id="29" dur="500"/>
                                        <p:tgtEl>
                                          <p:spTgt spid="4">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Effect transition="in" filter="fade">
                                      <p:cBhvr>
                                        <p:cTn id="34" dur="500"/>
                                        <p:tgtEl>
                                          <p:spTgt spid="4">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animEffect transition="in" filter="fade">
                                      <p:cBhvr>
                                        <p:cTn id="39"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noChangeArrowheads="1"/>
          </p:cNvSpPr>
          <p:nvPr>
            <p:ph type="title"/>
          </p:nvPr>
        </p:nvSpPr>
        <p:spPr>
          <a:xfrm>
            <a:off x="457202" y="1062037"/>
            <a:ext cx="3486167" cy="871538"/>
          </a:xfrm>
        </p:spPr>
        <p:txBody>
          <a:bodyPr/>
          <a:lstStyle/>
          <a:p>
            <a:r>
              <a:rPr lang="en-US" altLang="zh-CN" sz="4950" dirty="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1. </a:t>
            </a:r>
            <a:r>
              <a:rPr lang="zh-CN" altLang="en-US" sz="4950" dirty="0">
                <a:solidFill>
                  <a:srgbClr val="00B050"/>
                </a:solidFill>
                <a:latin typeface="全新硬笔行书简" panose="02010600040101010101" pitchFamily="2" charset="-122"/>
                <a:ea typeface="全新硬笔行书简" panose="02010600040101010101" pitchFamily="2" charset="-122"/>
              </a:rPr>
              <a:t>机械求积</a:t>
            </a:r>
          </a:p>
        </p:txBody>
      </p:sp>
      <mc:AlternateContent xmlns:mc="http://schemas.openxmlformats.org/markup-compatibility/2006">
        <mc:Choice xmlns:a14="http://schemas.microsoft.com/office/drawing/2010/main" Requires="a14">
          <p:sp>
            <p:nvSpPr>
              <p:cNvPr id="25" name="文本框 24"/>
              <p:cNvSpPr txBox="1"/>
              <p:nvPr/>
            </p:nvSpPr>
            <p:spPr bwMode="auto">
              <a:xfrm>
                <a:off x="343011" y="1771693"/>
                <a:ext cx="8686692" cy="2590646"/>
              </a:xfrm>
              <a:prstGeom prst="rect">
                <a:avLst/>
              </a:prstGeom>
              <a:noFill/>
              <a:ln>
                <a:noFill/>
              </a:ln>
            </p:spPr>
            <p:txBody>
              <a:bodyPr wrap="square" rtlCol="0">
                <a:spAutoFit/>
              </a:bodyPr>
              <a:lstStyle/>
              <a:p>
                <a:pPr eaLnBrk="0" hangingPunct="0">
                  <a:buFontTx/>
                  <a:buNone/>
                </a:pP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       </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更一般地，在区间</a:t>
                </a:r>
                <a14:m>
                  <m:oMath xmlns:m="http://schemas.openxmlformats.org/officeDocument/2006/math">
                    <m:r>
                      <a:rPr lang="en-US" altLang="zh-CN" sz="2100" i="1">
                        <a:solidFill>
                          <a:schemeClr val="bg1"/>
                        </a:solidFill>
                        <a:latin typeface="Cambria Math" panose="02040503050406030204" pitchFamily="18" charset="0"/>
                        <a:sym typeface="+mn-ea"/>
                      </a:rPr>
                      <m:t>[</m:t>
                    </m:r>
                    <m:r>
                      <a:rPr lang="en-US" altLang="zh-CN" sz="2100" i="1">
                        <a:solidFill>
                          <a:schemeClr val="bg1"/>
                        </a:solidFill>
                        <a:latin typeface="Cambria Math" panose="02040503050406030204" pitchFamily="18" charset="0"/>
                        <a:sym typeface="+mn-ea"/>
                      </a:rPr>
                      <m:t>𝑎</m:t>
                    </m:r>
                    <m:r>
                      <a:rPr lang="en-US" altLang="zh-CN" sz="2100" i="1">
                        <a:solidFill>
                          <a:schemeClr val="bg1"/>
                        </a:solidFill>
                        <a:latin typeface="Cambria Math" panose="02040503050406030204" pitchFamily="18" charset="0"/>
                        <a:sym typeface="+mn-ea"/>
                      </a:rPr>
                      <m:t>,</m:t>
                    </m:r>
                    <m:r>
                      <a:rPr lang="en-US" altLang="zh-CN" sz="2100" i="1">
                        <a:solidFill>
                          <a:schemeClr val="bg1"/>
                        </a:solidFill>
                        <a:latin typeface="Cambria Math" panose="02040503050406030204" pitchFamily="18" charset="0"/>
                        <a:sym typeface="+mn-ea"/>
                      </a:rPr>
                      <m:t>𝑏</m:t>
                    </m:r>
                    <m:r>
                      <a:rPr lang="en-US" altLang="zh-CN" sz="2100" i="1">
                        <a:solidFill>
                          <a:schemeClr val="bg1"/>
                        </a:solidFill>
                        <a:latin typeface="Cambria Math" panose="02040503050406030204" pitchFamily="18" charset="0"/>
                        <a:sym typeface="+mn-ea"/>
                      </a:rPr>
                      <m:t>]</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内选择若干节点</a:t>
                </a:r>
                <a14:m>
                  <m:oMath xmlns:m="http://schemas.openxmlformats.org/officeDocument/2006/math">
                    <m:sSub>
                      <m:sSubPr>
                        <m:ctrlPr>
                          <a:rPr lang="en-US" altLang="zh-CN" sz="2100" i="1">
                            <a:solidFill>
                              <a:schemeClr val="bg1"/>
                            </a:solidFill>
                            <a:latin typeface="Cambria Math" panose="02040503050406030204" pitchFamily="18" charset="0"/>
                            <a:sym typeface="+mn-ea"/>
                          </a:rPr>
                        </m:ctrlPr>
                      </m:sSubPr>
                      <m:e>
                        <m:r>
                          <a:rPr lang="en-US" altLang="zh-CN" sz="2100" i="1">
                            <a:solidFill>
                              <a:schemeClr val="bg1"/>
                            </a:solidFill>
                            <a:latin typeface="Cambria Math" panose="02040503050406030204" pitchFamily="18" charset="0"/>
                            <a:sym typeface="+mn-ea"/>
                          </a:rPr>
                          <m:t>𝑥</m:t>
                        </m:r>
                      </m:e>
                      <m:sub>
                        <m:r>
                          <a:rPr lang="en-US" altLang="zh-CN" sz="2100" i="1">
                            <a:solidFill>
                              <a:schemeClr val="bg1"/>
                            </a:solidFill>
                            <a:latin typeface="Cambria Math" panose="02040503050406030204" pitchFamily="18" charset="0"/>
                            <a:sym typeface="+mn-ea"/>
                          </a:rPr>
                          <m:t>𝑖</m:t>
                        </m:r>
                      </m:sub>
                    </m:sSub>
                    <m:r>
                      <a:rPr lang="en-US" altLang="zh-CN" sz="2100" i="1">
                        <a:solidFill>
                          <a:schemeClr val="bg1"/>
                        </a:solidFill>
                        <a:latin typeface="Cambria Math" panose="02040503050406030204" pitchFamily="18" charset="0"/>
                        <a:sym typeface="+mn-ea"/>
                      </a:rPr>
                      <m:t>(</m:t>
                    </m:r>
                    <m:r>
                      <a:rPr lang="en-US" altLang="zh-CN" sz="2100" i="1">
                        <a:solidFill>
                          <a:schemeClr val="bg1"/>
                        </a:solidFill>
                        <a:latin typeface="Cambria Math" panose="02040503050406030204" pitchFamily="18" charset="0"/>
                        <a:sym typeface="+mn-ea"/>
                      </a:rPr>
                      <m:t>𝑖</m:t>
                    </m:r>
                    <m:r>
                      <a:rPr lang="en-US" altLang="zh-CN" sz="2100" i="1">
                        <a:solidFill>
                          <a:schemeClr val="bg1"/>
                        </a:solidFill>
                        <a:latin typeface="Cambria Math" panose="02040503050406030204" pitchFamily="18" charset="0"/>
                        <a:sym typeface="+mn-ea"/>
                      </a:rPr>
                      <m:t>=0,1,⋯,</m:t>
                    </m:r>
                    <m:r>
                      <a:rPr lang="en-US" altLang="zh-CN" sz="2100" i="1">
                        <a:solidFill>
                          <a:schemeClr val="bg1"/>
                        </a:solidFill>
                        <a:latin typeface="Cambria Math" panose="02040503050406030204" pitchFamily="18" charset="0"/>
                        <a:ea typeface="Cambria Math" panose="02040503050406030204" pitchFamily="18" charset="0"/>
                        <a:sym typeface="+mn-ea"/>
                      </a:rPr>
                      <m:t>𝑛</m:t>
                    </m:r>
                    <m:r>
                      <a:rPr lang="en-US" altLang="zh-CN" sz="2100" i="1">
                        <a:solidFill>
                          <a:schemeClr val="bg1"/>
                        </a:solidFill>
                        <a:latin typeface="Cambria Math" panose="02040503050406030204" pitchFamily="18" charset="0"/>
                        <a:ea typeface="Cambria Math" panose="02040503050406030204" pitchFamily="18" charset="0"/>
                        <a:sym typeface="+mn-ea"/>
                      </a:rPr>
                      <m:t>)</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，通过加权平均方式给出平均值</a:t>
                </a:r>
                <a14:m>
                  <m:oMath xmlns:m="http://schemas.openxmlformats.org/officeDocument/2006/math">
                    <m:r>
                      <a:rPr lang="en-US" altLang="zh-CN" sz="2100" i="1">
                        <a:solidFill>
                          <a:schemeClr val="bg1"/>
                        </a:solidFill>
                        <a:latin typeface="Cambria Math" panose="02040503050406030204" pitchFamily="18" charset="0"/>
                        <a:sym typeface="+mn-ea"/>
                      </a:rPr>
                      <m:t>𝑓</m:t>
                    </m:r>
                    <m:r>
                      <a:rPr lang="en-US" altLang="zh-CN" sz="2100" i="1">
                        <a:solidFill>
                          <a:schemeClr val="bg1"/>
                        </a:solidFill>
                        <a:latin typeface="Cambria Math" panose="02040503050406030204" pitchFamily="18" charset="0"/>
                        <a:sym typeface="+mn-ea"/>
                      </a:rPr>
                      <m:t>(</m:t>
                    </m:r>
                    <m:r>
                      <a:rPr lang="en-US" altLang="zh-CN" sz="2100" i="1">
                        <a:solidFill>
                          <a:schemeClr val="bg1"/>
                        </a:solidFill>
                        <a:latin typeface="Cambria Math" panose="02040503050406030204" pitchFamily="18" charset="0"/>
                        <a:sym typeface="+mn-ea"/>
                      </a:rPr>
                      <m:t>𝑐</m:t>
                    </m:r>
                    <m:r>
                      <a:rPr lang="en-US" altLang="zh-CN" sz="2100" i="1">
                        <a:solidFill>
                          <a:schemeClr val="bg1"/>
                        </a:solidFill>
                        <a:latin typeface="Cambria Math" panose="02040503050406030204" pitchFamily="18" charset="0"/>
                        <a:sym typeface="+mn-ea"/>
                      </a:rPr>
                      <m:t>)</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，得到积分公式：</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14:m>
                  <m:oMathPara xmlns:m="http://schemas.openxmlformats.org/officeDocument/2006/math">
                    <m:oMathParaPr>
                      <m:jc m:val="centerGroup"/>
                    </m:oMathParaPr>
                    <m:oMath xmlns:m="http://schemas.openxmlformats.org/officeDocument/2006/math">
                      <m:nary>
                        <m:naryPr>
                          <m:ctrlPr>
                            <a:rPr lang="zh-CN" altLang="en-US" sz="2100" i="1">
                              <a:solidFill>
                                <a:schemeClr val="bg1"/>
                              </a:solidFill>
                              <a:latin typeface="Cambria Math" panose="02040503050406030204" pitchFamily="18" charset="0"/>
                            </a:rPr>
                          </m:ctrlPr>
                        </m:naryPr>
                        <m:sub>
                          <m:r>
                            <m:rPr>
                              <m:brk m:alnAt="23"/>
                            </m:rPr>
                            <a:rPr lang="en-US" altLang="zh-CN" sz="2100" i="1">
                              <a:solidFill>
                                <a:schemeClr val="bg1"/>
                              </a:solidFill>
                              <a:latin typeface="Cambria Math" panose="02040503050406030204" pitchFamily="18" charset="0"/>
                            </a:rPr>
                            <m:t>𝑎</m:t>
                          </m:r>
                        </m:sub>
                        <m:sup>
                          <m:r>
                            <a:rPr lang="en-US" altLang="zh-CN" sz="2100" i="1">
                              <a:solidFill>
                                <a:schemeClr val="bg1"/>
                              </a:solidFill>
                              <a:latin typeface="Cambria Math" panose="02040503050406030204" pitchFamily="18" charset="0"/>
                            </a:rPr>
                            <m:t>𝑏</m:t>
                          </m:r>
                        </m:sup>
                        <m:e>
                          <m:r>
                            <a:rPr lang="en-US" altLang="zh-CN" sz="2100" i="1">
                              <a:solidFill>
                                <a:schemeClr val="bg1"/>
                              </a:solidFill>
                              <a:latin typeface="Cambria Math" panose="02040503050406030204" pitchFamily="18" charset="0"/>
                            </a:rPr>
                            <m:t>𝑓</m:t>
                          </m:r>
                          <m:d>
                            <m:dPr>
                              <m:ctrlPr>
                                <a:rPr lang="en-US" altLang="zh-CN" sz="2100" i="1">
                                  <a:solidFill>
                                    <a:schemeClr val="bg1"/>
                                  </a:solidFill>
                                  <a:latin typeface="Cambria Math" panose="02040503050406030204" pitchFamily="18" charset="0"/>
                                </a:rPr>
                              </m:ctrlPr>
                            </m:dPr>
                            <m:e>
                              <m:r>
                                <a:rPr lang="en-US" altLang="zh-CN" sz="2100" i="1">
                                  <a:solidFill>
                                    <a:schemeClr val="bg1"/>
                                  </a:solidFill>
                                  <a:latin typeface="Cambria Math" panose="02040503050406030204" pitchFamily="18" charset="0"/>
                                </a:rPr>
                                <m:t>𝑥</m:t>
                              </m:r>
                            </m:e>
                          </m:d>
                          <m:r>
                            <a:rPr lang="en-US" altLang="zh-CN" sz="2100" i="1">
                              <a:solidFill>
                                <a:schemeClr val="bg1"/>
                              </a:solidFill>
                              <a:latin typeface="Cambria Math" panose="02040503050406030204" pitchFamily="18" charset="0"/>
                            </a:rPr>
                            <m:t>𝑑𝑥</m:t>
                          </m:r>
                        </m:e>
                      </m:nary>
                      <m:r>
                        <a:rPr lang="en-US" altLang="zh-CN" sz="2100" i="1">
                          <a:solidFill>
                            <a:schemeClr val="bg1"/>
                          </a:solidFill>
                          <a:latin typeface="Cambria Math" panose="02040503050406030204" pitchFamily="18" charset="0"/>
                          <a:ea typeface="Cambria Math" panose="02040503050406030204" pitchFamily="18" charset="0"/>
                        </a:rPr>
                        <m:t>≈</m:t>
                      </m:r>
                      <m:nary>
                        <m:naryPr>
                          <m:chr m:val="∑"/>
                          <m:ctrlPr>
                            <a:rPr lang="en-US" altLang="zh-CN" sz="2100" i="1">
                              <a:solidFill>
                                <a:schemeClr val="bg1"/>
                              </a:solidFill>
                              <a:latin typeface="Cambria Math" panose="02040503050406030204" pitchFamily="18" charset="0"/>
                              <a:ea typeface="Cambria Math" panose="02040503050406030204" pitchFamily="18" charset="0"/>
                            </a:rPr>
                          </m:ctrlPr>
                        </m:naryPr>
                        <m:sub>
                          <m:r>
                            <m:rPr>
                              <m:brk m:alnAt="23"/>
                            </m:rPr>
                            <a:rPr lang="en-US" altLang="zh-CN" sz="2100" i="1">
                              <a:solidFill>
                                <a:schemeClr val="bg1"/>
                              </a:solidFill>
                              <a:latin typeface="Cambria Math" panose="02040503050406030204" pitchFamily="18" charset="0"/>
                              <a:ea typeface="Cambria Math" panose="02040503050406030204" pitchFamily="18" charset="0"/>
                            </a:rPr>
                            <m:t>𝑘</m:t>
                          </m:r>
                          <m:r>
                            <a:rPr lang="en-US" altLang="zh-CN" sz="2100" i="1">
                              <a:solidFill>
                                <a:schemeClr val="bg1"/>
                              </a:solidFill>
                              <a:latin typeface="Cambria Math" panose="02040503050406030204" pitchFamily="18" charset="0"/>
                              <a:ea typeface="Cambria Math" panose="02040503050406030204" pitchFamily="18" charset="0"/>
                            </a:rPr>
                            <m:t>=0</m:t>
                          </m:r>
                        </m:sub>
                        <m:sup>
                          <m:r>
                            <a:rPr lang="en-US" altLang="zh-CN" sz="2100" i="1">
                              <a:solidFill>
                                <a:schemeClr val="bg1"/>
                              </a:solidFill>
                              <a:latin typeface="Cambria Math" panose="02040503050406030204" pitchFamily="18" charset="0"/>
                              <a:ea typeface="Cambria Math" panose="02040503050406030204" pitchFamily="18" charset="0"/>
                            </a:rPr>
                            <m:t>𝑛</m:t>
                          </m:r>
                        </m:sup>
                        <m:e>
                          <m:sSub>
                            <m:sSubPr>
                              <m:ctrlPr>
                                <a:rPr lang="en-US" altLang="zh-CN" sz="2100" i="1">
                                  <a:solidFill>
                                    <a:schemeClr val="bg1"/>
                                  </a:solidFill>
                                  <a:latin typeface="Cambria Math" panose="02040503050406030204" pitchFamily="18" charset="0"/>
                                  <a:ea typeface="Cambria Math" panose="02040503050406030204" pitchFamily="18" charset="0"/>
                                </a:rPr>
                              </m:ctrlPr>
                            </m:sSubPr>
                            <m:e>
                              <m:r>
                                <a:rPr lang="en-US" altLang="zh-CN" sz="2100" i="1">
                                  <a:solidFill>
                                    <a:schemeClr val="bg1"/>
                                  </a:solidFill>
                                  <a:latin typeface="Cambria Math" panose="02040503050406030204" pitchFamily="18" charset="0"/>
                                  <a:ea typeface="Cambria Math" panose="02040503050406030204" pitchFamily="18" charset="0"/>
                                </a:rPr>
                                <m:t>𝐴</m:t>
                              </m:r>
                            </m:e>
                            <m:sub>
                              <m:r>
                                <a:rPr lang="en-US" altLang="zh-CN" sz="2100" i="1">
                                  <a:solidFill>
                                    <a:schemeClr val="bg1"/>
                                  </a:solidFill>
                                  <a:latin typeface="Cambria Math" panose="02040503050406030204" pitchFamily="18" charset="0"/>
                                  <a:ea typeface="Cambria Math" panose="02040503050406030204" pitchFamily="18" charset="0"/>
                                </a:rPr>
                                <m:t>𝑘</m:t>
                              </m:r>
                            </m:sub>
                          </m:sSub>
                        </m:e>
                      </m:nary>
                      <m:r>
                        <a:rPr lang="en-US" altLang="zh-CN" sz="2100" i="1">
                          <a:solidFill>
                            <a:schemeClr val="bg1"/>
                          </a:solidFill>
                          <a:latin typeface="Cambria Math" panose="02040503050406030204" pitchFamily="18" charset="0"/>
                          <a:ea typeface="Cambria Math" panose="02040503050406030204" pitchFamily="18" charset="0"/>
                        </a:rPr>
                        <m:t>𝑓</m:t>
                      </m:r>
                      <m:r>
                        <a:rPr lang="en-US" altLang="zh-CN" sz="2100" i="1">
                          <a:solidFill>
                            <a:schemeClr val="bg1"/>
                          </a:solidFill>
                          <a:latin typeface="Cambria Math" panose="02040503050406030204" pitchFamily="18" charset="0"/>
                          <a:ea typeface="Cambria Math" panose="02040503050406030204" pitchFamily="18" charset="0"/>
                        </a:rPr>
                        <m:t>(</m:t>
                      </m:r>
                      <m:sSub>
                        <m:sSubPr>
                          <m:ctrlPr>
                            <a:rPr lang="en-US" altLang="zh-CN" sz="2100" i="1">
                              <a:solidFill>
                                <a:schemeClr val="bg1"/>
                              </a:solidFill>
                              <a:latin typeface="Cambria Math" panose="02040503050406030204" pitchFamily="18" charset="0"/>
                              <a:ea typeface="Cambria Math" panose="02040503050406030204" pitchFamily="18" charset="0"/>
                            </a:rPr>
                          </m:ctrlPr>
                        </m:sSubPr>
                        <m:e>
                          <m:r>
                            <a:rPr lang="en-US" altLang="zh-CN" sz="2100" i="1">
                              <a:solidFill>
                                <a:schemeClr val="bg1"/>
                              </a:solidFill>
                              <a:latin typeface="Cambria Math" panose="02040503050406030204" pitchFamily="18" charset="0"/>
                              <a:ea typeface="Cambria Math" panose="02040503050406030204" pitchFamily="18" charset="0"/>
                            </a:rPr>
                            <m:t>𝑥</m:t>
                          </m:r>
                        </m:e>
                        <m:sub>
                          <m:r>
                            <a:rPr lang="en-US" altLang="zh-CN" sz="2100" i="1">
                              <a:solidFill>
                                <a:schemeClr val="bg1"/>
                              </a:solidFill>
                              <a:latin typeface="Cambria Math" panose="02040503050406030204" pitchFamily="18" charset="0"/>
                              <a:ea typeface="Cambria Math" panose="02040503050406030204" pitchFamily="18" charset="0"/>
                            </a:rPr>
                            <m:t>𝑘</m:t>
                          </m:r>
                        </m:sub>
                      </m:sSub>
                      <m:r>
                        <a:rPr lang="en-US" altLang="zh-CN" sz="2100" i="1">
                          <a:solidFill>
                            <a:schemeClr val="bg1"/>
                          </a:solidFill>
                          <a:latin typeface="Cambria Math" panose="02040503050406030204" pitchFamily="18" charset="0"/>
                          <a:ea typeface="Cambria Math" panose="02040503050406030204" pitchFamily="18" charset="0"/>
                        </a:rPr>
                        <m:t>)</m:t>
                      </m:r>
                    </m:oMath>
                  </m:oMathPara>
                </a14:m>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式中</a:t>
                </a:r>
                <a14:m>
                  <m:oMath xmlns:m="http://schemas.openxmlformats.org/officeDocument/2006/math">
                    <m:sSub>
                      <m:sSubPr>
                        <m:ctrlPr>
                          <a:rPr lang="en-US" altLang="zh-CN" sz="2100" i="1">
                            <a:solidFill>
                              <a:schemeClr val="bg1"/>
                            </a:solidFill>
                            <a:latin typeface="Cambria Math" panose="02040503050406030204" pitchFamily="18" charset="0"/>
                            <a:sym typeface="+mn-ea"/>
                          </a:rPr>
                        </m:ctrlPr>
                      </m:sSubPr>
                      <m:e>
                        <m:r>
                          <a:rPr lang="en-US" altLang="zh-CN" sz="2100" i="1">
                            <a:solidFill>
                              <a:schemeClr val="bg1"/>
                            </a:solidFill>
                            <a:latin typeface="Cambria Math" panose="02040503050406030204" pitchFamily="18" charset="0"/>
                            <a:sym typeface="+mn-ea"/>
                          </a:rPr>
                          <m:t>𝑥</m:t>
                        </m:r>
                      </m:e>
                      <m:sub>
                        <m:r>
                          <a:rPr lang="en-US" altLang="zh-CN" sz="2100" i="1">
                            <a:solidFill>
                              <a:schemeClr val="bg1"/>
                            </a:solidFill>
                            <a:latin typeface="Cambria Math" panose="02040503050406030204" pitchFamily="18" charset="0"/>
                            <a:sym typeface="+mn-ea"/>
                          </a:rPr>
                          <m:t>𝑖</m:t>
                        </m:r>
                      </m:sub>
                    </m:sSub>
                    <m:r>
                      <a:rPr lang="en-US" altLang="zh-CN" sz="2100" i="1">
                        <a:solidFill>
                          <a:schemeClr val="bg1"/>
                        </a:solidFill>
                        <a:latin typeface="Cambria Math" panose="02040503050406030204" pitchFamily="18" charset="0"/>
                        <a:sym typeface="+mn-ea"/>
                      </a:rPr>
                      <m:t>(</m:t>
                    </m:r>
                    <m:r>
                      <a:rPr lang="en-US" altLang="zh-CN" sz="2100" i="1">
                        <a:solidFill>
                          <a:schemeClr val="bg1"/>
                        </a:solidFill>
                        <a:latin typeface="Cambria Math" panose="02040503050406030204" pitchFamily="18" charset="0"/>
                        <a:sym typeface="+mn-ea"/>
                      </a:rPr>
                      <m:t>𝑖</m:t>
                    </m:r>
                    <m:r>
                      <a:rPr lang="en-US" altLang="zh-CN" sz="2100" i="1">
                        <a:solidFill>
                          <a:schemeClr val="bg1"/>
                        </a:solidFill>
                        <a:latin typeface="Cambria Math" panose="02040503050406030204" pitchFamily="18" charset="0"/>
                        <a:sym typeface="+mn-ea"/>
                      </a:rPr>
                      <m:t>=0,1,⋯,</m:t>
                    </m:r>
                    <m:r>
                      <a:rPr lang="en-US" altLang="zh-CN" sz="2100" i="1">
                        <a:solidFill>
                          <a:schemeClr val="bg1"/>
                        </a:solidFill>
                        <a:latin typeface="Cambria Math" panose="02040503050406030204" pitchFamily="18" charset="0"/>
                        <a:ea typeface="Cambria Math" panose="02040503050406030204" pitchFamily="18" charset="0"/>
                        <a:sym typeface="+mn-ea"/>
                      </a:rPr>
                      <m:t>𝑛</m:t>
                    </m:r>
                    <m:r>
                      <a:rPr lang="en-US" altLang="zh-CN" sz="2100" i="1">
                        <a:solidFill>
                          <a:schemeClr val="bg1"/>
                        </a:solidFill>
                        <a:latin typeface="Cambria Math" panose="02040503050406030204" pitchFamily="18" charset="0"/>
                        <a:ea typeface="Cambria Math" panose="02040503050406030204" pitchFamily="18" charset="0"/>
                        <a:sym typeface="+mn-ea"/>
                      </a:rPr>
                      <m:t>)</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称为</a:t>
                </a:r>
                <a:r>
                  <a:rPr lang="zh-CN" altLang="en-US" sz="2100" dirty="0">
                    <a:solidFill>
                      <a:srgbClr val="FFFF00"/>
                    </a:solidFill>
                    <a:latin typeface="全新硬笔行书简" panose="02010600040101010101" pitchFamily="2" charset="-122"/>
                    <a:ea typeface="全新硬笔行书简" panose="02010600040101010101" pitchFamily="2" charset="-122"/>
                    <a:sym typeface="+mn-ea"/>
                  </a:rPr>
                  <a:t>求积节点</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a:t>
                </a:r>
                <a14:m>
                  <m:oMath xmlns:m="http://schemas.openxmlformats.org/officeDocument/2006/math">
                    <m:sSub>
                      <m:sSubPr>
                        <m:ctrlPr>
                          <a:rPr lang="en-US" altLang="zh-CN" sz="2100" i="1">
                            <a:solidFill>
                              <a:schemeClr val="bg1"/>
                            </a:solidFill>
                            <a:latin typeface="Cambria Math" panose="02040503050406030204" pitchFamily="18" charset="0"/>
                            <a:ea typeface="Cambria Math" panose="02040503050406030204" pitchFamily="18" charset="0"/>
                          </a:rPr>
                        </m:ctrlPr>
                      </m:sSubPr>
                      <m:e>
                        <m:r>
                          <a:rPr lang="en-US" altLang="zh-CN" sz="2100" i="1">
                            <a:solidFill>
                              <a:schemeClr val="bg1"/>
                            </a:solidFill>
                            <a:latin typeface="Cambria Math" panose="02040503050406030204" pitchFamily="18" charset="0"/>
                            <a:ea typeface="Cambria Math" panose="02040503050406030204" pitchFamily="18" charset="0"/>
                          </a:rPr>
                          <m:t>𝐴</m:t>
                        </m:r>
                      </m:e>
                      <m:sub>
                        <m:r>
                          <a:rPr lang="en-US" altLang="zh-CN" sz="2100" i="1">
                            <a:solidFill>
                              <a:schemeClr val="bg1"/>
                            </a:solidFill>
                            <a:latin typeface="Cambria Math" panose="02040503050406030204" pitchFamily="18" charset="0"/>
                            <a:ea typeface="Cambria Math" panose="02040503050406030204" pitchFamily="18" charset="0"/>
                          </a:rPr>
                          <m:t>𝑘</m:t>
                        </m:r>
                      </m:sub>
                    </m:sSub>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称为</a:t>
                </a:r>
                <a:r>
                  <a:rPr lang="zh-CN" altLang="en-US" sz="2100" dirty="0">
                    <a:solidFill>
                      <a:srgbClr val="FFFF00"/>
                    </a:solidFill>
                    <a:latin typeface="全新硬笔行书简" panose="02010600040101010101" pitchFamily="2" charset="-122"/>
                    <a:ea typeface="全新硬笔行书简" panose="02010600040101010101" pitchFamily="2" charset="-122"/>
                    <a:sym typeface="+mn-ea"/>
                  </a:rPr>
                  <a:t>求积系数</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，也叫伴随节点的</a:t>
                </a:r>
                <a:r>
                  <a:rPr lang="zh-CN" altLang="en-US" sz="2100" dirty="0">
                    <a:solidFill>
                      <a:srgbClr val="FFFF00"/>
                    </a:solidFill>
                    <a:latin typeface="全新硬笔行书简" panose="02010600040101010101" pitchFamily="2" charset="-122"/>
                    <a:ea typeface="全新硬笔行书简" panose="02010600040101010101" pitchFamily="2" charset="-122"/>
                    <a:sym typeface="+mn-ea"/>
                  </a:rPr>
                  <a:t>权</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。求积系数是与函数</a:t>
                </a:r>
                <a14:m>
                  <m:oMath xmlns:m="http://schemas.openxmlformats.org/officeDocument/2006/math">
                    <m:r>
                      <a:rPr lang="en-US" altLang="zh-CN" sz="2100" i="1">
                        <a:solidFill>
                          <a:schemeClr val="bg1"/>
                        </a:solidFill>
                        <a:latin typeface="Cambria Math" panose="02040503050406030204" pitchFamily="18" charset="0"/>
                      </a:rPr>
                      <m:t>𝑓</m:t>
                    </m:r>
                    <m:d>
                      <m:dPr>
                        <m:ctrlPr>
                          <a:rPr lang="en-US" altLang="zh-CN" sz="2100" i="1">
                            <a:solidFill>
                              <a:schemeClr val="bg1"/>
                            </a:solidFill>
                            <a:latin typeface="Cambria Math" panose="02040503050406030204" pitchFamily="18" charset="0"/>
                          </a:rPr>
                        </m:ctrlPr>
                      </m:dPr>
                      <m:e>
                        <m:r>
                          <a:rPr lang="en-US" altLang="zh-CN" sz="2100" i="1">
                            <a:solidFill>
                              <a:schemeClr val="bg1"/>
                            </a:solidFill>
                            <a:latin typeface="Cambria Math" panose="02040503050406030204" pitchFamily="18" charset="0"/>
                          </a:rPr>
                          <m:t>𝑥</m:t>
                        </m:r>
                      </m:e>
                    </m:d>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无关的常数。这种公式称为</a:t>
                </a:r>
                <a:r>
                  <a:rPr lang="zh-CN" altLang="en-US" sz="2100" dirty="0">
                    <a:solidFill>
                      <a:srgbClr val="FFFF00"/>
                    </a:solidFill>
                    <a:latin typeface="全新硬笔行书简" panose="02010600040101010101" pitchFamily="2" charset="-122"/>
                    <a:ea typeface="全新硬笔行书简" panose="02010600040101010101" pitchFamily="2" charset="-122"/>
                    <a:sym typeface="+mn-ea"/>
                  </a:rPr>
                  <a:t>机械求积公式</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a:t>
                </a:r>
                <a:endParaRPr lang="zh-CN" altLang="en-US"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endParaRPr lang="zh-CN" altLang="en-US" sz="2100" dirty="0">
                  <a:solidFill>
                    <a:schemeClr val="bg1"/>
                  </a:solidFill>
                  <a:latin typeface="全新硬笔行书简" panose="02010600040101010101" pitchFamily="2" charset="-122"/>
                  <a:ea typeface="全新硬笔行书简" panose="02010600040101010101" pitchFamily="2" charset="-122"/>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343011" y="1771693"/>
                <a:ext cx="8686692" cy="2590646"/>
              </a:xfrm>
              <a:prstGeom prst="rect">
                <a:avLst/>
              </a:prstGeom>
              <a:blipFill>
                <a:blip r:embed="rId2"/>
                <a:stretch>
                  <a:fillRect l="-842" t="-1882"/>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39669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fade">
                                      <p:cBhvr>
                                        <p:cTn id="18" dur="500"/>
                                        <p:tgtEl>
                                          <p:spTgt spid="2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xEl>
                                              <p:pRg st="1" end="1"/>
                                            </p:txEl>
                                          </p:spTgt>
                                        </p:tgtEl>
                                        <p:attrNameLst>
                                          <p:attrName>style.visibility</p:attrName>
                                        </p:attrNameLst>
                                      </p:cBhvr>
                                      <p:to>
                                        <p:strVal val="visible"/>
                                      </p:to>
                                    </p:set>
                                    <p:animEffect transition="in" filter="fade">
                                      <p:cBhvr>
                                        <p:cTn id="23" dur="500"/>
                                        <p:tgtEl>
                                          <p:spTgt spid="2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xEl>
                                              <p:pRg st="2" end="2"/>
                                            </p:txEl>
                                          </p:spTgt>
                                        </p:tgtEl>
                                        <p:attrNameLst>
                                          <p:attrName>style.visibility</p:attrName>
                                        </p:attrNameLst>
                                      </p:cBhvr>
                                      <p:to>
                                        <p:strVal val="visible"/>
                                      </p:to>
                                    </p:set>
                                    <p:animEffect transition="in" filter="fade">
                                      <p:cBhvr>
                                        <p:cTn id="28" dur="500"/>
                                        <p:tgtEl>
                                          <p:spTgt spid="2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noChangeArrowheads="1"/>
          </p:cNvSpPr>
          <p:nvPr>
            <p:ph type="title"/>
          </p:nvPr>
        </p:nvSpPr>
        <p:spPr>
          <a:xfrm>
            <a:off x="457202" y="1062037"/>
            <a:ext cx="3486167" cy="871538"/>
          </a:xfrm>
        </p:spPr>
        <p:txBody>
          <a:bodyPr/>
          <a:lstStyle/>
          <a:p>
            <a:r>
              <a:rPr lang="en-US" altLang="zh-CN" sz="4950" dirty="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1. </a:t>
            </a:r>
            <a:r>
              <a:rPr lang="zh-CN" altLang="en-US" sz="4950" dirty="0">
                <a:solidFill>
                  <a:srgbClr val="00B050"/>
                </a:solidFill>
                <a:latin typeface="全新硬笔行书简" panose="02010600040101010101" pitchFamily="2" charset="-122"/>
                <a:ea typeface="全新硬笔行书简" panose="02010600040101010101" pitchFamily="2" charset="-122"/>
              </a:rPr>
              <a:t>机械求积</a:t>
            </a:r>
          </a:p>
        </p:txBody>
      </p:sp>
      <p:sp>
        <p:nvSpPr>
          <p:cNvPr id="25" name="文本框 24"/>
          <p:cNvSpPr txBox="1"/>
          <p:nvPr/>
        </p:nvSpPr>
        <p:spPr bwMode="auto">
          <a:xfrm>
            <a:off x="343013" y="1836469"/>
            <a:ext cx="3943247" cy="3000821"/>
          </a:xfrm>
          <a:prstGeom prst="rect">
            <a:avLst/>
          </a:prstGeom>
          <a:noFill/>
          <a:ln>
            <a:noFill/>
          </a:ln>
        </p:spPr>
        <p:txBody>
          <a:bodyPr wrap="square" rtlCol="0">
            <a:spAutoFit/>
          </a:bodyPr>
          <a:lstStyle/>
          <a:p>
            <a:pPr eaLnBrk="0" hangingPunct="0">
              <a:buFontTx/>
              <a:buNone/>
            </a:pP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1.2</a:t>
            </a: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 </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代数精度</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 </a:t>
            </a: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       </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机械求积公式是一种近似计算积分的方法，为保证精度，自然希望由求积公式算出的结果对尽可能多的函数能准确成立。如果机械求积公式对不超过</a:t>
            </a:r>
            <a:r>
              <a:rPr lang="en-US" altLang="zh-CN" sz="2100" i="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m</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次的多项式都能准确成立，但对</a:t>
            </a:r>
            <a:r>
              <a:rPr lang="en-US" altLang="zh-CN" sz="2100" i="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m</a:t>
            </a: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+1</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次的多项式不准确，则称机械求积公式具有</a:t>
            </a:r>
            <a:r>
              <a:rPr lang="en-US" altLang="zh-CN" sz="2100" i="1"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m</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次代数精度。</a:t>
            </a:r>
            <a:endParaRPr lang="zh-CN" altLang="en-US" sz="2100" dirty="0">
              <a:solidFill>
                <a:schemeClr val="bg1"/>
              </a:solidFill>
              <a:latin typeface="全新硬笔行书简" panose="02010600040101010101" pitchFamily="2" charset="-122"/>
              <a:ea typeface="全新硬笔行书简" panose="02010600040101010101" pitchFamily="2" charset="-122"/>
              <a:sym typeface="+mn-ea"/>
            </a:endParaRPr>
          </a:p>
        </p:txBody>
      </p:sp>
      <mc:AlternateContent xmlns:mc="http://schemas.openxmlformats.org/markup-compatibility/2006">
        <mc:Choice xmlns:a14="http://schemas.microsoft.com/office/drawing/2010/main" Requires="a14">
          <p:sp>
            <p:nvSpPr>
              <p:cNvPr id="4" name="文本框 3"/>
              <p:cNvSpPr txBox="1"/>
              <p:nvPr/>
            </p:nvSpPr>
            <p:spPr bwMode="auto">
              <a:xfrm>
                <a:off x="4457705" y="1771694"/>
                <a:ext cx="3943247" cy="3647152"/>
              </a:xfrm>
              <a:prstGeom prst="rect">
                <a:avLst/>
              </a:prstGeom>
              <a:noFill/>
              <a:ln>
                <a:noFill/>
              </a:ln>
            </p:spPr>
            <p:txBody>
              <a:bodyPr wrap="square" rtlCol="0">
                <a:spAutoFit/>
              </a:bodyPr>
              <a:lstStyle/>
              <a:p>
                <a:pPr eaLnBrk="0" hangingPunct="0">
                  <a:buFontTx/>
                  <a:buNone/>
                </a:pPr>
                <a:r>
                  <a:rPr lang="zh-CN" altLang="en-US" sz="21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求积公式的代数精度为</a:t>
                </a:r>
                <a:r>
                  <a:rPr lang="en-US" altLang="zh-CN" sz="21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m</a:t>
                </a:r>
                <a:r>
                  <a:rPr lang="zh-CN" altLang="en-US" sz="21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次</a:t>
                </a:r>
                <a:endParaRPr lang="en-US" altLang="zh-CN" sz="21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等价于</a:t>
                </a:r>
                <a:endPar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r>
                  <a:rPr lang="zh-CN" altLang="en-US" sz="2100" dirty="0">
                    <a:solidFill>
                      <a:srgbClr val="FFFF00"/>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将函数</a:t>
                </a:r>
                <a14:m>
                  <m:oMath xmlns:m="http://schemas.openxmlformats.org/officeDocument/2006/math">
                    <m:r>
                      <a:rPr lang="en-US" altLang="zh-CN" sz="21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r>
                      <a:rPr lang="en-US" altLang="zh-CN" sz="21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1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1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oMath>
                </a14:m>
                <a:r>
                  <a:rPr lang="zh-CN" altLang="en-US" sz="2100" dirty="0">
                    <a:solidFill>
                      <a:srgbClr val="FFFF00"/>
                    </a:solidFill>
                    <a:latin typeface="全新硬笔行书简" panose="02010600040101010101" pitchFamily="2" charset="-122"/>
                    <a:ea typeface="全新硬笔行书简" panose="02010600040101010101" pitchFamily="2" charset="-122"/>
                    <a:sym typeface="+mn-ea"/>
                  </a:rPr>
                  <a:t>用</a:t>
                </a:r>
                <a14:m>
                  <m:oMath xmlns:m="http://schemas.openxmlformats.org/officeDocument/2006/math">
                    <m:r>
                      <a:rPr lang="en-US" altLang="zh-CN" sz="2100" i="1" dirty="0">
                        <a:solidFill>
                          <a:srgbClr val="FFFF00"/>
                        </a:solidFill>
                        <a:latin typeface="Cambria Math" panose="02040503050406030204" pitchFamily="18" charset="0"/>
                        <a:ea typeface="全新硬笔行书简" panose="02010600040101010101" pitchFamily="2" charset="-122"/>
                        <a:sym typeface="+mn-ea"/>
                      </a:rPr>
                      <m:t>1,</m:t>
                    </m:r>
                    <m:r>
                      <a:rPr lang="en-US" altLang="zh-CN" sz="2100" i="1" dirty="0">
                        <a:solidFill>
                          <a:srgbClr val="FFFF00"/>
                        </a:solidFill>
                        <a:latin typeface="Cambria Math" panose="02040503050406030204" pitchFamily="18" charset="0"/>
                        <a:ea typeface="全新硬笔行书简" panose="02010600040101010101" pitchFamily="2" charset="-122"/>
                        <a:sym typeface="+mn-ea"/>
                      </a:rPr>
                      <m:t>𝑥</m:t>
                    </m:r>
                    <m:r>
                      <a:rPr lang="en-US" altLang="zh-CN" sz="2100" i="1" dirty="0">
                        <a:solidFill>
                          <a:srgbClr val="FFFF00"/>
                        </a:solidFill>
                        <a:latin typeface="Cambria Math" panose="02040503050406030204" pitchFamily="18" charset="0"/>
                        <a:ea typeface="全新硬笔行书简" panose="02010600040101010101" pitchFamily="2" charset="-122"/>
                        <a:sym typeface="+mn-ea"/>
                      </a:rPr>
                      <m:t>,</m:t>
                    </m:r>
                    <m:sSup>
                      <m:sSupPr>
                        <m:ctrlPr>
                          <a:rPr lang="en-US" altLang="zh-CN" sz="2100" i="1" dirty="0">
                            <a:solidFill>
                              <a:srgbClr val="FFFF00"/>
                            </a:solidFill>
                            <a:latin typeface="Cambria Math" panose="02040503050406030204" pitchFamily="18" charset="0"/>
                            <a:ea typeface="全新硬笔行书简" panose="02010600040101010101" pitchFamily="2" charset="-122"/>
                            <a:sym typeface="+mn-ea"/>
                          </a:rPr>
                        </m:ctrlPr>
                      </m:sSupPr>
                      <m:e>
                        <m:r>
                          <a:rPr lang="en-US" altLang="zh-CN" sz="2100" i="1" dirty="0">
                            <a:solidFill>
                              <a:srgbClr val="FFFF00"/>
                            </a:solidFill>
                            <a:latin typeface="Cambria Math" panose="02040503050406030204" pitchFamily="18" charset="0"/>
                            <a:ea typeface="全新硬笔行书简" panose="02010600040101010101" pitchFamily="2" charset="-122"/>
                            <a:sym typeface="+mn-ea"/>
                          </a:rPr>
                          <m:t>𝑥</m:t>
                        </m:r>
                      </m:e>
                      <m:sup>
                        <m:r>
                          <a:rPr lang="en-US" altLang="zh-CN" sz="2100" i="1" dirty="0">
                            <a:solidFill>
                              <a:srgbClr val="FFFF00"/>
                            </a:solidFill>
                            <a:latin typeface="Cambria Math" panose="02040503050406030204" pitchFamily="18" charset="0"/>
                            <a:ea typeface="全新硬笔行书简" panose="02010600040101010101" pitchFamily="2" charset="-122"/>
                            <a:sym typeface="+mn-ea"/>
                          </a:rPr>
                          <m:t>2</m:t>
                        </m:r>
                      </m:sup>
                    </m:sSup>
                    <m:r>
                      <a:rPr lang="en-US" altLang="zh-CN" sz="2100" i="1" dirty="0">
                        <a:solidFill>
                          <a:srgbClr val="FFFF00"/>
                        </a:solidFill>
                        <a:latin typeface="Cambria Math" panose="02040503050406030204" pitchFamily="18" charset="0"/>
                        <a:ea typeface="全新硬笔行书简" panose="02010600040101010101" pitchFamily="2" charset="-122"/>
                        <a:sym typeface="+mn-ea"/>
                      </a:rPr>
                      <m:t>,</m:t>
                    </m:r>
                    <m:r>
                      <a:rPr lang="en-US" altLang="zh-CN" sz="2100" i="1" dirty="0">
                        <a:solidFill>
                          <a:srgbClr val="FFFF00"/>
                        </a:solidFill>
                        <a:latin typeface="Cambria Math" panose="02040503050406030204" pitchFamily="18" charset="0"/>
                        <a:ea typeface="Cambria Math" panose="02040503050406030204" pitchFamily="18" charset="0"/>
                        <a:sym typeface="+mn-ea"/>
                      </a:rPr>
                      <m:t>⋯,</m:t>
                    </m:r>
                    <m:sSup>
                      <m:sSupPr>
                        <m:ctrlPr>
                          <a:rPr lang="en-US" altLang="zh-CN" sz="2100" i="1" dirty="0">
                            <a:solidFill>
                              <a:srgbClr val="FFFF00"/>
                            </a:solidFill>
                            <a:latin typeface="Cambria Math" panose="02040503050406030204" pitchFamily="18" charset="0"/>
                            <a:ea typeface="Cambria Math" panose="02040503050406030204" pitchFamily="18" charset="0"/>
                            <a:sym typeface="+mn-ea"/>
                          </a:rPr>
                        </m:ctrlPr>
                      </m:sSupPr>
                      <m:e>
                        <m:r>
                          <a:rPr lang="en-US" altLang="zh-CN" sz="2100" i="1" dirty="0">
                            <a:solidFill>
                              <a:srgbClr val="FFFF00"/>
                            </a:solidFill>
                            <a:latin typeface="Cambria Math" panose="02040503050406030204" pitchFamily="18" charset="0"/>
                            <a:ea typeface="Cambria Math" panose="02040503050406030204" pitchFamily="18" charset="0"/>
                            <a:sym typeface="+mn-ea"/>
                          </a:rPr>
                          <m:t>𝑥</m:t>
                        </m:r>
                      </m:e>
                      <m:sup>
                        <m:r>
                          <a:rPr lang="en-US" altLang="zh-CN" sz="2100" i="1" dirty="0">
                            <a:solidFill>
                              <a:srgbClr val="FFFF00"/>
                            </a:solidFill>
                            <a:latin typeface="Cambria Math" panose="02040503050406030204" pitchFamily="18" charset="0"/>
                            <a:ea typeface="Cambria Math" panose="02040503050406030204" pitchFamily="18" charset="0"/>
                            <a:sym typeface="+mn-ea"/>
                          </a:rPr>
                          <m:t>𝑚</m:t>
                        </m:r>
                      </m:sup>
                    </m:sSup>
                    <m:r>
                      <a:rPr lang="zh-CN" altLang="en-US" sz="2100" i="1" dirty="0">
                        <a:solidFill>
                          <a:srgbClr val="FFFF00"/>
                        </a:solidFill>
                        <a:latin typeface="Cambria Math" panose="02040503050406030204" pitchFamily="18" charset="0"/>
                        <a:ea typeface="Cambria Math" panose="02040503050406030204" pitchFamily="18" charset="0"/>
                        <a:sym typeface="+mn-ea"/>
                      </a:rPr>
                      <m:t>代</m:t>
                    </m:r>
                  </m:oMath>
                </a14:m>
                <a:r>
                  <a:rPr lang="zh-CN" altLang="en-US" sz="2100" dirty="0">
                    <a:solidFill>
                      <a:srgbClr val="FFFF00"/>
                    </a:solidFill>
                    <a:latin typeface="全新硬笔行书简" panose="02010600040101010101" pitchFamily="2" charset="-122"/>
                    <a:ea typeface="全新硬笔行书简" panose="02010600040101010101" pitchFamily="2" charset="-122"/>
                    <a:sym typeface="+mn-ea"/>
                  </a:rPr>
                  <a:t>入求积公式都使等式准确成立，但将</a:t>
                </a:r>
                <a14:m>
                  <m:oMath xmlns:m="http://schemas.openxmlformats.org/officeDocument/2006/math">
                    <m:r>
                      <a:rPr lang="en-US" altLang="zh-CN" sz="2100" i="1">
                        <a:solidFill>
                          <a:srgbClr val="FFFF00"/>
                        </a:solidFill>
                        <a:latin typeface="Cambria Math" panose="02040503050406030204" pitchFamily="18" charset="0"/>
                        <a:ea typeface="全新硬笔行书简" panose="02010600040101010101" pitchFamily="2" charset="-122"/>
                        <a:sym typeface="+mn-ea"/>
                      </a:rPr>
                      <m:t>𝑓</m:t>
                    </m:r>
                    <m:d>
                      <m:dPr>
                        <m:ctrlPr>
                          <a:rPr lang="en-US" altLang="zh-CN" sz="2100" i="1">
                            <a:solidFill>
                              <a:srgbClr val="FFFF00"/>
                            </a:solidFill>
                            <a:latin typeface="Cambria Math" panose="02040503050406030204" pitchFamily="18" charset="0"/>
                            <a:ea typeface="全新硬笔行书简" panose="02010600040101010101" pitchFamily="2" charset="-122"/>
                            <a:sym typeface="+mn-ea"/>
                          </a:rPr>
                        </m:ctrlPr>
                      </m:dPr>
                      <m:e>
                        <m:r>
                          <a:rPr lang="en-US" altLang="zh-CN" sz="2100" i="1">
                            <a:solidFill>
                              <a:srgbClr val="FFFF00"/>
                            </a:solidFill>
                            <a:latin typeface="Cambria Math" panose="02040503050406030204" pitchFamily="18" charset="0"/>
                            <a:ea typeface="全新硬笔行书简" panose="02010600040101010101" pitchFamily="2" charset="-122"/>
                            <a:sym typeface="+mn-ea"/>
                          </a:rPr>
                          <m:t>𝑥</m:t>
                        </m:r>
                      </m:e>
                    </m:d>
                    <m:r>
                      <a:rPr lang="en-US" altLang="zh-CN" sz="2100" i="1">
                        <a:solidFill>
                          <a:srgbClr val="FFFF00"/>
                        </a:solidFill>
                        <a:latin typeface="Cambria Math" panose="02040503050406030204" pitchFamily="18" charset="0"/>
                        <a:ea typeface="全新硬笔行书简" panose="02010600040101010101" pitchFamily="2" charset="-122"/>
                        <a:sym typeface="+mn-ea"/>
                      </a:rPr>
                      <m:t>=</m:t>
                    </m:r>
                    <m:sSup>
                      <m:sSupPr>
                        <m:ctrlPr>
                          <a:rPr lang="en-US" altLang="zh-CN" sz="2100" i="1">
                            <a:solidFill>
                              <a:srgbClr val="FFFF00"/>
                            </a:solidFill>
                            <a:latin typeface="Cambria Math" panose="02040503050406030204" pitchFamily="18" charset="0"/>
                            <a:ea typeface="全新硬笔行书简" panose="02010600040101010101" pitchFamily="2" charset="-122"/>
                            <a:sym typeface="+mn-ea"/>
                          </a:rPr>
                        </m:ctrlPr>
                      </m:sSupPr>
                      <m:e>
                        <m:r>
                          <a:rPr lang="en-US" altLang="zh-CN" sz="2100" i="1">
                            <a:solidFill>
                              <a:srgbClr val="FFFF00"/>
                            </a:solidFill>
                            <a:latin typeface="Cambria Math" panose="02040503050406030204" pitchFamily="18" charset="0"/>
                            <a:ea typeface="全新硬笔行书简" panose="02010600040101010101" pitchFamily="2" charset="-122"/>
                            <a:sym typeface="+mn-ea"/>
                          </a:rPr>
                          <m:t>𝑥</m:t>
                        </m:r>
                      </m:e>
                      <m:sup>
                        <m:r>
                          <a:rPr lang="en-US" altLang="zh-CN" sz="2100" i="1">
                            <a:solidFill>
                              <a:srgbClr val="FFFF00"/>
                            </a:solidFill>
                            <a:latin typeface="Cambria Math" panose="02040503050406030204" pitchFamily="18" charset="0"/>
                            <a:ea typeface="全新硬笔行书简" panose="02010600040101010101" pitchFamily="2" charset="-122"/>
                            <a:sym typeface="+mn-ea"/>
                          </a:rPr>
                          <m:t>𝑚</m:t>
                        </m:r>
                        <m:r>
                          <a:rPr lang="en-US" altLang="zh-CN" sz="2100" i="1">
                            <a:solidFill>
                              <a:srgbClr val="FFFF00"/>
                            </a:solidFill>
                            <a:latin typeface="Cambria Math" panose="02040503050406030204" pitchFamily="18" charset="0"/>
                            <a:ea typeface="全新硬笔行书简" panose="02010600040101010101" pitchFamily="2" charset="-122"/>
                            <a:sym typeface="+mn-ea"/>
                          </a:rPr>
                          <m:t>+1</m:t>
                        </m:r>
                      </m:sup>
                    </m:sSup>
                    <m:r>
                      <a:rPr lang="zh-CN" altLang="en-US" sz="2100" i="1">
                        <a:solidFill>
                          <a:srgbClr val="FFFF00"/>
                        </a:solidFill>
                        <a:latin typeface="Cambria Math" panose="02040503050406030204" pitchFamily="18" charset="0"/>
                        <a:ea typeface="全新硬笔行书简" panose="02010600040101010101" pitchFamily="2" charset="-122"/>
                        <a:sym typeface="+mn-ea"/>
                      </a:rPr>
                      <m:t>代</m:t>
                    </m:r>
                  </m:oMath>
                </a14:m>
                <a:r>
                  <a:rPr lang="zh-CN" altLang="en-US" sz="2100" dirty="0">
                    <a:solidFill>
                      <a:srgbClr val="FFFF00"/>
                    </a:solidFill>
                    <a:latin typeface="全新硬笔行书简" panose="02010600040101010101" pitchFamily="2" charset="-122"/>
                    <a:ea typeface="全新硬笔行书简" panose="02010600040101010101" pitchFamily="2" charset="-122"/>
                    <a:sym typeface="+mn-ea"/>
                  </a:rPr>
                  <a:t>入公式不能准确成立。</a:t>
                </a:r>
                <a:endParaRPr lang="en-US" altLang="zh-CN" sz="2100" dirty="0">
                  <a:solidFill>
                    <a:srgbClr val="FFFF00"/>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例如，可以验证，</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梯形求积公式和中矩形求积公式都具有</a:t>
                </a: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1</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次代数精度，而辛普生公式具有</a:t>
                </a: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3</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次代数精度。</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endParaRPr lang="zh-CN" altLang="en-US" sz="2100" dirty="0">
                  <a:solidFill>
                    <a:schemeClr val="bg1"/>
                  </a:solidFill>
                  <a:latin typeface="全新硬笔行书简" panose="02010600040101010101" pitchFamily="2" charset="-122"/>
                  <a:ea typeface="全新硬笔行书简" panose="02010600040101010101" pitchFamily="2" charset="-122"/>
                  <a:sym typeface="+mn-ea"/>
                </a:endParaRPr>
              </a:p>
            </p:txBody>
          </p:sp>
        </mc:Choice>
        <mc:Fallback>
          <p:sp>
            <p:nvSpPr>
              <p:cNvPr id="4" name="文本框 3"/>
              <p:cNvSpPr txBox="1">
                <a:spLocks noRot="1" noChangeAspect="1" noMove="1" noResize="1" noEditPoints="1" noAdjustHandles="1" noChangeArrowheads="1" noChangeShapeType="1" noTextEdit="1"/>
              </p:cNvSpPr>
              <p:nvPr/>
            </p:nvSpPr>
            <p:spPr bwMode="auto">
              <a:xfrm>
                <a:off x="4457705" y="1771694"/>
                <a:ext cx="3943247" cy="3647152"/>
              </a:xfrm>
              <a:prstGeom prst="rect">
                <a:avLst/>
              </a:prstGeom>
              <a:blipFill>
                <a:blip r:embed="rId2"/>
                <a:stretch>
                  <a:fillRect l="-1855" t="-1338" r="-1546"/>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6943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fade">
                                      <p:cBhvr>
                                        <p:cTn id="18" dur="500"/>
                                        <p:tgtEl>
                                          <p:spTgt spid="2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xEl>
                                              <p:pRg st="1" end="1"/>
                                            </p:txEl>
                                          </p:spTgt>
                                        </p:tgtEl>
                                        <p:attrNameLst>
                                          <p:attrName>style.visibility</p:attrName>
                                        </p:attrNameLst>
                                      </p:cBhvr>
                                      <p:to>
                                        <p:strVal val="visible"/>
                                      </p:to>
                                    </p:set>
                                    <p:animEffect transition="in" filter="fade">
                                      <p:cBhvr>
                                        <p:cTn id="23" dur="500"/>
                                        <p:tgtEl>
                                          <p:spTgt spid="2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Effect transition="in" filter="fade">
                                      <p:cBhvr>
                                        <p:cTn id="35" dur="500"/>
                                        <p:tgtEl>
                                          <p:spTgt spid="4">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1" end="1"/>
                                            </p:txEl>
                                          </p:spTgt>
                                        </p:tgtEl>
                                        <p:attrNameLst>
                                          <p:attrName>style.visibility</p:attrName>
                                        </p:attrNameLst>
                                      </p:cBhvr>
                                      <p:to>
                                        <p:strVal val="visible"/>
                                      </p:to>
                                    </p:set>
                                    <p:animEffect transition="in" filter="fade">
                                      <p:cBhvr>
                                        <p:cTn id="40" dur="500"/>
                                        <p:tgtEl>
                                          <p:spTgt spid="4">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animEffect transition="in" filter="fade">
                                      <p:cBhvr>
                                        <p:cTn id="45" dur="500"/>
                                        <p:tgtEl>
                                          <p:spTgt spid="4">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
                                            <p:txEl>
                                              <p:pRg st="3" end="3"/>
                                            </p:txEl>
                                          </p:spTgt>
                                        </p:tgtEl>
                                        <p:attrNameLst>
                                          <p:attrName>style.visibility</p:attrName>
                                        </p:attrNameLst>
                                      </p:cBhvr>
                                      <p:to>
                                        <p:strVal val="visible"/>
                                      </p:to>
                                    </p:set>
                                    <p:animEffect transition="in" filter="fade">
                                      <p:cBhvr>
                                        <p:cTn id="50" dur="500"/>
                                        <p:tgtEl>
                                          <p:spTgt spid="4">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xEl>
                                              <p:pRg st="4" end="4"/>
                                            </p:txEl>
                                          </p:spTgt>
                                        </p:tgtEl>
                                        <p:attrNameLst>
                                          <p:attrName>style.visibility</p:attrName>
                                        </p:attrNameLst>
                                      </p:cBhvr>
                                      <p:to>
                                        <p:strVal val="visible"/>
                                      </p:to>
                                    </p:set>
                                    <p:animEffect transition="in" filter="fade">
                                      <p:cBhvr>
                                        <p:cTn id="5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noChangeArrowheads="1"/>
          </p:cNvSpPr>
          <p:nvPr>
            <p:ph type="title"/>
          </p:nvPr>
        </p:nvSpPr>
        <p:spPr>
          <a:xfrm>
            <a:off x="457202" y="1062037"/>
            <a:ext cx="3486167" cy="871538"/>
          </a:xfrm>
        </p:spPr>
        <p:txBody>
          <a:bodyPr/>
          <a:lstStyle/>
          <a:p>
            <a:r>
              <a:rPr lang="en-US" altLang="zh-CN" sz="4950" dirty="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1. </a:t>
            </a:r>
            <a:r>
              <a:rPr lang="zh-CN" altLang="en-US" sz="4950" dirty="0">
                <a:solidFill>
                  <a:srgbClr val="00B050"/>
                </a:solidFill>
                <a:latin typeface="全新硬笔行书简" panose="02010600040101010101" pitchFamily="2" charset="-122"/>
                <a:ea typeface="全新硬笔行书简" panose="02010600040101010101" pitchFamily="2" charset="-122"/>
              </a:rPr>
              <a:t>机械求积</a:t>
            </a:r>
          </a:p>
        </p:txBody>
      </p:sp>
      <mc:AlternateContent xmlns:mc="http://schemas.openxmlformats.org/markup-compatibility/2006">
        <mc:Choice xmlns:a14="http://schemas.microsoft.com/office/drawing/2010/main" Requires="a14">
          <p:sp>
            <p:nvSpPr>
              <p:cNvPr id="25" name="文本框 24"/>
              <p:cNvSpPr txBox="1"/>
              <p:nvPr/>
            </p:nvSpPr>
            <p:spPr bwMode="auto">
              <a:xfrm>
                <a:off x="171566" y="1836467"/>
                <a:ext cx="3200316" cy="4529638"/>
              </a:xfrm>
              <a:prstGeom prst="rect">
                <a:avLst/>
              </a:prstGeom>
              <a:noFill/>
              <a:ln>
                <a:noFill/>
              </a:ln>
            </p:spPr>
            <p:txBody>
              <a:bodyPr wrap="square" rtlCol="0">
                <a:spAutoFit/>
              </a:bodyPr>
              <a:lstStyle/>
              <a:p>
                <a:pPr eaLnBrk="0" hangingPunct="0">
                  <a:buFontTx/>
                  <a:buNone/>
                </a:pP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1.3</a:t>
                </a: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 </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插值型求积公式</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 </a:t>
                </a: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       </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设有</a:t>
                </a:r>
                <a14:m>
                  <m:oMath xmlns:m="http://schemas.openxmlformats.org/officeDocument/2006/math">
                    <m:r>
                      <a:rPr lang="en-US" altLang="zh-CN" sz="2100" i="1">
                        <a:solidFill>
                          <a:schemeClr val="bg1"/>
                        </a:solidFill>
                        <a:latin typeface="Cambria Math" panose="02040503050406030204" pitchFamily="18" charset="0"/>
                        <a:ea typeface="全新硬笔行书简" panose="02010600040101010101" pitchFamily="2" charset="-122"/>
                        <a:sym typeface="+mn-ea"/>
                      </a:rPr>
                      <m:t>𝑛</m:t>
                    </m:r>
                    <m:r>
                      <a:rPr lang="en-US" altLang="zh-CN" sz="2100" i="1">
                        <a:solidFill>
                          <a:schemeClr val="bg1"/>
                        </a:solidFill>
                        <a:latin typeface="Cambria Math" panose="02040503050406030204" pitchFamily="18" charset="0"/>
                        <a:ea typeface="全新硬笔行书简" panose="02010600040101010101" pitchFamily="2" charset="-122"/>
                        <a:sym typeface="+mn-ea"/>
                      </a:rPr>
                      <m:t>+1</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个求积节点的机械求积公式</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14:m>
                  <m:oMathPara xmlns:m="http://schemas.openxmlformats.org/officeDocument/2006/math">
                    <m:oMathParaPr>
                      <m:jc m:val="centerGroup"/>
                    </m:oMathParaPr>
                    <m:oMath xmlns:m="http://schemas.openxmlformats.org/officeDocument/2006/math">
                      <m:nary>
                        <m:naryPr>
                          <m:ctrlPr>
                            <a:rPr lang="zh-CN" altLang="en-US" sz="2100" i="1">
                              <a:solidFill>
                                <a:schemeClr val="bg1"/>
                              </a:solidFill>
                              <a:latin typeface="Cambria Math" panose="02040503050406030204" pitchFamily="18" charset="0"/>
                            </a:rPr>
                          </m:ctrlPr>
                        </m:naryPr>
                        <m:sub>
                          <m:r>
                            <m:rPr>
                              <m:brk m:alnAt="23"/>
                            </m:rPr>
                            <a:rPr lang="en-US" altLang="zh-CN" sz="2100" i="1">
                              <a:solidFill>
                                <a:schemeClr val="bg1"/>
                              </a:solidFill>
                              <a:latin typeface="Cambria Math" panose="02040503050406030204" pitchFamily="18" charset="0"/>
                            </a:rPr>
                            <m:t>𝑎</m:t>
                          </m:r>
                        </m:sub>
                        <m:sup>
                          <m:r>
                            <a:rPr lang="en-US" altLang="zh-CN" sz="2100" i="1">
                              <a:solidFill>
                                <a:schemeClr val="bg1"/>
                              </a:solidFill>
                              <a:latin typeface="Cambria Math" panose="02040503050406030204" pitchFamily="18" charset="0"/>
                            </a:rPr>
                            <m:t>𝑏</m:t>
                          </m:r>
                        </m:sup>
                        <m:e>
                          <m:r>
                            <a:rPr lang="en-US" altLang="zh-CN" sz="2100" i="1">
                              <a:solidFill>
                                <a:schemeClr val="bg1"/>
                              </a:solidFill>
                              <a:latin typeface="Cambria Math" panose="02040503050406030204" pitchFamily="18" charset="0"/>
                            </a:rPr>
                            <m:t>𝑓</m:t>
                          </m:r>
                          <m:d>
                            <m:dPr>
                              <m:ctrlPr>
                                <a:rPr lang="en-US" altLang="zh-CN" sz="2100" i="1">
                                  <a:solidFill>
                                    <a:schemeClr val="bg1"/>
                                  </a:solidFill>
                                  <a:latin typeface="Cambria Math" panose="02040503050406030204" pitchFamily="18" charset="0"/>
                                </a:rPr>
                              </m:ctrlPr>
                            </m:dPr>
                            <m:e>
                              <m:r>
                                <a:rPr lang="en-US" altLang="zh-CN" sz="2100" i="1">
                                  <a:solidFill>
                                    <a:schemeClr val="bg1"/>
                                  </a:solidFill>
                                  <a:latin typeface="Cambria Math" panose="02040503050406030204" pitchFamily="18" charset="0"/>
                                </a:rPr>
                                <m:t>𝑥</m:t>
                              </m:r>
                            </m:e>
                          </m:d>
                          <m:r>
                            <a:rPr lang="en-US" altLang="zh-CN" sz="2100" i="1">
                              <a:solidFill>
                                <a:schemeClr val="bg1"/>
                              </a:solidFill>
                              <a:latin typeface="Cambria Math" panose="02040503050406030204" pitchFamily="18" charset="0"/>
                            </a:rPr>
                            <m:t>𝑑𝑥</m:t>
                          </m:r>
                        </m:e>
                      </m:nary>
                      <m:r>
                        <a:rPr lang="en-US" altLang="zh-CN" sz="2100" i="1">
                          <a:solidFill>
                            <a:schemeClr val="bg1"/>
                          </a:solidFill>
                          <a:latin typeface="Cambria Math" panose="02040503050406030204" pitchFamily="18" charset="0"/>
                          <a:ea typeface="Cambria Math" panose="02040503050406030204" pitchFamily="18" charset="0"/>
                        </a:rPr>
                        <m:t>≈</m:t>
                      </m:r>
                      <m:nary>
                        <m:naryPr>
                          <m:chr m:val="∑"/>
                          <m:ctrlPr>
                            <a:rPr lang="en-US" altLang="zh-CN" sz="2100" i="1">
                              <a:solidFill>
                                <a:schemeClr val="bg1"/>
                              </a:solidFill>
                              <a:latin typeface="Cambria Math" panose="02040503050406030204" pitchFamily="18" charset="0"/>
                              <a:ea typeface="Cambria Math" panose="02040503050406030204" pitchFamily="18" charset="0"/>
                            </a:rPr>
                          </m:ctrlPr>
                        </m:naryPr>
                        <m:sub>
                          <m:r>
                            <m:rPr>
                              <m:brk m:alnAt="23"/>
                            </m:rPr>
                            <a:rPr lang="en-US" altLang="zh-CN" sz="2100" i="1">
                              <a:solidFill>
                                <a:schemeClr val="bg1"/>
                              </a:solidFill>
                              <a:latin typeface="Cambria Math" panose="02040503050406030204" pitchFamily="18" charset="0"/>
                              <a:ea typeface="Cambria Math" panose="02040503050406030204" pitchFamily="18" charset="0"/>
                            </a:rPr>
                            <m:t>𝑘</m:t>
                          </m:r>
                          <m:r>
                            <a:rPr lang="en-US" altLang="zh-CN" sz="2100" i="1">
                              <a:solidFill>
                                <a:schemeClr val="bg1"/>
                              </a:solidFill>
                              <a:latin typeface="Cambria Math" panose="02040503050406030204" pitchFamily="18" charset="0"/>
                              <a:ea typeface="Cambria Math" panose="02040503050406030204" pitchFamily="18" charset="0"/>
                            </a:rPr>
                            <m:t>=0</m:t>
                          </m:r>
                        </m:sub>
                        <m:sup>
                          <m:r>
                            <a:rPr lang="en-US" altLang="zh-CN" sz="2100" i="1">
                              <a:solidFill>
                                <a:schemeClr val="bg1"/>
                              </a:solidFill>
                              <a:latin typeface="Cambria Math" panose="02040503050406030204" pitchFamily="18" charset="0"/>
                              <a:ea typeface="Cambria Math" panose="02040503050406030204" pitchFamily="18" charset="0"/>
                            </a:rPr>
                            <m:t>𝑛</m:t>
                          </m:r>
                        </m:sup>
                        <m:e>
                          <m:sSub>
                            <m:sSubPr>
                              <m:ctrlPr>
                                <a:rPr lang="en-US" altLang="zh-CN" sz="2100" i="1">
                                  <a:solidFill>
                                    <a:schemeClr val="bg1"/>
                                  </a:solidFill>
                                  <a:latin typeface="Cambria Math" panose="02040503050406030204" pitchFamily="18" charset="0"/>
                                  <a:ea typeface="Cambria Math" panose="02040503050406030204" pitchFamily="18" charset="0"/>
                                </a:rPr>
                              </m:ctrlPr>
                            </m:sSubPr>
                            <m:e>
                              <m:r>
                                <a:rPr lang="en-US" altLang="zh-CN" sz="2100" i="1">
                                  <a:solidFill>
                                    <a:schemeClr val="bg1"/>
                                  </a:solidFill>
                                  <a:latin typeface="Cambria Math" panose="02040503050406030204" pitchFamily="18" charset="0"/>
                                  <a:ea typeface="Cambria Math" panose="02040503050406030204" pitchFamily="18" charset="0"/>
                                </a:rPr>
                                <m:t>𝐴</m:t>
                              </m:r>
                            </m:e>
                            <m:sub>
                              <m:r>
                                <a:rPr lang="en-US" altLang="zh-CN" sz="2100" i="1">
                                  <a:solidFill>
                                    <a:schemeClr val="bg1"/>
                                  </a:solidFill>
                                  <a:latin typeface="Cambria Math" panose="02040503050406030204" pitchFamily="18" charset="0"/>
                                  <a:ea typeface="Cambria Math" panose="02040503050406030204" pitchFamily="18" charset="0"/>
                                </a:rPr>
                                <m:t>𝑘</m:t>
                              </m:r>
                            </m:sub>
                          </m:sSub>
                        </m:e>
                      </m:nary>
                      <m:r>
                        <a:rPr lang="en-US" altLang="zh-CN" sz="2100" i="1">
                          <a:solidFill>
                            <a:schemeClr val="bg1"/>
                          </a:solidFill>
                          <a:latin typeface="Cambria Math" panose="02040503050406030204" pitchFamily="18" charset="0"/>
                          <a:ea typeface="Cambria Math" panose="02040503050406030204" pitchFamily="18" charset="0"/>
                        </a:rPr>
                        <m:t>𝑓</m:t>
                      </m:r>
                      <m:r>
                        <a:rPr lang="en-US" altLang="zh-CN" sz="2100" i="1">
                          <a:solidFill>
                            <a:schemeClr val="bg1"/>
                          </a:solidFill>
                          <a:latin typeface="Cambria Math" panose="02040503050406030204" pitchFamily="18" charset="0"/>
                          <a:ea typeface="Cambria Math" panose="02040503050406030204" pitchFamily="18" charset="0"/>
                        </a:rPr>
                        <m:t>(</m:t>
                      </m:r>
                      <m:sSub>
                        <m:sSubPr>
                          <m:ctrlPr>
                            <a:rPr lang="en-US" altLang="zh-CN" sz="2100" i="1">
                              <a:solidFill>
                                <a:schemeClr val="bg1"/>
                              </a:solidFill>
                              <a:latin typeface="Cambria Math" panose="02040503050406030204" pitchFamily="18" charset="0"/>
                              <a:ea typeface="Cambria Math" panose="02040503050406030204" pitchFamily="18" charset="0"/>
                            </a:rPr>
                          </m:ctrlPr>
                        </m:sSubPr>
                        <m:e>
                          <m:r>
                            <a:rPr lang="en-US" altLang="zh-CN" sz="2100" i="1">
                              <a:solidFill>
                                <a:schemeClr val="bg1"/>
                              </a:solidFill>
                              <a:latin typeface="Cambria Math" panose="02040503050406030204" pitchFamily="18" charset="0"/>
                              <a:ea typeface="Cambria Math" panose="02040503050406030204" pitchFamily="18" charset="0"/>
                            </a:rPr>
                            <m:t>𝑥</m:t>
                          </m:r>
                        </m:e>
                        <m:sub>
                          <m:r>
                            <a:rPr lang="en-US" altLang="zh-CN" sz="2100" i="1">
                              <a:solidFill>
                                <a:schemeClr val="bg1"/>
                              </a:solidFill>
                              <a:latin typeface="Cambria Math" panose="02040503050406030204" pitchFamily="18" charset="0"/>
                              <a:ea typeface="Cambria Math" panose="02040503050406030204" pitchFamily="18" charset="0"/>
                            </a:rPr>
                            <m:t>𝑘</m:t>
                          </m:r>
                        </m:sub>
                      </m:sSub>
                      <m:r>
                        <a:rPr lang="en-US" altLang="zh-CN" sz="2100" i="1">
                          <a:solidFill>
                            <a:schemeClr val="bg1"/>
                          </a:solidFill>
                          <a:latin typeface="Cambria Math" panose="02040503050406030204" pitchFamily="18" charset="0"/>
                          <a:ea typeface="Cambria Math" panose="02040503050406030204" pitchFamily="18" charset="0"/>
                        </a:rPr>
                        <m:t>)</m:t>
                      </m:r>
                    </m:oMath>
                  </m:oMathPara>
                </a14:m>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我们总能利用将</a:t>
                </a:r>
                <a14:m>
                  <m:oMath xmlns:m="http://schemas.openxmlformats.org/officeDocument/2006/math">
                    <m:r>
                      <a:rPr lang="en-US" altLang="zh-CN" sz="21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r>
                      <a:rPr lang="en-US" altLang="zh-CN" sz="21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1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100" i="1">
                        <a:solidFill>
                          <a:srgbClr val="FFFF00"/>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oMath>
                </a14:m>
                <a:r>
                  <a:rPr lang="zh-CN" altLang="en-US" sz="2100" dirty="0">
                    <a:solidFill>
                      <a:srgbClr val="FFFF00"/>
                    </a:solidFill>
                    <a:latin typeface="全新硬笔行书简" panose="02010600040101010101" pitchFamily="2" charset="-122"/>
                    <a:ea typeface="全新硬笔行书简" panose="02010600040101010101" pitchFamily="2" charset="-122"/>
                    <a:sym typeface="+mn-ea"/>
                  </a:rPr>
                  <a:t>用</a:t>
                </a:r>
                <a14:m>
                  <m:oMath xmlns:m="http://schemas.openxmlformats.org/officeDocument/2006/math">
                    <m:r>
                      <a:rPr lang="en-US" altLang="zh-CN" sz="2100" i="1" dirty="0">
                        <a:solidFill>
                          <a:srgbClr val="FFFF00"/>
                        </a:solidFill>
                        <a:latin typeface="Cambria Math" panose="02040503050406030204" pitchFamily="18" charset="0"/>
                        <a:ea typeface="全新硬笔行书简" panose="02010600040101010101" pitchFamily="2" charset="-122"/>
                        <a:sym typeface="+mn-ea"/>
                      </a:rPr>
                      <m:t>1,</m:t>
                    </m:r>
                    <m:r>
                      <a:rPr lang="en-US" altLang="zh-CN" sz="2100" i="1" dirty="0">
                        <a:solidFill>
                          <a:srgbClr val="FFFF00"/>
                        </a:solidFill>
                        <a:latin typeface="Cambria Math" panose="02040503050406030204" pitchFamily="18" charset="0"/>
                        <a:ea typeface="全新硬笔行书简" panose="02010600040101010101" pitchFamily="2" charset="-122"/>
                        <a:sym typeface="+mn-ea"/>
                      </a:rPr>
                      <m:t>𝑥</m:t>
                    </m:r>
                    <m:r>
                      <a:rPr lang="en-US" altLang="zh-CN" sz="2100" i="1" dirty="0">
                        <a:solidFill>
                          <a:srgbClr val="FFFF00"/>
                        </a:solidFill>
                        <a:latin typeface="Cambria Math" panose="02040503050406030204" pitchFamily="18" charset="0"/>
                        <a:ea typeface="全新硬笔行书简" panose="02010600040101010101" pitchFamily="2" charset="-122"/>
                        <a:sym typeface="+mn-ea"/>
                      </a:rPr>
                      <m:t>,</m:t>
                    </m:r>
                    <m:sSup>
                      <m:sSupPr>
                        <m:ctrlPr>
                          <a:rPr lang="en-US" altLang="zh-CN" sz="2100" i="1" dirty="0">
                            <a:solidFill>
                              <a:srgbClr val="FFFF00"/>
                            </a:solidFill>
                            <a:latin typeface="Cambria Math" panose="02040503050406030204" pitchFamily="18" charset="0"/>
                            <a:ea typeface="全新硬笔行书简" panose="02010600040101010101" pitchFamily="2" charset="-122"/>
                            <a:sym typeface="+mn-ea"/>
                          </a:rPr>
                        </m:ctrlPr>
                      </m:sSupPr>
                      <m:e>
                        <m:r>
                          <a:rPr lang="en-US" altLang="zh-CN" sz="2100" i="1" dirty="0">
                            <a:solidFill>
                              <a:srgbClr val="FFFF00"/>
                            </a:solidFill>
                            <a:latin typeface="Cambria Math" panose="02040503050406030204" pitchFamily="18" charset="0"/>
                            <a:ea typeface="全新硬笔行书简" panose="02010600040101010101" pitchFamily="2" charset="-122"/>
                            <a:sym typeface="+mn-ea"/>
                          </a:rPr>
                          <m:t>𝑥</m:t>
                        </m:r>
                      </m:e>
                      <m:sup>
                        <m:r>
                          <a:rPr lang="en-US" altLang="zh-CN" sz="2100" i="1" dirty="0">
                            <a:solidFill>
                              <a:srgbClr val="FFFF00"/>
                            </a:solidFill>
                            <a:latin typeface="Cambria Math" panose="02040503050406030204" pitchFamily="18" charset="0"/>
                            <a:ea typeface="全新硬笔行书简" panose="02010600040101010101" pitchFamily="2" charset="-122"/>
                            <a:sym typeface="+mn-ea"/>
                          </a:rPr>
                          <m:t>2</m:t>
                        </m:r>
                      </m:sup>
                    </m:sSup>
                    <m:r>
                      <a:rPr lang="en-US" altLang="zh-CN" sz="2100" i="1" dirty="0">
                        <a:solidFill>
                          <a:srgbClr val="FFFF00"/>
                        </a:solidFill>
                        <a:latin typeface="Cambria Math" panose="02040503050406030204" pitchFamily="18" charset="0"/>
                        <a:ea typeface="全新硬笔行书简" panose="02010600040101010101" pitchFamily="2" charset="-122"/>
                        <a:sym typeface="+mn-ea"/>
                      </a:rPr>
                      <m:t>,</m:t>
                    </m:r>
                    <m:r>
                      <a:rPr lang="en-US" altLang="zh-CN" sz="2100" i="1" dirty="0">
                        <a:solidFill>
                          <a:srgbClr val="FFFF00"/>
                        </a:solidFill>
                        <a:latin typeface="Cambria Math" panose="02040503050406030204" pitchFamily="18" charset="0"/>
                        <a:ea typeface="Cambria Math" panose="02040503050406030204" pitchFamily="18" charset="0"/>
                        <a:sym typeface="+mn-ea"/>
                      </a:rPr>
                      <m:t>⋯,</m:t>
                    </m:r>
                    <m:sSup>
                      <m:sSupPr>
                        <m:ctrlPr>
                          <a:rPr lang="en-US" altLang="zh-CN" sz="2100" i="1" dirty="0">
                            <a:solidFill>
                              <a:srgbClr val="FFFF00"/>
                            </a:solidFill>
                            <a:latin typeface="Cambria Math" panose="02040503050406030204" pitchFamily="18" charset="0"/>
                            <a:ea typeface="Cambria Math" panose="02040503050406030204" pitchFamily="18" charset="0"/>
                            <a:sym typeface="+mn-ea"/>
                          </a:rPr>
                        </m:ctrlPr>
                      </m:sSupPr>
                      <m:e>
                        <m:r>
                          <a:rPr lang="en-US" altLang="zh-CN" sz="2100" i="1" dirty="0">
                            <a:solidFill>
                              <a:srgbClr val="FFFF00"/>
                            </a:solidFill>
                            <a:latin typeface="Cambria Math" panose="02040503050406030204" pitchFamily="18" charset="0"/>
                            <a:ea typeface="Cambria Math" panose="02040503050406030204" pitchFamily="18" charset="0"/>
                            <a:sym typeface="+mn-ea"/>
                          </a:rPr>
                          <m:t>𝑥</m:t>
                        </m:r>
                      </m:e>
                      <m:sup>
                        <m:r>
                          <a:rPr lang="en-US" altLang="zh-CN" sz="2100" i="1" dirty="0">
                            <a:solidFill>
                              <a:srgbClr val="FFFF00"/>
                            </a:solidFill>
                            <a:latin typeface="Cambria Math" panose="02040503050406030204" pitchFamily="18" charset="0"/>
                            <a:ea typeface="Cambria Math" panose="02040503050406030204" pitchFamily="18" charset="0"/>
                            <a:sym typeface="+mn-ea"/>
                          </a:rPr>
                          <m:t>𝑚</m:t>
                        </m:r>
                      </m:sup>
                    </m:sSup>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代入公式使其准确成立的方法来确定求积系数</a:t>
                </a:r>
                <a14:m>
                  <m:oMath xmlns:m="http://schemas.openxmlformats.org/officeDocument/2006/math">
                    <m:sSub>
                      <m:sSubPr>
                        <m:ctrlPr>
                          <a:rPr lang="en-US" altLang="zh-CN" sz="2100" i="1">
                            <a:solidFill>
                              <a:schemeClr val="bg1"/>
                            </a:solidFill>
                            <a:latin typeface="Cambria Math" panose="02040503050406030204" pitchFamily="18" charset="0"/>
                            <a:ea typeface="Cambria Math" panose="02040503050406030204" pitchFamily="18" charset="0"/>
                          </a:rPr>
                        </m:ctrlPr>
                      </m:sSubPr>
                      <m:e>
                        <m:r>
                          <a:rPr lang="en-US" altLang="zh-CN" sz="2100" i="1">
                            <a:solidFill>
                              <a:schemeClr val="bg1"/>
                            </a:solidFill>
                            <a:latin typeface="Cambria Math" panose="02040503050406030204" pitchFamily="18" charset="0"/>
                            <a:ea typeface="Cambria Math" panose="02040503050406030204" pitchFamily="18" charset="0"/>
                          </a:rPr>
                          <m:t>𝐴</m:t>
                        </m:r>
                      </m:e>
                      <m:sub>
                        <m:r>
                          <a:rPr lang="en-US" altLang="zh-CN" sz="2100" i="1">
                            <a:solidFill>
                              <a:schemeClr val="bg1"/>
                            </a:solidFill>
                            <a:latin typeface="Cambria Math" panose="02040503050406030204" pitchFamily="18" charset="0"/>
                            <a:ea typeface="Cambria Math" panose="02040503050406030204" pitchFamily="18" charset="0"/>
                          </a:rPr>
                          <m:t>𝑘</m:t>
                        </m:r>
                      </m:sub>
                    </m:sSub>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这样确定求积系数后的机械求积公式至少具有</a:t>
                </a: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n</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次代数精度。</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endParaRPr lang="zh-CN" altLang="en-US" sz="2100" dirty="0">
                  <a:solidFill>
                    <a:schemeClr val="bg1"/>
                  </a:solidFill>
                  <a:latin typeface="全新硬笔行书简" panose="02010600040101010101" pitchFamily="2" charset="-122"/>
                  <a:ea typeface="全新硬笔行书简" panose="02010600040101010101" pitchFamily="2" charset="-122"/>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171566" y="1836467"/>
                <a:ext cx="3200316" cy="4529638"/>
              </a:xfrm>
              <a:prstGeom prst="rect">
                <a:avLst/>
              </a:prstGeom>
              <a:blipFill>
                <a:blip r:embed="rId2"/>
                <a:stretch>
                  <a:fillRect l="-2286" t="-942" r="-190"/>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bwMode="auto">
              <a:xfrm>
                <a:off x="3714775" y="1771694"/>
                <a:ext cx="5143365" cy="3971600"/>
              </a:xfrm>
              <a:prstGeom prst="rect">
                <a:avLst/>
              </a:prstGeom>
              <a:noFill/>
              <a:ln>
                <a:noFill/>
              </a:ln>
            </p:spPr>
            <p:txBody>
              <a:bodyPr wrap="square" rtlCol="0">
                <a:spAutoFit/>
              </a:bodyPr>
              <a:lstStyle/>
              <a:p>
                <a:pPr eaLnBrk="0" hangingPunct="0">
                  <a:buFontTx/>
                  <a:buNone/>
                </a:pP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若将函数</a:t>
                </a:r>
                <a14:m>
                  <m:oMath xmlns:m="http://schemas.openxmlformats.org/officeDocument/2006/math">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𝑓</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用</a:t>
                </a:r>
                <a14:m>
                  <m:oMath xmlns:m="http://schemas.openxmlformats.org/officeDocument/2006/math">
                    <m:r>
                      <a:rPr lang="en-US" altLang="zh-CN" sz="2100" i="1" dirty="0">
                        <a:solidFill>
                          <a:schemeClr val="bg1"/>
                        </a:solidFill>
                        <a:latin typeface="Cambria Math" panose="02040503050406030204" pitchFamily="18" charset="0"/>
                        <a:ea typeface="全新硬笔行书简" panose="02010600040101010101" pitchFamily="2" charset="-122"/>
                        <a:sym typeface="+mn-ea"/>
                      </a:rPr>
                      <m:t>1,</m:t>
                    </m:r>
                    <m:r>
                      <a:rPr lang="en-US" altLang="zh-CN" sz="2100" i="1" dirty="0">
                        <a:solidFill>
                          <a:schemeClr val="bg1"/>
                        </a:solidFill>
                        <a:latin typeface="Cambria Math" panose="02040503050406030204" pitchFamily="18" charset="0"/>
                        <a:ea typeface="全新硬笔行书简" panose="02010600040101010101" pitchFamily="2" charset="-122"/>
                        <a:sym typeface="+mn-ea"/>
                      </a:rPr>
                      <m:t>𝑥</m:t>
                    </m:r>
                    <m:r>
                      <a:rPr lang="en-US" altLang="zh-CN" sz="2100" i="1" dirty="0">
                        <a:solidFill>
                          <a:schemeClr val="bg1"/>
                        </a:solidFill>
                        <a:latin typeface="Cambria Math" panose="02040503050406030204" pitchFamily="18" charset="0"/>
                        <a:ea typeface="全新硬笔行书简" panose="02010600040101010101" pitchFamily="2" charset="-122"/>
                        <a:sym typeface="+mn-ea"/>
                      </a:rPr>
                      <m:t>,</m:t>
                    </m:r>
                    <m:sSup>
                      <m:sSupPr>
                        <m:ctrlPr>
                          <a:rPr lang="en-US" altLang="zh-CN" sz="2100" i="1" dirty="0">
                            <a:solidFill>
                              <a:schemeClr val="bg1"/>
                            </a:solidFill>
                            <a:latin typeface="Cambria Math" panose="02040503050406030204" pitchFamily="18" charset="0"/>
                            <a:ea typeface="全新硬笔行书简" panose="02010600040101010101" pitchFamily="2" charset="-122"/>
                            <a:sym typeface="+mn-ea"/>
                          </a:rPr>
                        </m:ctrlPr>
                      </m:sSupPr>
                      <m:e>
                        <m:r>
                          <a:rPr lang="en-US" altLang="zh-CN" sz="2100" i="1" dirty="0">
                            <a:solidFill>
                              <a:schemeClr val="bg1"/>
                            </a:solidFill>
                            <a:latin typeface="Cambria Math" panose="02040503050406030204" pitchFamily="18" charset="0"/>
                            <a:ea typeface="全新硬笔行书简" panose="02010600040101010101" pitchFamily="2" charset="-122"/>
                            <a:sym typeface="+mn-ea"/>
                          </a:rPr>
                          <m:t>𝑥</m:t>
                        </m:r>
                      </m:e>
                      <m:sup>
                        <m:r>
                          <a:rPr lang="en-US" altLang="zh-CN" sz="2100" i="1" dirty="0">
                            <a:solidFill>
                              <a:schemeClr val="bg1"/>
                            </a:solidFill>
                            <a:latin typeface="Cambria Math" panose="02040503050406030204" pitchFamily="18" charset="0"/>
                            <a:ea typeface="全新硬笔行书简" panose="02010600040101010101" pitchFamily="2" charset="-122"/>
                            <a:sym typeface="+mn-ea"/>
                          </a:rPr>
                          <m:t>2</m:t>
                        </m:r>
                      </m:sup>
                    </m:sSup>
                    <m:r>
                      <a:rPr lang="en-US" altLang="zh-CN" sz="2100" i="1" dirty="0">
                        <a:solidFill>
                          <a:schemeClr val="bg1"/>
                        </a:solidFill>
                        <a:latin typeface="Cambria Math" panose="02040503050406030204" pitchFamily="18" charset="0"/>
                        <a:ea typeface="全新硬笔行书简" panose="02010600040101010101" pitchFamily="2" charset="-122"/>
                        <a:sym typeface="+mn-ea"/>
                      </a:rPr>
                      <m:t>,</m:t>
                    </m:r>
                    <m:r>
                      <a:rPr lang="en-US" altLang="zh-CN" sz="2100" i="1" dirty="0">
                        <a:solidFill>
                          <a:schemeClr val="bg1"/>
                        </a:solidFill>
                        <a:latin typeface="Cambria Math" panose="02040503050406030204" pitchFamily="18" charset="0"/>
                        <a:ea typeface="Cambria Math" panose="02040503050406030204" pitchFamily="18" charset="0"/>
                        <a:sym typeface="+mn-ea"/>
                      </a:rPr>
                      <m:t>⋯,</m:t>
                    </m:r>
                    <m:sSup>
                      <m:sSupPr>
                        <m:ctrlPr>
                          <a:rPr lang="en-US" altLang="zh-CN" sz="2100" i="1" dirty="0">
                            <a:solidFill>
                              <a:schemeClr val="bg1"/>
                            </a:solidFill>
                            <a:latin typeface="Cambria Math" panose="02040503050406030204" pitchFamily="18" charset="0"/>
                            <a:ea typeface="Cambria Math" panose="02040503050406030204" pitchFamily="18" charset="0"/>
                            <a:sym typeface="+mn-ea"/>
                          </a:rPr>
                        </m:ctrlPr>
                      </m:sSupPr>
                      <m:e>
                        <m:r>
                          <a:rPr lang="en-US" altLang="zh-CN" sz="2100" i="1" dirty="0">
                            <a:solidFill>
                              <a:schemeClr val="bg1"/>
                            </a:solidFill>
                            <a:latin typeface="Cambria Math" panose="02040503050406030204" pitchFamily="18" charset="0"/>
                            <a:ea typeface="Cambria Math" panose="02040503050406030204" pitchFamily="18" charset="0"/>
                            <a:sym typeface="+mn-ea"/>
                          </a:rPr>
                          <m:t>𝑥</m:t>
                        </m:r>
                      </m:e>
                      <m:sup>
                        <m:r>
                          <a:rPr lang="en-US" altLang="zh-CN" sz="2100" i="1" dirty="0">
                            <a:solidFill>
                              <a:schemeClr val="bg1"/>
                            </a:solidFill>
                            <a:latin typeface="Cambria Math" panose="02040503050406030204" pitchFamily="18" charset="0"/>
                            <a:ea typeface="Cambria Math" panose="02040503050406030204" pitchFamily="18" charset="0"/>
                            <a:sym typeface="+mn-ea"/>
                          </a:rPr>
                          <m:t>𝑛</m:t>
                        </m:r>
                      </m:sup>
                    </m:sSup>
                    <m:r>
                      <a:rPr lang="zh-CN" altLang="en-US" sz="2100" i="1" dirty="0">
                        <a:solidFill>
                          <a:schemeClr val="bg1"/>
                        </a:solidFill>
                        <a:latin typeface="Cambria Math" panose="02040503050406030204" pitchFamily="18" charset="0"/>
                        <a:ea typeface="Cambria Math" panose="02040503050406030204" pitchFamily="18" charset="0"/>
                        <a:sym typeface="+mn-ea"/>
                      </a:rPr>
                      <m:t>代</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入求积公式都使等式准确成立，即有：</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14:m>
                  <m:oMathPara xmlns:m="http://schemas.openxmlformats.org/officeDocument/2006/math">
                    <m:oMathParaPr>
                      <m:jc m:val="centerGroup"/>
                    </m:oMathParaPr>
                    <m:oMath xmlns:m="http://schemas.openxmlformats.org/officeDocument/2006/math">
                      <m:d>
                        <m:dPr>
                          <m:begChr m:val="{"/>
                          <m:endChr m:val=""/>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eqArr>
                            <m:eqArr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eqArrPr>
                            <m:e>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𝐴</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0</m:t>
                                  </m:r>
                                </m:sub>
                              </m:sSub>
                              <m:r>
                                <a:rPr lang="en-US" altLang="zh-CN" sz="2100" i="1">
                                  <a:solidFill>
                                    <a:schemeClr val="bg1"/>
                                  </a:solidFill>
                                  <a:latin typeface="Cambria Math" panose="02040503050406030204" pitchFamily="18" charset="0"/>
                                  <a:ea typeface="全新硬笔行书简" panose="02010600040101010101" pitchFamily="2" charset="-122"/>
                                  <a:sym typeface="+mn-ea"/>
                                </a:rPr>
                                <m:t>+</m:t>
                              </m:r>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𝐴</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1</m:t>
                                  </m:r>
                                </m:sub>
                              </m:sSub>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Cambria Math" panose="02040503050406030204" pitchFamily="18" charset="0"/>
                                  <a:sym typeface="+mn-ea"/>
                                </a:rPr>
                                <m:t>⋯+</m:t>
                              </m:r>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𝐴</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b>
                              </m:sSub>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全新硬笔行书简" panose="02010600040101010101" pitchFamily="2" charset="-122"/>
                                  <a:sym typeface="+mn-ea"/>
                                </a:rPr>
                                <m:t>𝑏</m:t>
                              </m:r>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全新硬笔行书简" panose="02010600040101010101" pitchFamily="2" charset="-122"/>
                                  <a:sym typeface="+mn-ea"/>
                                </a:rPr>
                                <m:t>𝑎</m:t>
                              </m:r>
                            </m:e>
                            <m:e>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𝐴</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0</m:t>
                                  </m:r>
                                </m:sub>
                              </m:sSub>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0</m:t>
                                  </m:r>
                                </m:sub>
                              </m:sSub>
                              <m:r>
                                <a:rPr lang="en-US" altLang="zh-CN" sz="2100" i="1">
                                  <a:solidFill>
                                    <a:schemeClr val="bg1"/>
                                  </a:solidFill>
                                  <a:latin typeface="Cambria Math" panose="02040503050406030204" pitchFamily="18" charset="0"/>
                                  <a:ea typeface="全新硬笔行书简" panose="02010600040101010101" pitchFamily="2" charset="-122"/>
                                  <a:sym typeface="+mn-ea"/>
                                </a:rPr>
                                <m:t>+</m:t>
                              </m:r>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𝐴</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1</m:t>
                                  </m:r>
                                </m:sub>
                              </m:sSub>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1</m:t>
                                  </m:r>
                                </m:sub>
                              </m:sSub>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Cambria Math" panose="02040503050406030204" pitchFamily="18" charset="0"/>
                                  <a:sym typeface="+mn-ea"/>
                                </a:rPr>
                                <m:t>⋯+</m:t>
                              </m:r>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𝐴</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b>
                              </m:sSub>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b>
                              </m:sSub>
                              <m:r>
                                <a:rPr lang="en-US" altLang="zh-CN" sz="2100"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fPr>
                                <m:num>
                                  <m:sSup>
                                    <m:sSup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pPr>
                                    <m:e>
                                      <m:r>
                                        <a:rPr lang="en-US" altLang="zh-CN" sz="2100" i="1">
                                          <a:solidFill>
                                            <a:schemeClr val="bg1"/>
                                          </a:solidFill>
                                          <a:latin typeface="Cambria Math" panose="02040503050406030204" pitchFamily="18" charset="0"/>
                                          <a:ea typeface="全新硬笔行书简" panose="02010600040101010101" pitchFamily="2" charset="-122"/>
                                          <a:sym typeface="+mn-ea"/>
                                        </a:rPr>
                                        <m:t>𝑏</m:t>
                                      </m:r>
                                    </m:e>
                                    <m:sup>
                                      <m:r>
                                        <a:rPr lang="en-US" altLang="zh-CN" sz="2100" i="1">
                                          <a:solidFill>
                                            <a:schemeClr val="bg1"/>
                                          </a:solidFill>
                                          <a:latin typeface="Cambria Math" panose="02040503050406030204" pitchFamily="18" charset="0"/>
                                          <a:ea typeface="全新硬笔行书简" panose="02010600040101010101" pitchFamily="2" charset="-122"/>
                                          <a:sym typeface="+mn-ea"/>
                                        </a:rPr>
                                        <m:t>2</m:t>
                                      </m:r>
                                    </m:sup>
                                  </m:sSup>
                                  <m:r>
                                    <a:rPr lang="en-US" altLang="zh-CN" sz="2100" i="1">
                                      <a:solidFill>
                                        <a:schemeClr val="bg1"/>
                                      </a:solidFill>
                                      <a:latin typeface="Cambria Math" panose="02040503050406030204" pitchFamily="18" charset="0"/>
                                      <a:ea typeface="全新硬笔行书简" panose="02010600040101010101" pitchFamily="2" charset="-122"/>
                                      <a:sym typeface="+mn-ea"/>
                                    </a:rPr>
                                    <m:t>−</m:t>
                                  </m:r>
                                  <m:sSup>
                                    <m:sSup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pPr>
                                    <m:e>
                                      <m:r>
                                        <a:rPr lang="en-US" altLang="zh-CN" sz="2100" i="1">
                                          <a:solidFill>
                                            <a:schemeClr val="bg1"/>
                                          </a:solidFill>
                                          <a:latin typeface="Cambria Math" panose="02040503050406030204" pitchFamily="18" charset="0"/>
                                          <a:ea typeface="全新硬笔行书简" panose="02010600040101010101" pitchFamily="2" charset="-122"/>
                                          <a:sym typeface="+mn-ea"/>
                                        </a:rPr>
                                        <m:t>𝑎</m:t>
                                      </m:r>
                                    </m:e>
                                    <m:sup>
                                      <m:r>
                                        <a:rPr lang="en-US" altLang="zh-CN" sz="2100" i="1">
                                          <a:solidFill>
                                            <a:schemeClr val="bg1"/>
                                          </a:solidFill>
                                          <a:latin typeface="Cambria Math" panose="02040503050406030204" pitchFamily="18" charset="0"/>
                                          <a:ea typeface="全新硬笔行书简" panose="02010600040101010101" pitchFamily="2" charset="-122"/>
                                          <a:sym typeface="+mn-ea"/>
                                        </a:rPr>
                                        <m:t>2</m:t>
                                      </m:r>
                                    </m:sup>
                                  </m:sSup>
                                </m:num>
                                <m:den>
                                  <m:r>
                                    <a:rPr lang="en-US" altLang="zh-CN" sz="2100" i="1">
                                      <a:solidFill>
                                        <a:schemeClr val="bg1"/>
                                      </a:solidFill>
                                      <a:latin typeface="Cambria Math" panose="02040503050406030204" pitchFamily="18" charset="0"/>
                                      <a:ea typeface="全新硬笔行书简" panose="02010600040101010101" pitchFamily="2" charset="-122"/>
                                      <a:sym typeface="+mn-ea"/>
                                    </a:rPr>
                                    <m:t>2</m:t>
                                  </m:r>
                                </m:den>
                              </m:f>
                            </m:e>
                            <m:e>
                              <m:r>
                                <a:rPr lang="en-US" altLang="zh-CN" sz="2100" i="1">
                                  <a:solidFill>
                                    <a:schemeClr val="bg1"/>
                                  </a:solidFill>
                                  <a:latin typeface="Cambria Math" panose="02040503050406030204" pitchFamily="18" charset="0"/>
                                  <a:ea typeface="Cambria Math" panose="02040503050406030204" pitchFamily="18" charset="0"/>
                                  <a:sym typeface="+mn-ea"/>
                                </a:rPr>
                                <m:t>⋯</m:t>
                              </m:r>
                            </m:e>
                            <m:e>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𝐴</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0</m:t>
                                  </m:r>
                                </m:sub>
                              </m:sSub>
                              <m:sSubSup>
                                <m:sSubSup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Sup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0</m:t>
                                  </m:r>
                                </m:sub>
                                <m:sup>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p>
                              </m:sSubSup>
                              <m:r>
                                <a:rPr lang="en-US" altLang="zh-CN" sz="2100" i="1">
                                  <a:solidFill>
                                    <a:schemeClr val="bg1"/>
                                  </a:solidFill>
                                  <a:latin typeface="Cambria Math" panose="02040503050406030204" pitchFamily="18" charset="0"/>
                                  <a:ea typeface="全新硬笔行书简" panose="02010600040101010101" pitchFamily="2" charset="-122"/>
                                  <a:sym typeface="+mn-ea"/>
                                </a:rPr>
                                <m:t>+</m:t>
                              </m:r>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𝐴</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1</m:t>
                                  </m:r>
                                </m:sub>
                              </m:sSub>
                              <m:sSubSup>
                                <m:sSubSup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Sup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1</m:t>
                                  </m:r>
                                </m:sub>
                                <m:sup>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p>
                              </m:sSubSup>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Cambria Math" panose="02040503050406030204" pitchFamily="18" charset="0"/>
                                  <a:sym typeface="+mn-ea"/>
                                </a:rPr>
                                <m:t>⋯+</m:t>
                              </m:r>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𝐴</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b>
                              </m:sSub>
                              <m:sSubSup>
                                <m:sSubSup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Sup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b>
                                <m:sup>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p>
                              </m:sSubSup>
                              <m:r>
                                <a:rPr lang="en-US" altLang="zh-CN" sz="2100"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fPr>
                                <m:num>
                                  <m:sSup>
                                    <m:sSup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pPr>
                                    <m:e>
                                      <m:r>
                                        <a:rPr lang="en-US" altLang="zh-CN" sz="2100" i="1">
                                          <a:solidFill>
                                            <a:schemeClr val="bg1"/>
                                          </a:solidFill>
                                          <a:latin typeface="Cambria Math" panose="02040503050406030204" pitchFamily="18" charset="0"/>
                                          <a:ea typeface="全新硬笔行书简" panose="02010600040101010101" pitchFamily="2" charset="-122"/>
                                          <a:sym typeface="+mn-ea"/>
                                        </a:rPr>
                                        <m:t>𝑏</m:t>
                                      </m:r>
                                    </m:e>
                                    <m:sup>
                                      <m:r>
                                        <a:rPr lang="en-US" altLang="zh-CN" sz="2100" i="1">
                                          <a:solidFill>
                                            <a:schemeClr val="bg1"/>
                                          </a:solidFill>
                                          <a:latin typeface="Cambria Math" panose="02040503050406030204" pitchFamily="18" charset="0"/>
                                          <a:ea typeface="全新硬笔行书简" panose="02010600040101010101" pitchFamily="2" charset="-122"/>
                                          <a:sym typeface="+mn-ea"/>
                                        </a:rPr>
                                        <m:t>𝑛</m:t>
                                      </m:r>
                                      <m:r>
                                        <a:rPr lang="en-US" altLang="zh-CN" sz="2100" i="1">
                                          <a:solidFill>
                                            <a:schemeClr val="bg1"/>
                                          </a:solidFill>
                                          <a:latin typeface="Cambria Math" panose="02040503050406030204" pitchFamily="18" charset="0"/>
                                          <a:ea typeface="全新硬笔行书简" panose="02010600040101010101" pitchFamily="2" charset="-122"/>
                                          <a:sym typeface="+mn-ea"/>
                                        </a:rPr>
                                        <m:t>+1</m:t>
                                      </m:r>
                                    </m:sup>
                                  </m:sSup>
                                  <m:r>
                                    <a:rPr lang="en-US" altLang="zh-CN" sz="2100" i="1">
                                      <a:solidFill>
                                        <a:schemeClr val="bg1"/>
                                      </a:solidFill>
                                      <a:latin typeface="Cambria Math" panose="02040503050406030204" pitchFamily="18" charset="0"/>
                                      <a:ea typeface="全新硬笔行书简" panose="02010600040101010101" pitchFamily="2" charset="-122"/>
                                      <a:sym typeface="+mn-ea"/>
                                    </a:rPr>
                                    <m:t>−</m:t>
                                  </m:r>
                                  <m:sSup>
                                    <m:sSup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pPr>
                                    <m:e>
                                      <m:r>
                                        <a:rPr lang="en-US" altLang="zh-CN" sz="2100" i="1">
                                          <a:solidFill>
                                            <a:schemeClr val="bg1"/>
                                          </a:solidFill>
                                          <a:latin typeface="Cambria Math" panose="02040503050406030204" pitchFamily="18" charset="0"/>
                                          <a:ea typeface="全新硬笔行书简" panose="02010600040101010101" pitchFamily="2" charset="-122"/>
                                          <a:sym typeface="+mn-ea"/>
                                        </a:rPr>
                                        <m:t>𝑎</m:t>
                                      </m:r>
                                    </m:e>
                                    <m:sup>
                                      <m:r>
                                        <a:rPr lang="en-US" altLang="zh-CN" sz="2100" i="1">
                                          <a:solidFill>
                                            <a:schemeClr val="bg1"/>
                                          </a:solidFill>
                                          <a:latin typeface="Cambria Math" panose="02040503050406030204" pitchFamily="18" charset="0"/>
                                          <a:ea typeface="全新硬笔行书简" panose="02010600040101010101" pitchFamily="2" charset="-122"/>
                                          <a:sym typeface="+mn-ea"/>
                                        </a:rPr>
                                        <m:t>𝑛</m:t>
                                      </m:r>
                                      <m:r>
                                        <a:rPr lang="en-US" altLang="zh-CN" sz="2100" i="1">
                                          <a:solidFill>
                                            <a:schemeClr val="bg1"/>
                                          </a:solidFill>
                                          <a:latin typeface="Cambria Math" panose="02040503050406030204" pitchFamily="18" charset="0"/>
                                          <a:ea typeface="全新硬笔行书简" panose="02010600040101010101" pitchFamily="2" charset="-122"/>
                                          <a:sym typeface="+mn-ea"/>
                                        </a:rPr>
                                        <m:t>+1</m:t>
                                      </m:r>
                                    </m:sup>
                                  </m:sSup>
                                </m:num>
                                <m:den>
                                  <m:r>
                                    <a:rPr lang="en-US" altLang="zh-CN" sz="2100" i="1">
                                      <a:solidFill>
                                        <a:schemeClr val="bg1"/>
                                      </a:solidFill>
                                      <a:latin typeface="Cambria Math" panose="02040503050406030204" pitchFamily="18" charset="0"/>
                                      <a:ea typeface="全新硬笔行书简" panose="02010600040101010101" pitchFamily="2" charset="-122"/>
                                      <a:sym typeface="+mn-ea"/>
                                    </a:rPr>
                                    <m:t>𝑛</m:t>
                                  </m:r>
                                  <m:r>
                                    <a:rPr lang="en-US" altLang="zh-CN" sz="2100" i="1">
                                      <a:solidFill>
                                        <a:schemeClr val="bg1"/>
                                      </a:solidFill>
                                      <a:latin typeface="Cambria Math" panose="02040503050406030204" pitchFamily="18" charset="0"/>
                                      <a:ea typeface="全新硬笔行书简" panose="02010600040101010101" pitchFamily="2" charset="-122"/>
                                      <a:sym typeface="+mn-ea"/>
                                    </a:rPr>
                                    <m:t>+1</m:t>
                                  </m:r>
                                </m:den>
                              </m:f>
                            </m:e>
                          </m:eqArr>
                        </m:e>
                      </m:d>
                    </m:oMath>
                  </m:oMathPara>
                </a14:m>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这是一个线性方程组，它的系数行列式是范德姆行列式，在求积节点各不相同时显然有系数行列式不等于</a:t>
                </a: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0</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，从而方程组有唯一解。</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p:txBody>
          </p:sp>
        </mc:Choice>
        <mc:Fallback>
          <p:sp>
            <p:nvSpPr>
              <p:cNvPr id="4" name="文本框 3"/>
              <p:cNvSpPr txBox="1">
                <a:spLocks noRot="1" noChangeAspect="1" noMove="1" noResize="1" noEditPoints="1" noAdjustHandles="1" noChangeArrowheads="1" noChangeShapeType="1" noTextEdit="1"/>
              </p:cNvSpPr>
              <p:nvPr/>
            </p:nvSpPr>
            <p:spPr bwMode="auto">
              <a:xfrm>
                <a:off x="3714775" y="1771694"/>
                <a:ext cx="5143365" cy="3971600"/>
              </a:xfrm>
              <a:prstGeom prst="rect">
                <a:avLst/>
              </a:prstGeom>
              <a:blipFill>
                <a:blip r:embed="rId3"/>
                <a:stretch>
                  <a:fillRect l="-1422" t="-1075" r="-829" b="-1997"/>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0101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fade">
                                      <p:cBhvr>
                                        <p:cTn id="18" dur="500"/>
                                        <p:tgtEl>
                                          <p:spTgt spid="2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xEl>
                                              <p:pRg st="1" end="1"/>
                                            </p:txEl>
                                          </p:spTgt>
                                        </p:tgtEl>
                                        <p:attrNameLst>
                                          <p:attrName>style.visibility</p:attrName>
                                        </p:attrNameLst>
                                      </p:cBhvr>
                                      <p:to>
                                        <p:strVal val="visible"/>
                                      </p:to>
                                    </p:set>
                                    <p:animEffect transition="in" filter="fade">
                                      <p:cBhvr>
                                        <p:cTn id="23" dur="500"/>
                                        <p:tgtEl>
                                          <p:spTgt spid="2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xEl>
                                              <p:pRg st="2" end="2"/>
                                            </p:txEl>
                                          </p:spTgt>
                                        </p:tgtEl>
                                        <p:attrNameLst>
                                          <p:attrName>style.visibility</p:attrName>
                                        </p:attrNameLst>
                                      </p:cBhvr>
                                      <p:to>
                                        <p:strVal val="visible"/>
                                      </p:to>
                                    </p:set>
                                    <p:animEffect transition="in" filter="fade">
                                      <p:cBhvr>
                                        <p:cTn id="28" dur="500"/>
                                        <p:tgtEl>
                                          <p:spTgt spid="25">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5">
                                            <p:txEl>
                                              <p:pRg st="3" end="3"/>
                                            </p:txEl>
                                          </p:spTgt>
                                        </p:tgtEl>
                                        <p:attrNameLst>
                                          <p:attrName>style.visibility</p:attrName>
                                        </p:attrNameLst>
                                      </p:cBhvr>
                                      <p:to>
                                        <p:strVal val="visible"/>
                                      </p:to>
                                    </p:set>
                                    <p:animEffect transition="in" filter="fade">
                                      <p:cBhvr>
                                        <p:cTn id="33" dur="500"/>
                                        <p:tgtEl>
                                          <p:spTgt spid="25">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5">
                                            <p:txEl>
                                              <p:pRg st="4" end="4"/>
                                            </p:txEl>
                                          </p:spTgt>
                                        </p:tgtEl>
                                        <p:attrNameLst>
                                          <p:attrName>style.visibility</p:attrName>
                                        </p:attrNameLst>
                                      </p:cBhvr>
                                      <p:to>
                                        <p:strVal val="visible"/>
                                      </p:to>
                                    </p:set>
                                    <p:animEffect transition="in" filter="fade">
                                      <p:cBhvr>
                                        <p:cTn id="38" dur="500"/>
                                        <p:tgtEl>
                                          <p:spTgt spid="25">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1000"/>
                                        <p:tgtEl>
                                          <p:spTgt spid="4"/>
                                        </p:tgtEl>
                                      </p:cBhvr>
                                    </p:animEffect>
                                    <p:anim calcmode="lin" valueType="num">
                                      <p:cBhvr>
                                        <p:cTn id="44" dur="1000" fill="hold"/>
                                        <p:tgtEl>
                                          <p:spTgt spid="4"/>
                                        </p:tgtEl>
                                        <p:attrNameLst>
                                          <p:attrName>ppt_x</p:attrName>
                                        </p:attrNameLst>
                                      </p:cBhvr>
                                      <p:tavLst>
                                        <p:tav tm="0">
                                          <p:val>
                                            <p:strVal val="#ppt_x"/>
                                          </p:val>
                                        </p:tav>
                                        <p:tav tm="100000">
                                          <p:val>
                                            <p:strVal val="#ppt_x"/>
                                          </p:val>
                                        </p:tav>
                                      </p:tavLst>
                                    </p:anim>
                                    <p:anim calcmode="lin" valueType="num">
                                      <p:cBhvr>
                                        <p:cTn id="4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
                                            <p:txEl>
                                              <p:pRg st="0" end="0"/>
                                            </p:txEl>
                                          </p:spTgt>
                                        </p:tgtEl>
                                        <p:attrNameLst>
                                          <p:attrName>style.visibility</p:attrName>
                                        </p:attrNameLst>
                                      </p:cBhvr>
                                      <p:to>
                                        <p:strVal val="visible"/>
                                      </p:to>
                                    </p:set>
                                    <p:animEffect transition="in" filter="fade">
                                      <p:cBhvr>
                                        <p:cTn id="50" dur="500"/>
                                        <p:tgtEl>
                                          <p:spTgt spid="4">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xEl>
                                              <p:pRg st="1" end="1"/>
                                            </p:txEl>
                                          </p:spTgt>
                                        </p:tgtEl>
                                        <p:attrNameLst>
                                          <p:attrName>style.visibility</p:attrName>
                                        </p:attrNameLst>
                                      </p:cBhvr>
                                      <p:to>
                                        <p:strVal val="visible"/>
                                      </p:to>
                                    </p:set>
                                    <p:animEffect transition="in" filter="fade">
                                      <p:cBhvr>
                                        <p:cTn id="55" dur="500"/>
                                        <p:tgtEl>
                                          <p:spTgt spid="4">
                                            <p:txEl>
                                              <p:pRg st="1" end="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
                                            <p:txEl>
                                              <p:pRg st="2" end="2"/>
                                            </p:txEl>
                                          </p:spTgt>
                                        </p:tgtEl>
                                        <p:attrNameLst>
                                          <p:attrName>style.visibility</p:attrName>
                                        </p:attrNameLst>
                                      </p:cBhvr>
                                      <p:to>
                                        <p:strVal val="visible"/>
                                      </p:to>
                                    </p:set>
                                    <p:animEffect transition="in" filter="fade">
                                      <p:cBhvr>
                                        <p:cTn id="60"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noChangeArrowheads="1"/>
          </p:cNvSpPr>
          <p:nvPr>
            <p:ph type="title"/>
          </p:nvPr>
        </p:nvSpPr>
        <p:spPr>
          <a:xfrm>
            <a:off x="457202" y="1062037"/>
            <a:ext cx="3486167" cy="871538"/>
          </a:xfrm>
        </p:spPr>
        <p:txBody>
          <a:bodyPr/>
          <a:lstStyle/>
          <a:p>
            <a:r>
              <a:rPr lang="en-US" altLang="zh-CN" sz="4950" dirty="0">
                <a:solidFill>
                  <a:srgbClr val="00B050"/>
                </a:solidFill>
                <a:latin typeface="Times New Roman" panose="02020603050405020304" pitchFamily="18" charset="0"/>
                <a:ea typeface="全新硬笔行书简" panose="02010600040101010101" pitchFamily="2" charset="-122"/>
                <a:cs typeface="Times New Roman" panose="02020603050405020304" pitchFamily="18" charset="0"/>
              </a:rPr>
              <a:t>1. </a:t>
            </a:r>
            <a:r>
              <a:rPr lang="zh-CN" altLang="en-US" sz="4950" dirty="0">
                <a:solidFill>
                  <a:srgbClr val="00B050"/>
                </a:solidFill>
                <a:latin typeface="全新硬笔行书简" panose="02010600040101010101" pitchFamily="2" charset="-122"/>
                <a:ea typeface="全新硬笔行书简" panose="02010600040101010101" pitchFamily="2" charset="-122"/>
              </a:rPr>
              <a:t>机械求积</a:t>
            </a:r>
          </a:p>
        </p:txBody>
      </p:sp>
      <mc:AlternateContent xmlns:mc="http://schemas.openxmlformats.org/markup-compatibility/2006">
        <mc:Choice xmlns:a14="http://schemas.microsoft.com/office/drawing/2010/main" Requires="a14">
          <p:sp>
            <p:nvSpPr>
              <p:cNvPr id="25" name="文本框 24"/>
              <p:cNvSpPr txBox="1"/>
              <p:nvPr/>
            </p:nvSpPr>
            <p:spPr bwMode="auto">
              <a:xfrm>
                <a:off x="171565" y="1836468"/>
                <a:ext cx="3371762" cy="2913811"/>
              </a:xfrm>
              <a:prstGeom prst="rect">
                <a:avLst/>
              </a:prstGeom>
              <a:noFill/>
              <a:ln>
                <a:noFill/>
              </a:ln>
            </p:spPr>
            <p:txBody>
              <a:bodyPr wrap="square" rtlCol="0">
                <a:spAutoFit/>
              </a:bodyPr>
              <a:lstStyle/>
              <a:p>
                <a:pPr eaLnBrk="0" hangingPunct="0">
                  <a:buFontTx/>
                  <a:buNone/>
                </a:pP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1.3</a:t>
                </a: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 </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插值型求积公式</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 </a:t>
                </a: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       </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给</a:t>
                </a:r>
                <a14:m>
                  <m:oMath xmlns:m="http://schemas.openxmlformats.org/officeDocument/2006/math">
                    <m:r>
                      <a:rPr lang="zh-CN" altLang="en-US" sz="2100" i="1" dirty="0">
                        <a:solidFill>
                          <a:schemeClr val="bg1"/>
                        </a:solidFill>
                        <a:latin typeface="Cambria Math" panose="02040503050406030204" pitchFamily="18" charset="0"/>
                        <a:ea typeface="全新硬笔行书简" panose="02010600040101010101" pitchFamily="2" charset="-122"/>
                        <a:sym typeface="+mn-ea"/>
                      </a:rPr>
                      <m:t>定</m:t>
                    </m:r>
                    <m:r>
                      <a:rPr lang="en-US" altLang="zh-CN" sz="2100" i="1">
                        <a:solidFill>
                          <a:schemeClr val="bg1"/>
                        </a:solidFill>
                        <a:latin typeface="Cambria Math" panose="02040503050406030204" pitchFamily="18" charset="0"/>
                        <a:ea typeface="全新硬笔行书简" panose="02010600040101010101" pitchFamily="2" charset="-122"/>
                        <a:sym typeface="+mn-ea"/>
                      </a:rPr>
                      <m:t>𝑛</m:t>
                    </m:r>
                    <m:r>
                      <a:rPr lang="en-US" altLang="zh-CN" sz="2100" i="1">
                        <a:solidFill>
                          <a:schemeClr val="bg1"/>
                        </a:solidFill>
                        <a:latin typeface="Cambria Math" panose="02040503050406030204" pitchFamily="18" charset="0"/>
                        <a:ea typeface="全新硬笔行书简" panose="02010600040101010101" pitchFamily="2" charset="-122"/>
                        <a:sym typeface="+mn-ea"/>
                      </a:rPr>
                      <m:t>+1</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个不同求积节点的机械求积公式</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14:m>
                  <m:oMathPara xmlns:m="http://schemas.openxmlformats.org/officeDocument/2006/math">
                    <m:oMathParaPr>
                      <m:jc m:val="centerGroup"/>
                    </m:oMathParaPr>
                    <m:oMath xmlns:m="http://schemas.openxmlformats.org/officeDocument/2006/math">
                      <m:nary>
                        <m:naryPr>
                          <m:ctrlPr>
                            <a:rPr lang="zh-CN" altLang="en-US" sz="2100" i="1">
                              <a:solidFill>
                                <a:schemeClr val="bg1"/>
                              </a:solidFill>
                              <a:latin typeface="Cambria Math" panose="02040503050406030204" pitchFamily="18" charset="0"/>
                            </a:rPr>
                          </m:ctrlPr>
                        </m:naryPr>
                        <m:sub>
                          <m:r>
                            <m:rPr>
                              <m:brk m:alnAt="23"/>
                            </m:rPr>
                            <a:rPr lang="en-US" altLang="zh-CN" sz="2100" i="1">
                              <a:solidFill>
                                <a:schemeClr val="bg1"/>
                              </a:solidFill>
                              <a:latin typeface="Cambria Math" panose="02040503050406030204" pitchFamily="18" charset="0"/>
                            </a:rPr>
                            <m:t>𝑎</m:t>
                          </m:r>
                        </m:sub>
                        <m:sup>
                          <m:r>
                            <a:rPr lang="en-US" altLang="zh-CN" sz="2100" i="1">
                              <a:solidFill>
                                <a:schemeClr val="bg1"/>
                              </a:solidFill>
                              <a:latin typeface="Cambria Math" panose="02040503050406030204" pitchFamily="18" charset="0"/>
                            </a:rPr>
                            <m:t>𝑏</m:t>
                          </m:r>
                        </m:sup>
                        <m:e>
                          <m:r>
                            <a:rPr lang="en-US" altLang="zh-CN" sz="2100" i="1">
                              <a:solidFill>
                                <a:schemeClr val="bg1"/>
                              </a:solidFill>
                              <a:latin typeface="Cambria Math" panose="02040503050406030204" pitchFamily="18" charset="0"/>
                            </a:rPr>
                            <m:t>𝑓</m:t>
                          </m:r>
                          <m:d>
                            <m:dPr>
                              <m:ctrlPr>
                                <a:rPr lang="en-US" altLang="zh-CN" sz="2100" i="1">
                                  <a:solidFill>
                                    <a:schemeClr val="bg1"/>
                                  </a:solidFill>
                                  <a:latin typeface="Cambria Math" panose="02040503050406030204" pitchFamily="18" charset="0"/>
                                </a:rPr>
                              </m:ctrlPr>
                            </m:dPr>
                            <m:e>
                              <m:r>
                                <a:rPr lang="en-US" altLang="zh-CN" sz="2100" i="1">
                                  <a:solidFill>
                                    <a:schemeClr val="bg1"/>
                                  </a:solidFill>
                                  <a:latin typeface="Cambria Math" panose="02040503050406030204" pitchFamily="18" charset="0"/>
                                </a:rPr>
                                <m:t>𝑥</m:t>
                              </m:r>
                            </m:e>
                          </m:d>
                          <m:r>
                            <a:rPr lang="en-US" altLang="zh-CN" sz="2100" i="1">
                              <a:solidFill>
                                <a:schemeClr val="bg1"/>
                              </a:solidFill>
                              <a:latin typeface="Cambria Math" panose="02040503050406030204" pitchFamily="18" charset="0"/>
                            </a:rPr>
                            <m:t>𝑑𝑥</m:t>
                          </m:r>
                        </m:e>
                      </m:nary>
                      <m:r>
                        <a:rPr lang="en-US" altLang="zh-CN" sz="2100" i="1">
                          <a:solidFill>
                            <a:schemeClr val="bg1"/>
                          </a:solidFill>
                          <a:latin typeface="Cambria Math" panose="02040503050406030204" pitchFamily="18" charset="0"/>
                          <a:ea typeface="Cambria Math" panose="02040503050406030204" pitchFamily="18" charset="0"/>
                        </a:rPr>
                        <m:t>≈</m:t>
                      </m:r>
                      <m:nary>
                        <m:naryPr>
                          <m:chr m:val="∑"/>
                          <m:ctrlPr>
                            <a:rPr lang="en-US" altLang="zh-CN" sz="2100" i="1">
                              <a:solidFill>
                                <a:schemeClr val="bg1"/>
                              </a:solidFill>
                              <a:latin typeface="Cambria Math" panose="02040503050406030204" pitchFamily="18" charset="0"/>
                              <a:ea typeface="Cambria Math" panose="02040503050406030204" pitchFamily="18" charset="0"/>
                            </a:rPr>
                          </m:ctrlPr>
                        </m:naryPr>
                        <m:sub>
                          <m:r>
                            <m:rPr>
                              <m:brk m:alnAt="23"/>
                            </m:rPr>
                            <a:rPr lang="en-US" altLang="zh-CN" sz="2100" i="1">
                              <a:solidFill>
                                <a:schemeClr val="bg1"/>
                              </a:solidFill>
                              <a:latin typeface="Cambria Math" panose="02040503050406030204" pitchFamily="18" charset="0"/>
                              <a:ea typeface="Cambria Math" panose="02040503050406030204" pitchFamily="18" charset="0"/>
                            </a:rPr>
                            <m:t>𝑘</m:t>
                          </m:r>
                          <m:r>
                            <a:rPr lang="en-US" altLang="zh-CN" sz="2100" i="1">
                              <a:solidFill>
                                <a:schemeClr val="bg1"/>
                              </a:solidFill>
                              <a:latin typeface="Cambria Math" panose="02040503050406030204" pitchFamily="18" charset="0"/>
                              <a:ea typeface="Cambria Math" panose="02040503050406030204" pitchFamily="18" charset="0"/>
                            </a:rPr>
                            <m:t>=0</m:t>
                          </m:r>
                        </m:sub>
                        <m:sup>
                          <m:r>
                            <a:rPr lang="en-US" altLang="zh-CN" sz="2100" i="1">
                              <a:solidFill>
                                <a:schemeClr val="bg1"/>
                              </a:solidFill>
                              <a:latin typeface="Cambria Math" panose="02040503050406030204" pitchFamily="18" charset="0"/>
                              <a:ea typeface="Cambria Math" panose="02040503050406030204" pitchFamily="18" charset="0"/>
                            </a:rPr>
                            <m:t>𝑛</m:t>
                          </m:r>
                        </m:sup>
                        <m:e>
                          <m:sSub>
                            <m:sSubPr>
                              <m:ctrlPr>
                                <a:rPr lang="en-US" altLang="zh-CN" sz="2100" i="1">
                                  <a:solidFill>
                                    <a:schemeClr val="bg1"/>
                                  </a:solidFill>
                                  <a:latin typeface="Cambria Math" panose="02040503050406030204" pitchFamily="18" charset="0"/>
                                  <a:ea typeface="Cambria Math" panose="02040503050406030204" pitchFamily="18" charset="0"/>
                                </a:rPr>
                              </m:ctrlPr>
                            </m:sSubPr>
                            <m:e>
                              <m:r>
                                <a:rPr lang="en-US" altLang="zh-CN" sz="2100" i="1">
                                  <a:solidFill>
                                    <a:schemeClr val="bg1"/>
                                  </a:solidFill>
                                  <a:latin typeface="Cambria Math" panose="02040503050406030204" pitchFamily="18" charset="0"/>
                                  <a:ea typeface="Cambria Math" panose="02040503050406030204" pitchFamily="18" charset="0"/>
                                </a:rPr>
                                <m:t>𝐴</m:t>
                              </m:r>
                            </m:e>
                            <m:sub>
                              <m:r>
                                <a:rPr lang="en-US" altLang="zh-CN" sz="2100" i="1">
                                  <a:solidFill>
                                    <a:schemeClr val="bg1"/>
                                  </a:solidFill>
                                  <a:latin typeface="Cambria Math" panose="02040503050406030204" pitchFamily="18" charset="0"/>
                                  <a:ea typeface="Cambria Math" panose="02040503050406030204" pitchFamily="18" charset="0"/>
                                </a:rPr>
                                <m:t>𝑘</m:t>
                              </m:r>
                            </m:sub>
                          </m:sSub>
                        </m:e>
                      </m:nary>
                      <m:r>
                        <a:rPr lang="en-US" altLang="zh-CN" sz="2100" i="1">
                          <a:solidFill>
                            <a:schemeClr val="bg1"/>
                          </a:solidFill>
                          <a:latin typeface="Cambria Math" panose="02040503050406030204" pitchFamily="18" charset="0"/>
                          <a:ea typeface="Cambria Math" panose="02040503050406030204" pitchFamily="18" charset="0"/>
                        </a:rPr>
                        <m:t>𝑓</m:t>
                      </m:r>
                      <m:r>
                        <a:rPr lang="en-US" altLang="zh-CN" sz="2100" i="1">
                          <a:solidFill>
                            <a:schemeClr val="bg1"/>
                          </a:solidFill>
                          <a:latin typeface="Cambria Math" panose="02040503050406030204" pitchFamily="18" charset="0"/>
                          <a:ea typeface="Cambria Math" panose="02040503050406030204" pitchFamily="18" charset="0"/>
                        </a:rPr>
                        <m:t>(</m:t>
                      </m:r>
                      <m:sSub>
                        <m:sSubPr>
                          <m:ctrlPr>
                            <a:rPr lang="en-US" altLang="zh-CN" sz="2100" i="1">
                              <a:solidFill>
                                <a:schemeClr val="bg1"/>
                              </a:solidFill>
                              <a:latin typeface="Cambria Math" panose="02040503050406030204" pitchFamily="18" charset="0"/>
                              <a:ea typeface="Cambria Math" panose="02040503050406030204" pitchFamily="18" charset="0"/>
                            </a:rPr>
                          </m:ctrlPr>
                        </m:sSubPr>
                        <m:e>
                          <m:r>
                            <a:rPr lang="en-US" altLang="zh-CN" sz="2100" i="1">
                              <a:solidFill>
                                <a:schemeClr val="bg1"/>
                              </a:solidFill>
                              <a:latin typeface="Cambria Math" panose="02040503050406030204" pitchFamily="18" charset="0"/>
                              <a:ea typeface="Cambria Math" panose="02040503050406030204" pitchFamily="18" charset="0"/>
                            </a:rPr>
                            <m:t>𝑥</m:t>
                          </m:r>
                        </m:e>
                        <m:sub>
                          <m:r>
                            <a:rPr lang="en-US" altLang="zh-CN" sz="2100" i="1">
                              <a:solidFill>
                                <a:schemeClr val="bg1"/>
                              </a:solidFill>
                              <a:latin typeface="Cambria Math" panose="02040503050406030204" pitchFamily="18" charset="0"/>
                              <a:ea typeface="Cambria Math" panose="02040503050406030204" pitchFamily="18" charset="0"/>
                            </a:rPr>
                            <m:t>𝑘</m:t>
                          </m:r>
                        </m:sub>
                      </m:sSub>
                      <m:r>
                        <a:rPr lang="en-US" altLang="zh-CN" sz="2100" i="1">
                          <a:solidFill>
                            <a:schemeClr val="bg1"/>
                          </a:solidFill>
                          <a:latin typeface="Cambria Math" panose="02040503050406030204" pitchFamily="18" charset="0"/>
                          <a:ea typeface="Cambria Math" panose="02040503050406030204" pitchFamily="18" charset="0"/>
                        </a:rPr>
                        <m:t>)</m:t>
                      </m:r>
                    </m:oMath>
                  </m:oMathPara>
                </a14:m>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至少具有</a:t>
                </a: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n</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次代数精度，则称公式是</a:t>
                </a:r>
                <a:r>
                  <a:rPr lang="zh-CN" altLang="en-US" sz="2100" dirty="0">
                    <a:solidFill>
                      <a:srgbClr val="FFFF00"/>
                    </a:solidFill>
                    <a:latin typeface="全新硬笔行书简" panose="02010600040101010101" pitchFamily="2" charset="-122"/>
                    <a:ea typeface="全新硬笔行书简" panose="02010600040101010101" pitchFamily="2" charset="-122"/>
                    <a:sym typeface="+mn-ea"/>
                  </a:rPr>
                  <a:t>插值型求积公式</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a:t>
                </a:r>
                <a:endParaRPr lang="zh-CN" altLang="en-US" sz="2100" dirty="0">
                  <a:solidFill>
                    <a:schemeClr val="bg1"/>
                  </a:solidFill>
                  <a:latin typeface="全新硬笔行书简" panose="02010600040101010101" pitchFamily="2" charset="-122"/>
                  <a:ea typeface="全新硬笔行书简" panose="02010600040101010101" pitchFamily="2" charset="-122"/>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171565" y="1836468"/>
                <a:ext cx="3371762" cy="2913811"/>
              </a:xfrm>
              <a:prstGeom prst="rect">
                <a:avLst/>
              </a:prstGeom>
              <a:blipFill>
                <a:blip r:embed="rId2"/>
                <a:stretch>
                  <a:fillRect l="-2170" t="-1464" b="-3138"/>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bwMode="auto">
              <a:xfrm>
                <a:off x="3886220" y="1257358"/>
                <a:ext cx="5143365" cy="3768980"/>
              </a:xfrm>
              <a:prstGeom prst="rect">
                <a:avLst/>
              </a:prstGeom>
              <a:noFill/>
              <a:ln>
                <a:noFill/>
              </a:ln>
            </p:spPr>
            <p:txBody>
              <a:bodyPr wrap="square" rtlCol="0">
                <a:spAutoFit/>
              </a:bodyPr>
              <a:lstStyle/>
              <a:p>
                <a:pPr eaLnBrk="0" hangingPunct="0">
                  <a:buFontTx/>
                  <a:buNone/>
                </a:pP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        对有</a:t>
                </a:r>
                <a14:m>
                  <m:oMath xmlns:m="http://schemas.openxmlformats.org/officeDocument/2006/math">
                    <m:r>
                      <a:rPr lang="en-US" altLang="zh-CN" sz="2100" i="1">
                        <a:solidFill>
                          <a:schemeClr val="bg1"/>
                        </a:solidFill>
                        <a:latin typeface="Cambria Math" panose="02040503050406030204" pitchFamily="18" charset="0"/>
                        <a:ea typeface="全新硬笔行书简" panose="02010600040101010101" pitchFamily="2" charset="-122"/>
                        <a:sym typeface="+mn-ea"/>
                      </a:rPr>
                      <m:t>𝑛</m:t>
                    </m:r>
                    <m:r>
                      <a:rPr lang="en-US" altLang="zh-CN" sz="2100" i="1">
                        <a:solidFill>
                          <a:schemeClr val="bg1"/>
                        </a:solidFill>
                        <a:latin typeface="Cambria Math" panose="02040503050406030204" pitchFamily="18" charset="0"/>
                        <a:ea typeface="全新硬笔行书简" panose="02010600040101010101" pitchFamily="2" charset="-122"/>
                        <a:sym typeface="+mn-ea"/>
                      </a:rPr>
                      <m:t>+1</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个不同求积节点</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的函数</a:t>
                </a:r>
                <a14:m>
                  <m:oMath xmlns:m="http://schemas.openxmlformats.org/officeDocument/2006/math">
                    <m:r>
                      <a:rPr lang="en-US" altLang="zh-CN" sz="2100" i="1">
                        <a:solidFill>
                          <a:schemeClr val="bg1"/>
                        </a:solidFill>
                        <a:latin typeface="Cambria Math" panose="02040503050406030204" pitchFamily="18" charset="0"/>
                      </a:rPr>
                      <m:t>𝑓</m:t>
                    </m:r>
                    <m:d>
                      <m:dPr>
                        <m:ctrlPr>
                          <a:rPr lang="en-US" altLang="zh-CN" sz="2100" i="1">
                            <a:solidFill>
                              <a:schemeClr val="bg1"/>
                            </a:solidFill>
                            <a:latin typeface="Cambria Math" panose="02040503050406030204" pitchFamily="18" charset="0"/>
                          </a:rPr>
                        </m:ctrlPr>
                      </m:dPr>
                      <m:e>
                        <m:r>
                          <a:rPr lang="en-US" altLang="zh-CN" sz="2100" i="1">
                            <a:solidFill>
                              <a:schemeClr val="bg1"/>
                            </a:solidFill>
                            <a:latin typeface="Cambria Math" panose="02040503050406030204" pitchFamily="18" charset="0"/>
                          </a:rPr>
                          <m:t>𝑥</m:t>
                        </m:r>
                      </m:e>
                    </m:d>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作插值多项式</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14:m>
                  <m:oMathPara xmlns:m="http://schemas.openxmlformats.org/officeDocument/2006/math">
                    <m:oMathParaPr>
                      <m:jc m:val="centerGroup"/>
                    </m:oMathParaPr>
                    <m:oMath xmlns:m="http://schemas.openxmlformats.org/officeDocument/2006/math">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𝐿</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b>
                      </m:sSub>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d>
                      <m:r>
                        <a:rPr lang="en-US" altLang="zh-CN" sz="2100" i="1">
                          <a:solidFill>
                            <a:schemeClr val="bg1"/>
                          </a:solidFill>
                          <a:latin typeface="Cambria Math" panose="02040503050406030204" pitchFamily="18" charset="0"/>
                          <a:ea typeface="全新硬笔行书简" panose="02010600040101010101" pitchFamily="2" charset="-122"/>
                          <a:sym typeface="+mn-ea"/>
                        </a:rPr>
                        <m:t>=</m:t>
                      </m:r>
                      <m:nary>
                        <m:naryPr>
                          <m:chr m:val="∑"/>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sz="2100" i="1">
                              <a:solidFill>
                                <a:schemeClr val="bg1"/>
                              </a:solidFill>
                              <a:latin typeface="Cambria Math" panose="02040503050406030204" pitchFamily="18" charset="0"/>
                              <a:ea typeface="全新硬笔行书简" panose="02010600040101010101" pitchFamily="2" charset="-122"/>
                              <a:sym typeface="+mn-ea"/>
                            </a:rPr>
                            <m:t>𝑘</m:t>
                          </m:r>
                          <m:r>
                            <a:rPr lang="en-US" altLang="zh-CN" sz="2100" i="1">
                              <a:solidFill>
                                <a:schemeClr val="bg1"/>
                              </a:solidFill>
                              <a:latin typeface="Cambria Math" panose="02040503050406030204" pitchFamily="18" charset="0"/>
                              <a:ea typeface="全新硬笔行书简" panose="02010600040101010101" pitchFamily="2" charset="-122"/>
                              <a:sym typeface="+mn-ea"/>
                            </a:rPr>
                            <m:t>=0</m:t>
                          </m:r>
                        </m:sub>
                        <m:sup>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p>
                        <m:e>
                          <m:r>
                            <a:rPr lang="en-US" altLang="zh-CN" sz="2100" i="1">
                              <a:solidFill>
                                <a:schemeClr val="bg1"/>
                              </a:solidFill>
                              <a:latin typeface="Cambria Math" panose="02040503050406030204" pitchFamily="18" charset="0"/>
                              <a:ea typeface="全新硬笔行书简" panose="02010600040101010101" pitchFamily="2" charset="-122"/>
                              <a:sym typeface="+mn-ea"/>
                            </a:rPr>
                            <m:t>𝑓</m:t>
                          </m:r>
                          <m:r>
                            <a:rPr lang="en-US" altLang="zh-CN" sz="2100" i="1">
                              <a:solidFill>
                                <a:schemeClr val="bg1"/>
                              </a:solidFill>
                              <a:latin typeface="Cambria Math" panose="02040503050406030204" pitchFamily="18" charset="0"/>
                              <a:ea typeface="全新硬笔行书简" panose="02010600040101010101" pitchFamily="2" charset="-122"/>
                              <a:sym typeface="+mn-ea"/>
                            </a:rPr>
                            <m:t>(</m:t>
                          </m:r>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𝑘</m:t>
                              </m:r>
                            </m:sub>
                          </m:sSub>
                          <m:r>
                            <a:rPr lang="en-US" altLang="zh-CN" sz="2100" i="1">
                              <a:solidFill>
                                <a:schemeClr val="bg1"/>
                              </a:solidFill>
                              <a:latin typeface="Cambria Math" panose="02040503050406030204" pitchFamily="18" charset="0"/>
                              <a:ea typeface="全新硬笔行书简" panose="02010600040101010101" pitchFamily="2" charset="-122"/>
                              <a:sym typeface="+mn-ea"/>
                            </a:rPr>
                            <m:t>)</m:t>
                          </m:r>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𝑙</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𝑘</m:t>
                              </m:r>
                            </m:sub>
                          </m:sSub>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全新硬笔行书简" panose="02010600040101010101" pitchFamily="2" charset="-122"/>
                              <a:sym typeface="+mn-ea"/>
                            </a:rPr>
                            <m:t>𝑥</m:t>
                          </m:r>
                          <m:r>
                            <a:rPr lang="en-US" altLang="zh-CN" sz="2100" i="1">
                              <a:solidFill>
                                <a:schemeClr val="bg1"/>
                              </a:solidFill>
                              <a:latin typeface="Cambria Math" panose="02040503050406030204" pitchFamily="18" charset="0"/>
                              <a:ea typeface="全新硬笔行书简" panose="02010600040101010101" pitchFamily="2" charset="-122"/>
                              <a:sym typeface="+mn-ea"/>
                            </a:rPr>
                            <m:t>)</m:t>
                          </m:r>
                        </m:e>
                      </m:nary>
                    </m:oMath>
                  </m:oMathPara>
                </a14:m>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并将</a:t>
                </a:r>
                <a14:m>
                  <m:oMath xmlns:m="http://schemas.openxmlformats.org/officeDocument/2006/math">
                    <m:nary>
                      <m:naryPr>
                        <m:ctrlPr>
                          <a:rPr lang="zh-CN" altLang="en-US" sz="2100"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sz="2100" i="1">
                            <a:solidFill>
                              <a:schemeClr val="bg1"/>
                            </a:solidFill>
                            <a:latin typeface="Cambria Math" panose="02040503050406030204" pitchFamily="18" charset="0"/>
                            <a:ea typeface="全新硬笔行书简" panose="02010600040101010101" pitchFamily="2" charset="-122"/>
                            <a:sym typeface="+mn-ea"/>
                          </a:rPr>
                          <m:t>𝑎</m:t>
                        </m:r>
                      </m:sub>
                      <m:sup>
                        <m:r>
                          <a:rPr lang="en-US" altLang="zh-CN" sz="2100" i="1">
                            <a:solidFill>
                              <a:schemeClr val="bg1"/>
                            </a:solidFill>
                            <a:latin typeface="Cambria Math" panose="02040503050406030204" pitchFamily="18" charset="0"/>
                            <a:ea typeface="全新硬笔行书简" panose="02010600040101010101" pitchFamily="2" charset="-122"/>
                            <a:sym typeface="+mn-ea"/>
                          </a:rPr>
                          <m:t>𝑏</m:t>
                        </m:r>
                      </m:sup>
                      <m:e>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𝐿</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𝑛</m:t>
                            </m:r>
                          </m:sub>
                        </m:sSub>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d>
                        <m:r>
                          <a:rPr lang="en-US" altLang="zh-CN" sz="2100" i="1">
                            <a:solidFill>
                              <a:schemeClr val="bg1"/>
                            </a:solidFill>
                            <a:latin typeface="Cambria Math" panose="02040503050406030204" pitchFamily="18" charset="0"/>
                            <a:ea typeface="全新硬笔行书简" panose="02010600040101010101" pitchFamily="2" charset="-122"/>
                            <a:sym typeface="+mn-ea"/>
                          </a:rPr>
                          <m:t>𝑑𝑥</m:t>
                        </m:r>
                      </m:e>
                    </m:nary>
                    <m:r>
                      <a:rPr lang="zh-CN" altLang="en-US" sz="2100" i="1">
                        <a:solidFill>
                          <a:schemeClr val="bg1"/>
                        </a:solidFill>
                        <a:latin typeface="Cambria Math" panose="02040503050406030204" pitchFamily="18" charset="0"/>
                        <a:ea typeface="全新硬笔行书简" panose="02010600040101010101" pitchFamily="2" charset="-122"/>
                        <a:sym typeface="+mn-ea"/>
                      </a:rPr>
                      <m:t>作</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为</a:t>
                </a:r>
                <a14:m>
                  <m:oMath xmlns:m="http://schemas.openxmlformats.org/officeDocument/2006/math">
                    <m:nary>
                      <m:naryPr>
                        <m:ctrlPr>
                          <a:rPr lang="zh-CN" altLang="en-US" sz="2100" i="1">
                            <a:solidFill>
                              <a:schemeClr val="bg1"/>
                            </a:solidFill>
                            <a:latin typeface="Cambria Math" panose="02040503050406030204" pitchFamily="18" charset="0"/>
                          </a:rPr>
                        </m:ctrlPr>
                      </m:naryPr>
                      <m:sub>
                        <m:r>
                          <m:rPr>
                            <m:brk m:alnAt="23"/>
                          </m:rPr>
                          <a:rPr lang="en-US" altLang="zh-CN" sz="2100" i="1">
                            <a:solidFill>
                              <a:schemeClr val="bg1"/>
                            </a:solidFill>
                            <a:latin typeface="Cambria Math" panose="02040503050406030204" pitchFamily="18" charset="0"/>
                          </a:rPr>
                          <m:t>𝑎</m:t>
                        </m:r>
                      </m:sub>
                      <m:sup>
                        <m:r>
                          <a:rPr lang="en-US" altLang="zh-CN" sz="2100" i="1">
                            <a:solidFill>
                              <a:schemeClr val="bg1"/>
                            </a:solidFill>
                            <a:latin typeface="Cambria Math" panose="02040503050406030204" pitchFamily="18" charset="0"/>
                          </a:rPr>
                          <m:t>𝑏</m:t>
                        </m:r>
                      </m:sup>
                      <m:e>
                        <m:r>
                          <a:rPr lang="en-US" altLang="zh-CN" sz="2100" i="1">
                            <a:solidFill>
                              <a:schemeClr val="bg1"/>
                            </a:solidFill>
                            <a:latin typeface="Cambria Math" panose="02040503050406030204" pitchFamily="18" charset="0"/>
                          </a:rPr>
                          <m:t>𝑓</m:t>
                        </m:r>
                        <m:d>
                          <m:dPr>
                            <m:ctrlPr>
                              <a:rPr lang="en-US" altLang="zh-CN" sz="2100" i="1">
                                <a:solidFill>
                                  <a:schemeClr val="bg1"/>
                                </a:solidFill>
                                <a:latin typeface="Cambria Math" panose="02040503050406030204" pitchFamily="18" charset="0"/>
                              </a:rPr>
                            </m:ctrlPr>
                          </m:dPr>
                          <m:e>
                            <m:r>
                              <a:rPr lang="en-US" altLang="zh-CN" sz="2100" i="1">
                                <a:solidFill>
                                  <a:schemeClr val="bg1"/>
                                </a:solidFill>
                                <a:latin typeface="Cambria Math" panose="02040503050406030204" pitchFamily="18" charset="0"/>
                              </a:rPr>
                              <m:t>𝑥</m:t>
                            </m:r>
                          </m:e>
                        </m:d>
                        <m:r>
                          <a:rPr lang="en-US" altLang="zh-CN" sz="2100" i="1">
                            <a:solidFill>
                              <a:schemeClr val="bg1"/>
                            </a:solidFill>
                            <a:latin typeface="Cambria Math" panose="02040503050406030204" pitchFamily="18" charset="0"/>
                          </a:rPr>
                          <m:t>𝑑𝑥</m:t>
                        </m:r>
                      </m:e>
                    </m:nary>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的近似值，</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也就是机械求积公式中</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取</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14:m>
                  <m:oMathPara xmlns:m="http://schemas.openxmlformats.org/officeDocument/2006/math">
                    <m:oMathParaPr>
                      <m:jc m:val="centerGroup"/>
                    </m:oMathParaPr>
                    <m:oMath xmlns:m="http://schemas.openxmlformats.org/officeDocument/2006/math">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𝐴</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𝑘</m:t>
                          </m:r>
                        </m:sub>
                      </m:sSub>
                      <m:r>
                        <a:rPr lang="en-US" altLang="zh-CN" sz="2100" i="1">
                          <a:solidFill>
                            <a:schemeClr val="bg1"/>
                          </a:solidFill>
                          <a:latin typeface="Cambria Math" panose="02040503050406030204" pitchFamily="18" charset="0"/>
                          <a:ea typeface="全新硬笔行书简" panose="02010600040101010101" pitchFamily="2" charset="-122"/>
                          <a:sym typeface="+mn-ea"/>
                        </a:rPr>
                        <m:t>=</m:t>
                      </m:r>
                      <m:nary>
                        <m:naryPr>
                          <m:ctrlPr>
                            <a:rPr lang="zh-CN" altLang="en-US" sz="2100"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sz="2100" i="1">
                              <a:solidFill>
                                <a:schemeClr val="bg1"/>
                              </a:solidFill>
                              <a:latin typeface="Cambria Math" panose="02040503050406030204" pitchFamily="18" charset="0"/>
                              <a:ea typeface="全新硬笔行书简" panose="02010600040101010101" pitchFamily="2" charset="-122"/>
                              <a:sym typeface="+mn-ea"/>
                            </a:rPr>
                            <m:t>𝑎</m:t>
                          </m:r>
                        </m:sub>
                        <m:sup>
                          <m:r>
                            <a:rPr lang="en-US" altLang="zh-CN" sz="2100" i="1">
                              <a:solidFill>
                                <a:schemeClr val="bg1"/>
                              </a:solidFill>
                              <a:latin typeface="Cambria Math" panose="02040503050406030204" pitchFamily="18" charset="0"/>
                              <a:ea typeface="全新硬笔行书简" panose="02010600040101010101" pitchFamily="2" charset="-122"/>
                              <a:sym typeface="+mn-ea"/>
                            </a:rPr>
                            <m:t>𝑏</m:t>
                          </m:r>
                        </m:sup>
                        <m:e>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𝑙</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𝑘</m:t>
                              </m:r>
                            </m:sub>
                          </m:sSub>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d>
                          <m:r>
                            <a:rPr lang="en-US" altLang="zh-CN" sz="2100" i="1">
                              <a:solidFill>
                                <a:schemeClr val="bg1"/>
                              </a:solidFill>
                              <a:latin typeface="Cambria Math" panose="02040503050406030204" pitchFamily="18" charset="0"/>
                              <a:ea typeface="全新硬笔行书简" panose="02010600040101010101" pitchFamily="2" charset="-122"/>
                              <a:sym typeface="+mn-ea"/>
                            </a:rPr>
                            <m:t>𝑑𝑥</m:t>
                          </m:r>
                        </m:e>
                      </m:nary>
                      <m:r>
                        <a:rPr lang="en-US" altLang="zh-CN" sz="2100">
                          <a:solidFill>
                            <a:schemeClr val="bg1"/>
                          </a:solidFill>
                          <a:latin typeface="Cambria Math" panose="02040503050406030204" pitchFamily="18" charset="0"/>
                          <a:ea typeface="全新硬笔行书简" panose="02010600040101010101" pitchFamily="2" charset="-122"/>
                          <a:sym typeface="+mn-ea"/>
                        </a:rPr>
                        <m:t>,</m:t>
                      </m:r>
                    </m:oMath>
                  </m:oMathPara>
                </a14:m>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求积公式就是插值型的。其中</a:t>
                </a:r>
                <a14:m>
                  <m:oMath xmlns:m="http://schemas.openxmlformats.org/officeDocument/2006/math">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𝑙</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𝑘</m:t>
                        </m:r>
                      </m:sub>
                    </m:sSub>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d>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是</a:t>
                </a: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n</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次拉格朗日插值基函数。</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p:txBody>
          </p:sp>
        </mc:Choice>
        <mc:Fallback>
          <p:sp>
            <p:nvSpPr>
              <p:cNvPr id="4" name="文本框 3"/>
              <p:cNvSpPr txBox="1">
                <a:spLocks noRot="1" noChangeAspect="1" noMove="1" noResize="1" noEditPoints="1" noAdjustHandles="1" noChangeArrowheads="1" noChangeShapeType="1" noTextEdit="1"/>
              </p:cNvSpPr>
              <p:nvPr/>
            </p:nvSpPr>
            <p:spPr bwMode="auto">
              <a:xfrm>
                <a:off x="3886220" y="1257358"/>
                <a:ext cx="5143365" cy="3768980"/>
              </a:xfrm>
              <a:prstGeom prst="rect">
                <a:avLst/>
              </a:prstGeom>
              <a:blipFill>
                <a:blip r:embed="rId3"/>
                <a:stretch>
                  <a:fillRect l="-1423" t="-1131" r="-237" b="-2100"/>
                </a:stretch>
              </a:blipFill>
              <a:ln>
                <a:noFill/>
              </a:ln>
            </p:spPr>
            <p:txBody>
              <a:bodyPr/>
              <a:lstStyle/>
              <a:p>
                <a:r>
                  <a:rPr lang="zh-CN" altLang="en-US">
                    <a:noFill/>
                  </a:rPr>
                  <a:t> </a:t>
                </a:r>
              </a:p>
            </p:txBody>
          </p:sp>
        </mc:Fallback>
      </mc:AlternateContent>
      <p:sp>
        <p:nvSpPr>
          <p:cNvPr id="2" name="文本框 1"/>
          <p:cNvSpPr txBox="1"/>
          <p:nvPr/>
        </p:nvSpPr>
        <p:spPr bwMode="auto">
          <a:xfrm>
            <a:off x="343011" y="4964177"/>
            <a:ext cx="8457978" cy="830997"/>
          </a:xfrm>
          <a:prstGeom prst="rect">
            <a:avLst/>
          </a:prstGeom>
          <a:noFill/>
          <a:ln>
            <a:noFill/>
          </a:ln>
        </p:spPr>
        <p:txBody>
          <a:bodyPr wrap="square" rtlCol="0">
            <a:spAutoFit/>
          </a:bodyPr>
          <a:lstStyle/>
          <a:p>
            <a:pPr eaLnBrk="0" hangingPunct="0">
              <a:buFontTx/>
              <a:buNone/>
            </a:pPr>
            <a:r>
              <a:rPr lang="zh-CN" altLang="en-US" sz="2400" dirty="0">
                <a:solidFill>
                  <a:srgbClr val="FFFF00"/>
                </a:solidFill>
                <a:sym typeface="+mn-ea"/>
              </a:rPr>
              <a:t>定理：</a:t>
            </a:r>
            <a:r>
              <a:rPr lang="en-US" altLang="zh-CN" sz="2400" dirty="0">
                <a:solidFill>
                  <a:srgbClr val="FFFF00"/>
                </a:solidFill>
                <a:sym typeface="+mn-ea"/>
              </a:rPr>
              <a:t>n+1</a:t>
            </a:r>
            <a:r>
              <a:rPr lang="zh-CN" altLang="en-US" sz="2400" dirty="0">
                <a:solidFill>
                  <a:srgbClr val="FFFF00"/>
                </a:solidFill>
                <a:sym typeface="+mn-ea"/>
              </a:rPr>
              <a:t>个求积节点的机械求积公式至少具有</a:t>
            </a:r>
            <a:r>
              <a:rPr lang="en-US" altLang="zh-CN" sz="2400" dirty="0">
                <a:solidFill>
                  <a:srgbClr val="FFFF00"/>
                </a:solidFill>
                <a:sym typeface="+mn-ea"/>
              </a:rPr>
              <a:t>n</a:t>
            </a:r>
            <a:r>
              <a:rPr lang="zh-CN" altLang="en-US" sz="2400" dirty="0">
                <a:solidFill>
                  <a:srgbClr val="FFFF00"/>
                </a:solidFill>
                <a:sym typeface="+mn-ea"/>
              </a:rPr>
              <a:t>次代数精度的充分必要条件是：它是插值型的。</a:t>
            </a:r>
            <a:endParaRPr lang="zh-CN" altLang="en-US" sz="2400" dirty="0">
              <a:solidFill>
                <a:srgbClr val="FFFF00"/>
              </a:solidFill>
              <a:sym typeface="+mn-ea"/>
            </a:endParaRPr>
          </a:p>
        </p:txBody>
      </p:sp>
    </p:spTree>
    <p:extLst>
      <p:ext uri="{BB962C8B-B14F-4D97-AF65-F5344CB8AC3E}">
        <p14:creationId xmlns:p14="http://schemas.microsoft.com/office/powerpoint/2010/main" val="154808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fade">
                                      <p:cBhvr>
                                        <p:cTn id="18" dur="500"/>
                                        <p:tgtEl>
                                          <p:spTgt spid="2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xEl>
                                              <p:pRg st="1" end="1"/>
                                            </p:txEl>
                                          </p:spTgt>
                                        </p:tgtEl>
                                        <p:attrNameLst>
                                          <p:attrName>style.visibility</p:attrName>
                                        </p:attrNameLst>
                                      </p:cBhvr>
                                      <p:to>
                                        <p:strVal val="visible"/>
                                      </p:to>
                                    </p:set>
                                    <p:animEffect transition="in" filter="fade">
                                      <p:cBhvr>
                                        <p:cTn id="23" dur="500"/>
                                        <p:tgtEl>
                                          <p:spTgt spid="2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xEl>
                                              <p:pRg st="2" end="2"/>
                                            </p:txEl>
                                          </p:spTgt>
                                        </p:tgtEl>
                                        <p:attrNameLst>
                                          <p:attrName>style.visibility</p:attrName>
                                        </p:attrNameLst>
                                      </p:cBhvr>
                                      <p:to>
                                        <p:strVal val="visible"/>
                                      </p:to>
                                    </p:set>
                                    <p:animEffect transition="in" filter="fade">
                                      <p:cBhvr>
                                        <p:cTn id="28" dur="500"/>
                                        <p:tgtEl>
                                          <p:spTgt spid="25">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
                                          </p:val>
                                        </p:tav>
                                        <p:tav tm="100000">
                                          <p:val>
                                            <p:strVal val="#ppt_x"/>
                                          </p:val>
                                        </p:tav>
                                      </p:tavLst>
                                    </p:anim>
                                    <p:anim calcmode="lin" valueType="num">
                                      <p:cBhvr>
                                        <p:cTn id="3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0" end="0"/>
                                            </p:txEl>
                                          </p:spTgt>
                                        </p:tgtEl>
                                        <p:attrNameLst>
                                          <p:attrName>style.visibility</p:attrName>
                                        </p:attrNameLst>
                                      </p:cBhvr>
                                      <p:to>
                                        <p:strVal val="visible"/>
                                      </p:to>
                                    </p:set>
                                    <p:animEffect transition="in" filter="fade">
                                      <p:cBhvr>
                                        <p:cTn id="44" dur="500"/>
                                        <p:tgtEl>
                                          <p:spTgt spid="4">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
                                            <p:txEl>
                                              <p:pRg st="1" end="1"/>
                                            </p:txEl>
                                          </p:spTgt>
                                        </p:tgtEl>
                                        <p:attrNameLst>
                                          <p:attrName>style.visibility</p:attrName>
                                        </p:attrNameLst>
                                      </p:cBhvr>
                                      <p:to>
                                        <p:strVal val="visible"/>
                                      </p:to>
                                    </p:set>
                                    <p:animEffect transition="in" filter="fade">
                                      <p:cBhvr>
                                        <p:cTn id="49" dur="500"/>
                                        <p:tgtEl>
                                          <p:spTgt spid="4">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
                                            <p:txEl>
                                              <p:pRg st="2" end="2"/>
                                            </p:txEl>
                                          </p:spTgt>
                                        </p:tgtEl>
                                        <p:attrNameLst>
                                          <p:attrName>style.visibility</p:attrName>
                                        </p:attrNameLst>
                                      </p:cBhvr>
                                      <p:to>
                                        <p:strVal val="visible"/>
                                      </p:to>
                                    </p:set>
                                    <p:animEffect transition="in" filter="fade">
                                      <p:cBhvr>
                                        <p:cTn id="54" dur="500"/>
                                        <p:tgtEl>
                                          <p:spTgt spid="4">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
                                            <p:txEl>
                                              <p:pRg st="3" end="3"/>
                                            </p:txEl>
                                          </p:spTgt>
                                        </p:tgtEl>
                                        <p:attrNameLst>
                                          <p:attrName>style.visibility</p:attrName>
                                        </p:attrNameLst>
                                      </p:cBhvr>
                                      <p:to>
                                        <p:strVal val="visible"/>
                                      </p:to>
                                    </p:set>
                                    <p:animEffect transition="in" filter="fade">
                                      <p:cBhvr>
                                        <p:cTn id="59" dur="500"/>
                                        <p:tgtEl>
                                          <p:spTgt spid="4">
                                            <p:txEl>
                                              <p:pRg st="3" end="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
                                            <p:txEl>
                                              <p:pRg st="4" end="4"/>
                                            </p:txEl>
                                          </p:spTgt>
                                        </p:tgtEl>
                                        <p:attrNameLst>
                                          <p:attrName>style.visibility</p:attrName>
                                        </p:attrNameLst>
                                      </p:cBhvr>
                                      <p:to>
                                        <p:strVal val="visible"/>
                                      </p:to>
                                    </p:set>
                                    <p:animEffect transition="in" filter="fade">
                                      <p:cBhvr>
                                        <p:cTn id="64" dur="500"/>
                                        <p:tgtEl>
                                          <p:spTgt spid="4">
                                            <p:txEl>
                                              <p:pRg st="4" end="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
                                            <p:txEl>
                                              <p:pRg st="5" end="5"/>
                                            </p:txEl>
                                          </p:spTgt>
                                        </p:tgtEl>
                                        <p:attrNameLst>
                                          <p:attrName>style.visibility</p:attrName>
                                        </p:attrNameLst>
                                      </p:cBhvr>
                                      <p:to>
                                        <p:strVal val="visible"/>
                                      </p:to>
                                    </p:set>
                                    <p:animEffect transition="in" filter="fade">
                                      <p:cBhvr>
                                        <p:cTn id="69" dur="500"/>
                                        <p:tgtEl>
                                          <p:spTgt spid="4">
                                            <p:txEl>
                                              <p:pRg st="5" end="5"/>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fade">
                                      <p:cBhvr>
                                        <p:cTn id="74" dur="1000"/>
                                        <p:tgtEl>
                                          <p:spTgt spid="2"/>
                                        </p:tgtEl>
                                      </p:cBhvr>
                                    </p:animEffect>
                                    <p:anim calcmode="lin" valueType="num">
                                      <p:cBhvr>
                                        <p:cTn id="75" dur="1000" fill="hold"/>
                                        <p:tgtEl>
                                          <p:spTgt spid="2"/>
                                        </p:tgtEl>
                                        <p:attrNameLst>
                                          <p:attrName>ppt_x</p:attrName>
                                        </p:attrNameLst>
                                      </p:cBhvr>
                                      <p:tavLst>
                                        <p:tav tm="0">
                                          <p:val>
                                            <p:strVal val="#ppt_x"/>
                                          </p:val>
                                        </p:tav>
                                        <p:tav tm="100000">
                                          <p:val>
                                            <p:strVal val="#ppt_x"/>
                                          </p:val>
                                        </p:tav>
                                      </p:tavLst>
                                    </p:anim>
                                    <p:anim calcmode="lin" valueType="num">
                                      <p:cBhvr>
                                        <p:cTn id="7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p:bldP spid="4"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5" name="文本框 24"/>
              <p:cNvSpPr txBox="1"/>
              <p:nvPr/>
            </p:nvSpPr>
            <p:spPr bwMode="auto">
              <a:xfrm>
                <a:off x="171566" y="1257360"/>
                <a:ext cx="8915166" cy="3600473"/>
              </a:xfrm>
              <a:prstGeom prst="rect">
                <a:avLst/>
              </a:prstGeom>
              <a:noFill/>
              <a:ln>
                <a:noFill/>
              </a:ln>
            </p:spPr>
            <p:txBody>
              <a:bodyPr wrap="square" rtlCol="0">
                <a:spAutoFit/>
              </a:bodyPr>
              <a:lstStyle/>
              <a:p>
                <a:pPr eaLnBrk="0" hangingPunct="0">
                  <a:buFontTx/>
                  <a:buNone/>
                </a:pP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例</a:t>
                </a:r>
                <a:r>
                  <a:rPr lang="en-US" altLang="zh-CN" sz="2100" dirty="0">
                    <a:solidFill>
                      <a:schemeClr val="bg1"/>
                    </a:solidFill>
                    <a:latin typeface="华文宋体" panose="02010600040101010101" pitchFamily="2" charset="-122"/>
                    <a:ea typeface="华文宋体" panose="02010600040101010101" pitchFamily="2" charset="-122"/>
                    <a:sym typeface="+mn-ea"/>
                  </a:rPr>
                  <a:t>1</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验证求积公式</a:t>
                </a:r>
                <a14:m>
                  <m:oMath xmlns:m="http://schemas.openxmlformats.org/officeDocument/2006/math">
                    <m:nary>
                      <m:naryPr>
                        <m:ctrlPr>
                          <a:rPr lang="zh-CN" altLang="en-US" sz="2100"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sz="2100" i="1">
                            <a:solidFill>
                              <a:schemeClr val="bg1"/>
                            </a:solidFill>
                            <a:latin typeface="Cambria Math" panose="02040503050406030204" pitchFamily="18" charset="0"/>
                            <a:ea typeface="全新硬笔行书简" panose="02010600040101010101" pitchFamily="2" charset="-122"/>
                            <a:sym typeface="+mn-ea"/>
                          </a:rPr>
                          <m:t>0</m:t>
                        </m:r>
                      </m:sub>
                      <m:sup>
                        <m:r>
                          <a:rPr lang="en-US" altLang="zh-CN" sz="2100" i="1">
                            <a:solidFill>
                              <a:schemeClr val="bg1"/>
                            </a:solidFill>
                            <a:latin typeface="Cambria Math" panose="02040503050406030204" pitchFamily="18" charset="0"/>
                            <a:ea typeface="全新硬笔行书简" panose="02010600040101010101" pitchFamily="2" charset="-122"/>
                            <a:sym typeface="+mn-ea"/>
                          </a:rPr>
                          <m:t>3</m:t>
                        </m:r>
                      </m:sup>
                      <m:e>
                        <m:r>
                          <a:rPr lang="en-US" altLang="zh-CN" sz="2100" i="1">
                            <a:solidFill>
                              <a:schemeClr val="bg1"/>
                            </a:solidFill>
                            <a:latin typeface="Cambria Math" panose="02040503050406030204" pitchFamily="18" charset="0"/>
                            <a:ea typeface="全新硬笔行书简" panose="02010600040101010101" pitchFamily="2" charset="-122"/>
                            <a:sym typeface="+mn-ea"/>
                          </a:rPr>
                          <m:t>𝑓</m:t>
                        </m:r>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d>
                        <m:r>
                          <a:rPr lang="en-US" altLang="zh-CN" sz="2100" i="1">
                            <a:solidFill>
                              <a:schemeClr val="bg1"/>
                            </a:solidFill>
                            <a:latin typeface="Cambria Math" panose="02040503050406030204" pitchFamily="18" charset="0"/>
                            <a:ea typeface="全新硬笔行书简" panose="02010600040101010101" pitchFamily="2" charset="-122"/>
                            <a:sym typeface="+mn-ea"/>
                          </a:rPr>
                          <m:t>𝑑𝑥</m:t>
                        </m:r>
                      </m:e>
                    </m:nary>
                    <m:r>
                      <a:rPr lang="en-US" altLang="zh-CN" sz="2100" i="1">
                        <a:solidFill>
                          <a:schemeClr val="bg1"/>
                        </a:solidFill>
                        <a:latin typeface="Cambria Math" panose="02040503050406030204" pitchFamily="18" charset="0"/>
                        <a:ea typeface="Cambria Math" panose="02040503050406030204" pitchFamily="18" charset="0"/>
                        <a:sym typeface="+mn-ea"/>
                      </a:rPr>
                      <m:t>≈</m:t>
                    </m:r>
                    <m:f>
                      <m:fPr>
                        <m:ctrlPr>
                          <a:rPr lang="en-US" altLang="zh-CN" sz="2100" i="1">
                            <a:solidFill>
                              <a:schemeClr val="bg1"/>
                            </a:solidFill>
                            <a:latin typeface="Cambria Math" panose="02040503050406030204" pitchFamily="18" charset="0"/>
                            <a:ea typeface="Cambria Math" panose="02040503050406030204" pitchFamily="18" charset="0"/>
                            <a:sym typeface="+mn-ea"/>
                          </a:rPr>
                        </m:ctrlPr>
                      </m:fPr>
                      <m:num>
                        <m:r>
                          <a:rPr lang="en-US" altLang="zh-CN" sz="2100" i="1">
                            <a:solidFill>
                              <a:schemeClr val="bg1"/>
                            </a:solidFill>
                            <a:latin typeface="Cambria Math" panose="02040503050406030204" pitchFamily="18" charset="0"/>
                            <a:ea typeface="Cambria Math" panose="02040503050406030204" pitchFamily="18" charset="0"/>
                            <a:sym typeface="+mn-ea"/>
                          </a:rPr>
                          <m:t>3</m:t>
                        </m:r>
                      </m:num>
                      <m:den>
                        <m:r>
                          <a:rPr lang="en-US" altLang="zh-CN" sz="2100" i="1">
                            <a:solidFill>
                              <a:schemeClr val="bg1"/>
                            </a:solidFill>
                            <a:latin typeface="Cambria Math" panose="02040503050406030204" pitchFamily="18" charset="0"/>
                            <a:ea typeface="Cambria Math" panose="02040503050406030204" pitchFamily="18" charset="0"/>
                            <a:sym typeface="+mn-ea"/>
                          </a:rPr>
                          <m:t>2</m:t>
                        </m:r>
                      </m:den>
                    </m:f>
                    <m:d>
                      <m:dPr>
                        <m:ctrlPr>
                          <a:rPr lang="en-US" altLang="zh-CN" sz="2100" i="1">
                            <a:solidFill>
                              <a:schemeClr val="bg1"/>
                            </a:solidFill>
                            <a:latin typeface="Cambria Math" panose="02040503050406030204" pitchFamily="18" charset="0"/>
                            <a:ea typeface="Cambria Math" panose="02040503050406030204" pitchFamily="18" charset="0"/>
                            <a:sym typeface="+mn-ea"/>
                          </a:rPr>
                        </m:ctrlPr>
                      </m:dPr>
                      <m:e>
                        <m:r>
                          <a:rPr lang="en-US" altLang="zh-CN" sz="2100" i="1">
                            <a:solidFill>
                              <a:schemeClr val="bg1"/>
                            </a:solidFill>
                            <a:latin typeface="Cambria Math" panose="02040503050406030204" pitchFamily="18" charset="0"/>
                            <a:ea typeface="Cambria Math" panose="02040503050406030204" pitchFamily="18" charset="0"/>
                            <a:sym typeface="+mn-ea"/>
                          </a:rPr>
                          <m:t>𝑓</m:t>
                        </m:r>
                        <m:d>
                          <m:dPr>
                            <m:ctrlPr>
                              <a:rPr lang="en-US" altLang="zh-CN" sz="2100" i="1">
                                <a:solidFill>
                                  <a:schemeClr val="bg1"/>
                                </a:solidFill>
                                <a:latin typeface="Cambria Math" panose="02040503050406030204" pitchFamily="18" charset="0"/>
                                <a:ea typeface="Cambria Math" panose="02040503050406030204" pitchFamily="18" charset="0"/>
                                <a:sym typeface="+mn-ea"/>
                              </a:rPr>
                            </m:ctrlPr>
                          </m:dPr>
                          <m:e>
                            <m:r>
                              <a:rPr lang="en-US" altLang="zh-CN" sz="2100" i="1">
                                <a:solidFill>
                                  <a:schemeClr val="bg1"/>
                                </a:solidFill>
                                <a:latin typeface="Cambria Math" panose="02040503050406030204" pitchFamily="18" charset="0"/>
                                <a:ea typeface="Cambria Math" panose="02040503050406030204" pitchFamily="18" charset="0"/>
                                <a:sym typeface="+mn-ea"/>
                              </a:rPr>
                              <m:t>1</m:t>
                            </m:r>
                          </m:e>
                        </m:d>
                        <m:r>
                          <a:rPr lang="en-US" altLang="zh-CN" sz="2100" i="1">
                            <a:solidFill>
                              <a:schemeClr val="bg1"/>
                            </a:solidFill>
                            <a:latin typeface="Cambria Math" panose="02040503050406030204" pitchFamily="18" charset="0"/>
                            <a:ea typeface="Cambria Math" panose="02040503050406030204" pitchFamily="18" charset="0"/>
                            <a:sym typeface="+mn-ea"/>
                          </a:rPr>
                          <m:t>+</m:t>
                        </m:r>
                        <m:r>
                          <a:rPr lang="en-US" altLang="zh-CN" sz="2100" i="1">
                            <a:solidFill>
                              <a:schemeClr val="bg1"/>
                            </a:solidFill>
                            <a:latin typeface="Cambria Math" panose="02040503050406030204" pitchFamily="18" charset="0"/>
                            <a:ea typeface="Cambria Math" panose="02040503050406030204" pitchFamily="18" charset="0"/>
                            <a:sym typeface="+mn-ea"/>
                          </a:rPr>
                          <m:t>𝑓</m:t>
                        </m:r>
                        <m:d>
                          <m:dPr>
                            <m:ctrlPr>
                              <a:rPr lang="en-US" altLang="zh-CN" sz="2100" i="1">
                                <a:solidFill>
                                  <a:schemeClr val="bg1"/>
                                </a:solidFill>
                                <a:latin typeface="Cambria Math" panose="02040503050406030204" pitchFamily="18" charset="0"/>
                                <a:ea typeface="Cambria Math" panose="02040503050406030204" pitchFamily="18" charset="0"/>
                                <a:sym typeface="+mn-ea"/>
                              </a:rPr>
                            </m:ctrlPr>
                          </m:dPr>
                          <m:e>
                            <m:r>
                              <a:rPr lang="en-US" altLang="zh-CN" sz="2100" i="1">
                                <a:solidFill>
                                  <a:schemeClr val="bg1"/>
                                </a:solidFill>
                                <a:latin typeface="Cambria Math" panose="02040503050406030204" pitchFamily="18" charset="0"/>
                                <a:ea typeface="Cambria Math" panose="02040503050406030204" pitchFamily="18" charset="0"/>
                                <a:sym typeface="+mn-ea"/>
                              </a:rPr>
                              <m:t>2</m:t>
                            </m:r>
                          </m:e>
                        </m:d>
                      </m:e>
                    </m:d>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是插值型的，并指出其代数精度。</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buFontTx/>
                  <a:buNone/>
                </a:pP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解：以</a:t>
                </a: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1</a:t>
                </a: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2</a:t>
                </a: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为节点的拉格朗日插值基函数为</a:t>
                </a:r>
                <a:endPar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buFontTx/>
                  <a:buNone/>
                </a:pPr>
                <a14:m>
                  <m:oMathPara xmlns:m="http://schemas.openxmlformats.org/officeDocument/2006/math">
                    <m:oMathParaPr>
                      <m:jc m:val="centerGroup"/>
                    </m:oMathParaPr>
                    <m:oMath xmlns:m="http://schemas.openxmlformats.org/officeDocument/2006/math">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𝑙</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0</m:t>
                          </m:r>
                        </m:sub>
                      </m:sSub>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d>
                      <m:r>
                        <a:rPr lang="en-US" altLang="zh-CN" sz="2100" i="1">
                          <a:solidFill>
                            <a:schemeClr val="bg1"/>
                          </a:solidFill>
                          <a:latin typeface="Cambria Math" panose="02040503050406030204" pitchFamily="18" charset="0"/>
                          <a:ea typeface="全新硬笔行书简" panose="02010600040101010101" pitchFamily="2" charset="-122"/>
                          <a:sym typeface="+mn-ea"/>
                        </a:rPr>
                        <m:t>=2−</m:t>
                      </m:r>
                      <m:r>
                        <a:rPr lang="en-US" altLang="zh-CN" sz="2100" i="1">
                          <a:solidFill>
                            <a:schemeClr val="bg1"/>
                          </a:solidFill>
                          <a:latin typeface="Cambria Math" panose="02040503050406030204" pitchFamily="18" charset="0"/>
                          <a:ea typeface="全新硬笔行书简" panose="02010600040101010101" pitchFamily="2" charset="-122"/>
                          <a:sym typeface="+mn-ea"/>
                        </a:rPr>
                        <m:t>𝑥</m:t>
                      </m:r>
                      <m:r>
                        <a:rPr lang="en-US" altLang="zh-CN" sz="2100" i="1">
                          <a:solidFill>
                            <a:schemeClr val="bg1"/>
                          </a:solidFill>
                          <a:latin typeface="Cambria Math" panose="02040503050406030204" pitchFamily="18" charset="0"/>
                          <a:ea typeface="全新硬笔行书简" panose="02010600040101010101" pitchFamily="2" charset="-122"/>
                          <a:sym typeface="+mn-ea"/>
                        </a:rPr>
                        <m:t>,</m:t>
                      </m:r>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𝑙</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1</m:t>
                          </m:r>
                        </m:sub>
                      </m:sSub>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d>
                      <m:r>
                        <a:rPr lang="en-US" altLang="zh-CN" sz="2100" i="1">
                          <a:solidFill>
                            <a:schemeClr val="bg1"/>
                          </a:solidFill>
                          <a:latin typeface="Cambria Math" panose="02040503050406030204" pitchFamily="18" charset="0"/>
                          <a:ea typeface="全新硬笔行书简" panose="02010600040101010101" pitchFamily="2" charset="-122"/>
                          <a:sym typeface="+mn-ea"/>
                        </a:rPr>
                        <m:t>=</m:t>
                      </m:r>
                      <m:r>
                        <a:rPr lang="en-US" altLang="zh-CN" sz="2100" i="1">
                          <a:solidFill>
                            <a:schemeClr val="bg1"/>
                          </a:solidFill>
                          <a:latin typeface="Cambria Math" panose="02040503050406030204" pitchFamily="18" charset="0"/>
                          <a:ea typeface="全新硬笔行书简" panose="02010600040101010101" pitchFamily="2" charset="-122"/>
                          <a:sym typeface="+mn-ea"/>
                        </a:rPr>
                        <m:t>𝑥</m:t>
                      </m:r>
                      <m:r>
                        <a:rPr lang="en-US" altLang="zh-CN" sz="2100" i="1">
                          <a:solidFill>
                            <a:schemeClr val="bg1"/>
                          </a:solidFill>
                          <a:latin typeface="Cambria Math" panose="02040503050406030204" pitchFamily="18" charset="0"/>
                          <a:ea typeface="全新硬笔行书简" panose="02010600040101010101" pitchFamily="2" charset="-122"/>
                          <a:sym typeface="+mn-ea"/>
                        </a:rPr>
                        <m:t>−1</m:t>
                      </m:r>
                    </m:oMath>
                  </m:oMathPara>
                </a14:m>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直接求积知，</a:t>
                </a:r>
                <a:endParaRPr lang="en-US" altLang="zh-CN" sz="2100" dirty="0">
                  <a:solidFill>
                    <a:schemeClr val="bg1"/>
                  </a:solidFill>
                  <a:latin typeface="全新硬笔行书简" panose="02010600040101010101" pitchFamily="2" charset="-122"/>
                  <a:ea typeface="全新硬笔行书简" panose="02010600040101010101" pitchFamily="2" charset="-122"/>
                  <a:sym typeface="+mn-ea"/>
                </a:endParaRPr>
              </a:p>
              <a:p>
                <a:pPr eaLnBrk="0" hangingPunct="0"/>
                <a14:m>
                  <m:oMath xmlns:m="http://schemas.openxmlformats.org/officeDocument/2006/math">
                    <m:nary>
                      <m:naryPr>
                        <m:ctrlPr>
                          <a:rPr lang="zh-CN" altLang="en-US" sz="2100"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sz="2100" i="1">
                            <a:solidFill>
                              <a:schemeClr val="bg1"/>
                            </a:solidFill>
                            <a:latin typeface="Cambria Math" panose="02040503050406030204" pitchFamily="18" charset="0"/>
                            <a:ea typeface="全新硬笔行书简" panose="02010600040101010101" pitchFamily="2" charset="-122"/>
                            <a:sym typeface="+mn-ea"/>
                          </a:rPr>
                          <m:t>0</m:t>
                        </m:r>
                      </m:sub>
                      <m:sup>
                        <m:r>
                          <a:rPr lang="en-US" altLang="zh-CN" sz="2100" i="1">
                            <a:solidFill>
                              <a:schemeClr val="bg1"/>
                            </a:solidFill>
                            <a:latin typeface="Cambria Math" panose="02040503050406030204" pitchFamily="18" charset="0"/>
                            <a:ea typeface="全新硬笔行书简" panose="02010600040101010101" pitchFamily="2" charset="-122"/>
                            <a:sym typeface="+mn-ea"/>
                          </a:rPr>
                          <m:t>3</m:t>
                        </m:r>
                      </m:sup>
                      <m:e>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𝑙</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0</m:t>
                            </m:r>
                          </m:sub>
                        </m:sSub>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d>
                        <m:r>
                          <a:rPr lang="en-US" altLang="zh-CN" sz="2100" i="1">
                            <a:solidFill>
                              <a:schemeClr val="bg1"/>
                            </a:solidFill>
                            <a:latin typeface="Cambria Math" panose="02040503050406030204" pitchFamily="18" charset="0"/>
                            <a:ea typeface="全新硬笔行书简" panose="02010600040101010101" pitchFamily="2" charset="-122"/>
                            <a:sym typeface="+mn-ea"/>
                          </a:rPr>
                          <m:t>𝑑𝑥</m:t>
                        </m:r>
                      </m:e>
                    </m:nary>
                    <m:r>
                      <a:rPr lang="en-US" altLang="zh-CN" sz="2100" i="1">
                        <a:solidFill>
                          <a:schemeClr val="bg1"/>
                        </a:solidFill>
                        <a:latin typeface="Cambria Math" panose="02040503050406030204" pitchFamily="18" charset="0"/>
                        <a:ea typeface="全新硬笔行书简" panose="02010600040101010101" pitchFamily="2" charset="-122"/>
                        <a:sym typeface="+mn-ea"/>
                      </a:rPr>
                      <m:t>=</m:t>
                    </m:r>
                    <m:nary>
                      <m:naryPr>
                        <m:ctrlPr>
                          <a:rPr lang="zh-CN" altLang="en-US" sz="2100" i="1">
                            <a:solidFill>
                              <a:schemeClr val="bg1"/>
                            </a:solidFill>
                            <a:latin typeface="Cambria Math" panose="02040503050406030204" pitchFamily="18" charset="0"/>
                            <a:ea typeface="全新硬笔行书简" panose="02010600040101010101" pitchFamily="2" charset="-122"/>
                            <a:sym typeface="+mn-ea"/>
                          </a:rPr>
                        </m:ctrlPr>
                      </m:naryPr>
                      <m:sub>
                        <m:r>
                          <m:rPr>
                            <m:brk m:alnAt="23"/>
                          </m:rPr>
                          <a:rPr lang="en-US" altLang="zh-CN" sz="2100" i="1">
                            <a:solidFill>
                              <a:schemeClr val="bg1"/>
                            </a:solidFill>
                            <a:latin typeface="Cambria Math" panose="02040503050406030204" pitchFamily="18" charset="0"/>
                            <a:ea typeface="全新硬笔行书简" panose="02010600040101010101" pitchFamily="2" charset="-122"/>
                            <a:sym typeface="+mn-ea"/>
                          </a:rPr>
                          <m:t>0</m:t>
                        </m:r>
                      </m:sub>
                      <m:sup>
                        <m:r>
                          <a:rPr lang="en-US" altLang="zh-CN" sz="2100" i="1">
                            <a:solidFill>
                              <a:schemeClr val="bg1"/>
                            </a:solidFill>
                            <a:latin typeface="Cambria Math" panose="02040503050406030204" pitchFamily="18" charset="0"/>
                            <a:ea typeface="全新硬笔行书简" panose="02010600040101010101" pitchFamily="2" charset="-122"/>
                            <a:sym typeface="+mn-ea"/>
                          </a:rPr>
                          <m:t>3</m:t>
                        </m:r>
                      </m:sup>
                      <m:e>
                        <m:sSub>
                          <m:sSub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sSubPr>
                          <m:e>
                            <m:r>
                              <a:rPr lang="en-US" altLang="zh-CN" sz="2100" i="1">
                                <a:solidFill>
                                  <a:schemeClr val="bg1"/>
                                </a:solidFill>
                                <a:latin typeface="Cambria Math" panose="02040503050406030204" pitchFamily="18" charset="0"/>
                                <a:ea typeface="全新硬笔行书简" panose="02010600040101010101" pitchFamily="2" charset="-122"/>
                                <a:sym typeface="+mn-ea"/>
                              </a:rPr>
                              <m:t>𝑙</m:t>
                            </m:r>
                          </m:e>
                          <m:sub>
                            <m:r>
                              <a:rPr lang="en-US" altLang="zh-CN" sz="2100" i="1">
                                <a:solidFill>
                                  <a:schemeClr val="bg1"/>
                                </a:solidFill>
                                <a:latin typeface="Cambria Math" panose="02040503050406030204" pitchFamily="18" charset="0"/>
                                <a:ea typeface="全新硬笔行书简" panose="02010600040101010101" pitchFamily="2" charset="-122"/>
                                <a:sym typeface="+mn-ea"/>
                              </a:rPr>
                              <m:t>1</m:t>
                            </m:r>
                          </m:sub>
                        </m:sSub>
                        <m:d>
                          <m:d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dPr>
                          <m:e>
                            <m:r>
                              <a:rPr lang="en-US" altLang="zh-CN" sz="2100" i="1">
                                <a:solidFill>
                                  <a:schemeClr val="bg1"/>
                                </a:solidFill>
                                <a:latin typeface="Cambria Math" panose="02040503050406030204" pitchFamily="18" charset="0"/>
                                <a:ea typeface="全新硬笔行书简" panose="02010600040101010101" pitchFamily="2" charset="-122"/>
                                <a:sym typeface="+mn-ea"/>
                              </a:rPr>
                              <m:t>𝑥</m:t>
                            </m:r>
                          </m:e>
                        </m:d>
                        <m:r>
                          <a:rPr lang="en-US" altLang="zh-CN" sz="2100" i="1">
                            <a:solidFill>
                              <a:schemeClr val="bg1"/>
                            </a:solidFill>
                            <a:latin typeface="Cambria Math" panose="02040503050406030204" pitchFamily="18" charset="0"/>
                            <a:ea typeface="全新硬笔行书简" panose="02010600040101010101" pitchFamily="2" charset="-122"/>
                            <a:sym typeface="+mn-ea"/>
                          </a:rPr>
                          <m:t>𝑑𝑥</m:t>
                        </m:r>
                      </m:e>
                    </m:nary>
                    <m:r>
                      <a:rPr lang="en-US" altLang="zh-CN" sz="2100" i="1">
                        <a:solidFill>
                          <a:schemeClr val="bg1"/>
                        </a:solidFill>
                        <a:latin typeface="Cambria Math" panose="02040503050406030204" pitchFamily="18" charset="0"/>
                        <a:ea typeface="全新硬笔行书简" panose="02010600040101010101" pitchFamily="2" charset="-122"/>
                        <a:sym typeface="+mn-ea"/>
                      </a:rPr>
                      <m:t>=</m:t>
                    </m:r>
                    <m:f>
                      <m:fPr>
                        <m:ctrlPr>
                          <a:rPr lang="en-US" altLang="zh-CN" sz="2100" i="1">
                            <a:solidFill>
                              <a:schemeClr val="bg1"/>
                            </a:solidFill>
                            <a:latin typeface="Cambria Math" panose="02040503050406030204" pitchFamily="18" charset="0"/>
                            <a:ea typeface="全新硬笔行书简" panose="02010600040101010101" pitchFamily="2" charset="-122"/>
                            <a:sym typeface="+mn-ea"/>
                          </a:rPr>
                        </m:ctrlPr>
                      </m:fPr>
                      <m:num>
                        <m:r>
                          <a:rPr lang="en-US" altLang="zh-CN" sz="2100" i="1">
                            <a:solidFill>
                              <a:schemeClr val="bg1"/>
                            </a:solidFill>
                            <a:latin typeface="Cambria Math" panose="02040503050406030204" pitchFamily="18" charset="0"/>
                            <a:ea typeface="全新硬笔行书简" panose="02010600040101010101" pitchFamily="2" charset="-122"/>
                            <a:sym typeface="+mn-ea"/>
                          </a:rPr>
                          <m:t>3</m:t>
                        </m:r>
                      </m:num>
                      <m:den>
                        <m:r>
                          <a:rPr lang="en-US" altLang="zh-CN" sz="2100" i="1">
                            <a:solidFill>
                              <a:schemeClr val="bg1"/>
                            </a:solidFill>
                            <a:latin typeface="Cambria Math" panose="02040503050406030204" pitchFamily="18" charset="0"/>
                            <a:ea typeface="全新硬笔行书简" panose="02010600040101010101" pitchFamily="2" charset="-122"/>
                            <a:sym typeface="+mn-ea"/>
                          </a:rPr>
                          <m:t>2</m:t>
                        </m:r>
                      </m:den>
                    </m:f>
                    <m:r>
                      <a:rPr lang="en-US" altLang="zh-CN" sz="2100">
                        <a:solidFill>
                          <a:schemeClr val="bg1"/>
                        </a:solidFill>
                        <a:latin typeface="Cambria Math" panose="02040503050406030204" pitchFamily="18" charset="0"/>
                        <a:ea typeface="全新硬笔行书简" panose="02010600040101010101" pitchFamily="2" charset="-122"/>
                        <a:sym typeface="+mn-ea"/>
                      </a:rPr>
                      <m:t> </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 </a:t>
                </a:r>
                <a:r>
                  <a:rPr lang="en-US" altLang="zh-CN" sz="2100" dirty="0">
                    <a:solidFill>
                      <a:schemeClr val="bg1"/>
                    </a:solidFill>
                    <a:latin typeface="全新硬笔行书简" panose="02010600040101010101" pitchFamily="2" charset="-122"/>
                    <a:ea typeface="全新硬笔行书简" panose="02010600040101010101" pitchFamily="2" charset="-122"/>
                    <a:sym typeface="+mn-ea"/>
                  </a:rPr>
                  <a:t>,</a:t>
                </a:r>
              </a:p>
              <a:p>
                <a:pPr eaLnBrk="0" hangingPunct="0"/>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因此该求积公式是插值型的。可知它的代数精度至少是</a:t>
                </a: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1</a:t>
                </a: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endPar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若将</a:t>
                </a:r>
                <a14:m>
                  <m:oMath xmlns:m="http://schemas.openxmlformats.org/officeDocument/2006/math">
                    <m:sSup>
                      <m:sSupPr>
                        <m:ctrlP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ctrlPr>
                      </m:sSupPr>
                      <m:e>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𝑥</m:t>
                        </m:r>
                      </m:e>
                      <m:sup>
                        <m:r>
                          <a:rPr lang="en-US" altLang="zh-CN"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2</m:t>
                        </m:r>
                      </m:sup>
                    </m:sSup>
                    <m:r>
                      <a:rPr lang="zh-CN" altLang="en-US" sz="2100" i="1">
                        <a:solidFill>
                          <a:schemeClr val="bg1"/>
                        </a:solidFill>
                        <a:latin typeface="Cambria Math" panose="02040503050406030204" pitchFamily="18" charset="0"/>
                        <a:ea typeface="全新硬笔行书简" panose="02010600040101010101" pitchFamily="2" charset="-122"/>
                        <a:cs typeface="Times New Roman" panose="02020603050405020304" pitchFamily="18" charset="0"/>
                        <a:sym typeface="+mn-ea"/>
                      </a:rPr>
                      <m:t>代</m:t>
                    </m:r>
                  </m:oMath>
                </a14:m>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入公式，左边等于</a:t>
                </a: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9</a:t>
                </a:r>
                <a:r>
                  <a:rPr lang="zh-CN" altLang="en-US" sz="2100" dirty="0">
                    <a:solidFill>
                      <a:schemeClr val="bg1"/>
                    </a:solidFill>
                    <a:latin typeface="全新硬笔行书简" panose="02010600040101010101" pitchFamily="2" charset="-122"/>
                    <a:ea typeface="全新硬笔行书简" panose="02010600040101010101" pitchFamily="2" charset="-122"/>
                    <a:sym typeface="+mn-ea"/>
                  </a:rPr>
                  <a:t>，右边等于</a:t>
                </a: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15/2</a:t>
                </a: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，等式不能准确成立，</a:t>
                </a:r>
                <a:endPar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a:p>
                <a:pPr eaLnBrk="0" hangingPunct="0"/>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从而可知，该求积公式的代数精度为</a:t>
                </a:r>
                <a:r>
                  <a:rPr lang="en-US" altLang="zh-CN"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1</a:t>
                </a:r>
                <a:r>
                  <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rPr>
                  <a:t>。</a:t>
                </a:r>
                <a:endParaRPr lang="zh-CN" altLang="en-US" sz="2100" dirty="0">
                  <a:solidFill>
                    <a:schemeClr val="bg1"/>
                  </a:solidFill>
                  <a:latin typeface="Times New Roman" panose="02020603050405020304" pitchFamily="18" charset="0"/>
                  <a:ea typeface="全新硬笔行书简" panose="02010600040101010101" pitchFamily="2" charset="-122"/>
                  <a:cs typeface="Times New Roman" panose="02020603050405020304" pitchFamily="18" charset="0"/>
                  <a:sym typeface="+mn-ea"/>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171566" y="1257360"/>
                <a:ext cx="8915166" cy="3600473"/>
              </a:xfrm>
              <a:prstGeom prst="rect">
                <a:avLst/>
              </a:prstGeom>
              <a:blipFill>
                <a:blip r:embed="rId2"/>
                <a:stretch>
                  <a:fillRect l="-820" t="-1184" b="-2369"/>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63931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5">
                                            <p:txEl>
                                              <p:pRg st="0" end="0"/>
                                            </p:txEl>
                                          </p:spTgt>
                                        </p:tgtEl>
                                        <p:attrNameLst>
                                          <p:attrName>style.visibility</p:attrName>
                                        </p:attrNameLst>
                                      </p:cBhvr>
                                      <p:to>
                                        <p:strVal val="visible"/>
                                      </p:to>
                                    </p:set>
                                    <p:animEffect transition="in" filter="fade">
                                      <p:cBhvr>
                                        <p:cTn id="14" dur="500"/>
                                        <p:tgtEl>
                                          <p:spTgt spid="2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animEffect transition="in" filter="fade">
                                      <p:cBhvr>
                                        <p:cTn id="19" dur="500"/>
                                        <p:tgtEl>
                                          <p:spTgt spid="2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
                                            <p:txEl>
                                              <p:pRg st="3" end="3"/>
                                            </p:txEl>
                                          </p:spTgt>
                                        </p:tgtEl>
                                        <p:attrNameLst>
                                          <p:attrName>style.visibility</p:attrName>
                                        </p:attrNameLst>
                                      </p:cBhvr>
                                      <p:to>
                                        <p:strVal val="visible"/>
                                      </p:to>
                                    </p:set>
                                    <p:animEffect transition="in" filter="fade">
                                      <p:cBhvr>
                                        <p:cTn id="29" dur="500"/>
                                        <p:tgtEl>
                                          <p:spTgt spid="2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xEl>
                                              <p:pRg st="4" end="4"/>
                                            </p:txEl>
                                          </p:spTgt>
                                        </p:tgtEl>
                                        <p:attrNameLst>
                                          <p:attrName>style.visibility</p:attrName>
                                        </p:attrNameLst>
                                      </p:cBhvr>
                                      <p:to>
                                        <p:strVal val="visible"/>
                                      </p:to>
                                    </p:set>
                                    <p:animEffect transition="in" filter="fade">
                                      <p:cBhvr>
                                        <p:cTn id="34" dur="500"/>
                                        <p:tgtEl>
                                          <p:spTgt spid="2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xEl>
                                              <p:pRg st="5" end="5"/>
                                            </p:txEl>
                                          </p:spTgt>
                                        </p:tgtEl>
                                        <p:attrNameLst>
                                          <p:attrName>style.visibility</p:attrName>
                                        </p:attrNameLst>
                                      </p:cBhvr>
                                      <p:to>
                                        <p:strVal val="visible"/>
                                      </p:to>
                                    </p:set>
                                    <p:animEffect transition="in" filter="fade">
                                      <p:cBhvr>
                                        <p:cTn id="39" dur="500"/>
                                        <p:tgtEl>
                                          <p:spTgt spid="25">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
                                            <p:txEl>
                                              <p:pRg st="6" end="6"/>
                                            </p:txEl>
                                          </p:spTgt>
                                        </p:tgtEl>
                                        <p:attrNameLst>
                                          <p:attrName>style.visibility</p:attrName>
                                        </p:attrNameLst>
                                      </p:cBhvr>
                                      <p:to>
                                        <p:strVal val="visible"/>
                                      </p:to>
                                    </p:set>
                                    <p:animEffect transition="in" filter="fade">
                                      <p:cBhvr>
                                        <p:cTn id="44" dur="500"/>
                                        <p:tgtEl>
                                          <p:spTgt spid="25">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5">
                                            <p:txEl>
                                              <p:pRg st="7" end="7"/>
                                            </p:txEl>
                                          </p:spTgt>
                                        </p:tgtEl>
                                        <p:attrNameLst>
                                          <p:attrName>style.visibility</p:attrName>
                                        </p:attrNameLst>
                                      </p:cBhvr>
                                      <p:to>
                                        <p:strVal val="visible"/>
                                      </p:to>
                                    </p:set>
                                    <p:animEffect transition="in" filter="fade">
                                      <p:cBhvr>
                                        <p:cTn id="49" dur="500"/>
                                        <p:tgtEl>
                                          <p:spTgt spid="25">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5">
                                            <p:txEl>
                                              <p:pRg st="8" end="8"/>
                                            </p:txEl>
                                          </p:spTgt>
                                        </p:tgtEl>
                                        <p:attrNameLst>
                                          <p:attrName>style.visibility</p:attrName>
                                        </p:attrNameLst>
                                      </p:cBhvr>
                                      <p:to>
                                        <p:strVal val="visible"/>
                                      </p:to>
                                    </p:set>
                                    <p:animEffect transition="in" filter="fade">
                                      <p:cBhvr>
                                        <p:cTn id="54" dur="500"/>
                                        <p:tgtEl>
                                          <p:spTgt spid="2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theme/theme1.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5261</TotalTime>
  <Words>1242</Words>
  <Application>Microsoft Office PowerPoint</Application>
  <PresentationFormat>全屏显示(4:3)</PresentationFormat>
  <Paragraphs>421</Paragraphs>
  <Slides>45</Slides>
  <Notes>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45</vt:i4>
      </vt:variant>
    </vt:vector>
  </HeadingPairs>
  <TitlesOfParts>
    <vt:vector size="57" baseType="lpstr">
      <vt:lpstr>等线</vt:lpstr>
      <vt:lpstr>等线 Light</vt:lpstr>
      <vt:lpstr>方正静蕾简体</vt:lpstr>
      <vt:lpstr>华文宋体</vt:lpstr>
      <vt:lpstr>全新硬笔行书简</vt:lpstr>
      <vt:lpstr>宋体</vt:lpstr>
      <vt:lpstr>Arial</vt:lpstr>
      <vt:lpstr>Calibri</vt:lpstr>
      <vt:lpstr>Calibri Light</vt:lpstr>
      <vt:lpstr>Cambria Math</vt:lpstr>
      <vt:lpstr>Times New Roman</vt:lpstr>
      <vt:lpstr>1_Office 主题</vt:lpstr>
      <vt:lpstr>PowerPoint 演示文稿</vt:lpstr>
      <vt:lpstr>数值积分</vt:lpstr>
      <vt:lpstr>1. 机械求积</vt:lpstr>
      <vt:lpstr>1. 机械求积</vt:lpstr>
      <vt:lpstr>1. 机械求积</vt:lpstr>
      <vt:lpstr>1. 机械求积</vt:lpstr>
      <vt:lpstr>1. 机械求积</vt:lpstr>
      <vt:lpstr>1. 机械求积</vt:lpstr>
      <vt:lpstr>PowerPoint 演示文稿</vt:lpstr>
      <vt:lpstr>PowerPoint 演示文稿</vt:lpstr>
      <vt:lpstr>PowerPoint 演示文稿</vt:lpstr>
      <vt:lpstr>1. 机械求积</vt:lpstr>
      <vt:lpstr>PowerPoint 演示文稿</vt:lpstr>
      <vt:lpstr>PowerPoint 演示文稿</vt:lpstr>
      <vt:lpstr>2. 牛顿—柯特斯公式</vt:lpstr>
      <vt:lpstr>2. 牛顿—柯特斯公式</vt:lpstr>
      <vt:lpstr>PowerPoint 演示文稿</vt:lpstr>
      <vt:lpstr>3. 复合求积公式</vt:lpstr>
      <vt:lpstr>PowerPoint 演示文稿</vt:lpstr>
      <vt:lpstr>PowerPoint 演示文稿</vt:lpstr>
      <vt:lpstr>PowerPoint 演示文稿</vt:lpstr>
      <vt:lpstr>PowerPoint 演示文稿</vt:lpstr>
      <vt:lpstr>3. 龙贝格算法</vt:lpstr>
      <vt:lpstr>3. 龙贝格算法</vt:lpstr>
      <vt:lpstr>PowerPoint 演示文稿</vt:lpstr>
      <vt:lpstr>PowerPoint 演示文稿</vt:lpstr>
      <vt:lpstr>PowerPoint 演示文稿</vt:lpstr>
      <vt:lpstr>PowerPoint 演示文稿</vt:lpstr>
      <vt:lpstr>PowerPoint 演示文稿</vt:lpstr>
      <vt:lpstr>PowerPoint 演示文稿</vt:lpstr>
      <vt:lpstr>4. 高斯公式</vt:lpstr>
      <vt:lpstr>4. 高斯公式</vt:lpstr>
      <vt:lpstr>4. 高斯公式</vt:lpstr>
      <vt:lpstr>4. 高斯公式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上海锐普广告有限公司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锐普红色牛顿撞球2014年总结汇报动画PPT模板</dc:title>
  <dc:subject>工作汇报PPT模板</dc:subject>
  <dc:creator>chenkui</dc:creator>
  <cp:keywords>锐普PPT</cp:keywords>
  <cp:lastModifiedBy>li yuguang</cp:lastModifiedBy>
  <cp:revision>885</cp:revision>
  <dcterms:created xsi:type="dcterms:W3CDTF">2006-08-15T16:00:00Z</dcterms:created>
  <dcterms:modified xsi:type="dcterms:W3CDTF">2018-04-03T05:13:21Z</dcterms:modified>
  <cp:category>www.rapidppt.com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